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61" r:id="rId2"/>
    <p:sldId id="305" r:id="rId3"/>
    <p:sldId id="304" r:id="rId4"/>
    <p:sldId id="307" r:id="rId5"/>
    <p:sldId id="384" r:id="rId6"/>
    <p:sldId id="385" r:id="rId7"/>
    <p:sldId id="317" r:id="rId8"/>
    <p:sldId id="318" r:id="rId9"/>
    <p:sldId id="320" r:id="rId10"/>
    <p:sldId id="386" r:id="rId11"/>
    <p:sldId id="322" r:id="rId12"/>
    <p:sldId id="308" r:id="rId13"/>
    <p:sldId id="313" r:id="rId14"/>
    <p:sldId id="332" r:id="rId15"/>
    <p:sldId id="334" r:id="rId16"/>
    <p:sldId id="343" r:id="rId17"/>
    <p:sldId id="344" r:id="rId18"/>
    <p:sldId id="347" r:id="rId19"/>
    <p:sldId id="349" r:id="rId20"/>
    <p:sldId id="359" r:id="rId21"/>
    <p:sldId id="362" r:id="rId22"/>
    <p:sldId id="363" r:id="rId23"/>
    <p:sldId id="364" r:id="rId24"/>
    <p:sldId id="366" r:id="rId25"/>
    <p:sldId id="368" r:id="rId26"/>
    <p:sldId id="369" r:id="rId27"/>
    <p:sldId id="373" r:id="rId28"/>
    <p:sldId id="378" r:id="rId29"/>
    <p:sldId id="314" r:id="rId30"/>
    <p:sldId id="355" r:id="rId31"/>
    <p:sldId id="387" r:id="rId32"/>
    <p:sldId id="31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8D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1765EA-F55E-8DBB-1F94-ED6C8D8F52E0}" v="204" dt="2024-11-13T03:10:36.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322" autoAdjust="0"/>
  </p:normalViewPr>
  <p:slideViewPr>
    <p:cSldViewPr snapToObjects="1">
      <p:cViewPr varScale="1">
        <p:scale>
          <a:sx n="75" d="100"/>
          <a:sy n="75" d="100"/>
        </p:scale>
        <p:origin x="1950" y="66"/>
      </p:cViewPr>
      <p:guideLst/>
    </p:cSldViewPr>
  </p:slideViewPr>
  <p:notesTextViewPr>
    <p:cViewPr>
      <p:scale>
        <a:sx n="1" d="1"/>
        <a:sy n="1" d="1"/>
      </p:scale>
      <p:origin x="0" y="0"/>
    </p:cViewPr>
  </p:notesTextViewPr>
  <p:sorterViewPr>
    <p:cViewPr>
      <p:scale>
        <a:sx n="66" d="100"/>
        <a:sy n="66" d="100"/>
      </p:scale>
      <p:origin x="0" y="0"/>
    </p:cViewPr>
  </p:sorterViewPr>
  <p:notesViewPr>
    <p:cSldViewPr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Wilkinson" userId="91d9898d-213d-446a-ba3c-d41c801e25f9" providerId="ADAL" clId="{9F488030-A86A-4BCA-9766-D1C64E2673BC}"/>
    <pc:docChg chg="undo custSel addSld delSld modSld">
      <pc:chgData name="Anna Wilkinson" userId="91d9898d-213d-446a-ba3c-d41c801e25f9" providerId="ADAL" clId="{9F488030-A86A-4BCA-9766-D1C64E2673BC}" dt="2024-11-13T23:35:40.679" v="3999" actId="20577"/>
      <pc:docMkLst>
        <pc:docMk/>
      </pc:docMkLst>
      <pc:sldChg chg="modSp mod chgLayout">
        <pc:chgData name="Anna Wilkinson" userId="91d9898d-213d-446a-ba3c-d41c801e25f9" providerId="ADAL" clId="{9F488030-A86A-4BCA-9766-D1C64E2673BC}" dt="2024-11-11T00:42:05.736" v="90" actId="113"/>
        <pc:sldMkLst>
          <pc:docMk/>
          <pc:sldMk cId="1804789761" sldId="261"/>
        </pc:sldMkLst>
        <pc:spChg chg="mod ord">
          <ac:chgData name="Anna Wilkinson" userId="91d9898d-213d-446a-ba3c-d41c801e25f9" providerId="ADAL" clId="{9F488030-A86A-4BCA-9766-D1C64E2673BC}" dt="2024-11-11T00:42:05.736" v="90" actId="113"/>
          <ac:spMkLst>
            <pc:docMk/>
            <pc:sldMk cId="1804789761" sldId="261"/>
            <ac:spMk id="2" creationId="{B76C343A-A934-4A4E-8828-1A27638B4D12}"/>
          </ac:spMkLst>
        </pc:spChg>
      </pc:sldChg>
      <pc:sldChg chg="modSp mod">
        <pc:chgData name="Anna Wilkinson" userId="91d9898d-213d-446a-ba3c-d41c801e25f9" providerId="ADAL" clId="{9F488030-A86A-4BCA-9766-D1C64E2673BC}" dt="2024-11-11T00:42:38.871" v="103"/>
        <pc:sldMkLst>
          <pc:docMk/>
          <pc:sldMk cId="3249114501" sldId="307"/>
        </pc:sldMkLst>
        <pc:spChg chg="mod">
          <ac:chgData name="Anna Wilkinson" userId="91d9898d-213d-446a-ba3c-d41c801e25f9" providerId="ADAL" clId="{9F488030-A86A-4BCA-9766-D1C64E2673BC}" dt="2024-11-11T00:42:28.006" v="102" actId="20577"/>
          <ac:spMkLst>
            <pc:docMk/>
            <pc:sldMk cId="3249114501" sldId="307"/>
            <ac:spMk id="2" creationId="{10DF7160-6706-71FF-0F8B-626530FE71DB}"/>
          </ac:spMkLst>
        </pc:spChg>
        <pc:spChg chg="mod">
          <ac:chgData name="Anna Wilkinson" userId="91d9898d-213d-446a-ba3c-d41c801e25f9" providerId="ADAL" clId="{9F488030-A86A-4BCA-9766-D1C64E2673BC}" dt="2024-11-11T00:42:38.871" v="103"/>
          <ac:spMkLst>
            <pc:docMk/>
            <pc:sldMk cId="3249114501" sldId="307"/>
            <ac:spMk id="3" creationId="{FEEE560A-5506-75A8-9E22-904B620CA1C8}"/>
          </ac:spMkLst>
        </pc:spChg>
      </pc:sldChg>
      <pc:sldChg chg="modNotesTx">
        <pc:chgData name="Anna Wilkinson" userId="91d9898d-213d-446a-ba3c-d41c801e25f9" providerId="ADAL" clId="{9F488030-A86A-4BCA-9766-D1C64E2673BC}" dt="2024-11-11T03:13:32.591" v="1778" actId="20577"/>
        <pc:sldMkLst>
          <pc:docMk/>
          <pc:sldMk cId="1762023284" sldId="308"/>
        </pc:sldMkLst>
      </pc:sldChg>
      <pc:sldChg chg="del">
        <pc:chgData name="Anna Wilkinson" userId="91d9898d-213d-446a-ba3c-d41c801e25f9" providerId="ADAL" clId="{9F488030-A86A-4BCA-9766-D1C64E2673BC}" dt="2024-11-11T01:09:12.254" v="1436" actId="47"/>
        <pc:sldMkLst>
          <pc:docMk/>
          <pc:sldMk cId="669401242" sldId="311"/>
        </pc:sldMkLst>
      </pc:sldChg>
      <pc:sldChg chg="del">
        <pc:chgData name="Anna Wilkinson" userId="91d9898d-213d-446a-ba3c-d41c801e25f9" providerId="ADAL" clId="{9F488030-A86A-4BCA-9766-D1C64E2673BC}" dt="2024-11-11T01:08:01.115" v="1428" actId="47"/>
        <pc:sldMkLst>
          <pc:docMk/>
          <pc:sldMk cId="1565594364" sldId="312"/>
        </pc:sldMkLst>
      </pc:sldChg>
      <pc:sldChg chg="modNotesTx">
        <pc:chgData name="Anna Wilkinson" userId="91d9898d-213d-446a-ba3c-d41c801e25f9" providerId="ADAL" clId="{9F488030-A86A-4BCA-9766-D1C64E2673BC}" dt="2024-11-13T23:24:35.482" v="3879" actId="20577"/>
        <pc:sldMkLst>
          <pc:docMk/>
          <pc:sldMk cId="2357785823" sldId="313"/>
        </pc:sldMkLst>
      </pc:sldChg>
      <pc:sldChg chg="modNotesTx">
        <pc:chgData name="Anna Wilkinson" userId="91d9898d-213d-446a-ba3c-d41c801e25f9" providerId="ADAL" clId="{9F488030-A86A-4BCA-9766-D1C64E2673BC}" dt="2024-11-13T23:35:40.679" v="3999" actId="20577"/>
        <pc:sldMkLst>
          <pc:docMk/>
          <pc:sldMk cId="2385790542" sldId="314"/>
        </pc:sldMkLst>
      </pc:sldChg>
      <pc:sldChg chg="del">
        <pc:chgData name="Anna Wilkinson" userId="91d9898d-213d-446a-ba3c-d41c801e25f9" providerId="ADAL" clId="{9F488030-A86A-4BCA-9766-D1C64E2673BC}" dt="2024-11-11T01:05:33.335" v="1413" actId="47"/>
        <pc:sldMkLst>
          <pc:docMk/>
          <pc:sldMk cId="2236571864" sldId="316"/>
        </pc:sldMkLst>
      </pc:sldChg>
      <pc:sldChg chg="addSp delSp modSp mod chgLayout modNotesTx">
        <pc:chgData name="Anna Wilkinson" userId="91d9898d-213d-446a-ba3c-d41c801e25f9" providerId="ADAL" clId="{9F488030-A86A-4BCA-9766-D1C64E2673BC}" dt="2024-11-11T03:30:57.155" v="3519" actId="20577"/>
        <pc:sldMkLst>
          <pc:docMk/>
          <pc:sldMk cId="928550229" sldId="317"/>
        </pc:sldMkLst>
        <pc:spChg chg="mod ord">
          <ac:chgData name="Anna Wilkinson" userId="91d9898d-213d-446a-ba3c-d41c801e25f9" providerId="ADAL" clId="{9F488030-A86A-4BCA-9766-D1C64E2673BC}" dt="2024-11-11T00:48:00.983" v="362" actId="700"/>
          <ac:spMkLst>
            <pc:docMk/>
            <pc:sldMk cId="928550229" sldId="317"/>
            <ac:spMk id="3" creationId="{1FA4AA00-7E07-DC78-ED3F-A406CC859B30}"/>
          </ac:spMkLst>
        </pc:spChg>
        <pc:spChg chg="del">
          <ac:chgData name="Anna Wilkinson" userId="91d9898d-213d-446a-ba3c-d41c801e25f9" providerId="ADAL" clId="{9F488030-A86A-4BCA-9766-D1C64E2673BC}" dt="2024-11-11T00:48:00.983" v="362" actId="700"/>
          <ac:spMkLst>
            <pc:docMk/>
            <pc:sldMk cId="928550229" sldId="317"/>
            <ac:spMk id="6" creationId="{2D392B75-FA09-818F-5894-EB88CD23E74C}"/>
          </ac:spMkLst>
        </pc:spChg>
        <pc:spChg chg="add mod ord">
          <ac:chgData name="Anna Wilkinson" userId="91d9898d-213d-446a-ba3c-d41c801e25f9" providerId="ADAL" clId="{9F488030-A86A-4BCA-9766-D1C64E2673BC}" dt="2024-11-11T00:48:03.871" v="369" actId="20577"/>
          <ac:spMkLst>
            <pc:docMk/>
            <pc:sldMk cId="928550229" sldId="317"/>
            <ac:spMk id="8" creationId="{68DE09ED-7B14-F783-F680-570B782E0901}"/>
          </ac:spMkLst>
        </pc:spChg>
        <pc:spChg chg="add del mod ord">
          <ac:chgData name="Anna Wilkinson" userId="91d9898d-213d-446a-ba3c-d41c801e25f9" providerId="ADAL" clId="{9F488030-A86A-4BCA-9766-D1C64E2673BC}" dt="2024-11-11T00:48:26.411" v="373" actId="3680"/>
          <ac:spMkLst>
            <pc:docMk/>
            <pc:sldMk cId="928550229" sldId="317"/>
            <ac:spMk id="9" creationId="{F585F29C-2A5F-5A60-E14F-1FC7DDE3DD78}"/>
          </ac:spMkLst>
        </pc:spChg>
        <pc:graphicFrameChg chg="del">
          <ac:chgData name="Anna Wilkinson" userId="91d9898d-213d-446a-ba3c-d41c801e25f9" providerId="ADAL" clId="{9F488030-A86A-4BCA-9766-D1C64E2673BC}" dt="2024-11-11T00:47:55.918" v="361" actId="478"/>
          <ac:graphicFrameMkLst>
            <pc:docMk/>
            <pc:sldMk cId="928550229" sldId="317"/>
            <ac:graphicFrameMk id="7" creationId="{AFBCC26E-358E-D10C-7403-549C4C100452}"/>
          </ac:graphicFrameMkLst>
        </pc:graphicFrameChg>
        <pc:graphicFrameChg chg="add mod ord modGraphic">
          <ac:chgData name="Anna Wilkinson" userId="91d9898d-213d-446a-ba3c-d41c801e25f9" providerId="ADAL" clId="{9F488030-A86A-4BCA-9766-D1C64E2673BC}" dt="2024-11-11T00:49:07.276" v="381"/>
          <ac:graphicFrameMkLst>
            <pc:docMk/>
            <pc:sldMk cId="928550229" sldId="317"/>
            <ac:graphicFrameMk id="10" creationId="{9F3D819D-1D8A-3956-BEC7-AFDE19DE4106}"/>
          </ac:graphicFrameMkLst>
        </pc:graphicFrameChg>
      </pc:sldChg>
      <pc:sldChg chg="modSp mod modNotesTx">
        <pc:chgData name="Anna Wilkinson" userId="91d9898d-213d-446a-ba3c-d41c801e25f9" providerId="ADAL" clId="{9F488030-A86A-4BCA-9766-D1C64E2673BC}" dt="2024-11-11T00:57:06.159" v="1166" actId="20577"/>
        <pc:sldMkLst>
          <pc:docMk/>
          <pc:sldMk cId="2849180851" sldId="318"/>
        </pc:sldMkLst>
        <pc:spChg chg="mod">
          <ac:chgData name="Anna Wilkinson" userId="91d9898d-213d-446a-ba3c-d41c801e25f9" providerId="ADAL" clId="{9F488030-A86A-4BCA-9766-D1C64E2673BC}" dt="2024-11-11T00:51:38.917" v="460" actId="27636"/>
          <ac:spMkLst>
            <pc:docMk/>
            <pc:sldMk cId="2849180851" sldId="318"/>
            <ac:spMk id="7" creationId="{BD710C2A-A411-D5F1-C959-C5EFB79F823B}"/>
          </ac:spMkLst>
        </pc:spChg>
      </pc:sldChg>
      <pc:sldChg chg="modSp del mod">
        <pc:chgData name="Anna Wilkinson" userId="91d9898d-213d-446a-ba3c-d41c801e25f9" providerId="ADAL" clId="{9F488030-A86A-4BCA-9766-D1C64E2673BC}" dt="2024-11-11T00:50:40.027" v="411" actId="47"/>
        <pc:sldMkLst>
          <pc:docMk/>
          <pc:sldMk cId="897997288" sldId="319"/>
        </pc:sldMkLst>
        <pc:spChg chg="mod">
          <ac:chgData name="Anna Wilkinson" userId="91d9898d-213d-446a-ba3c-d41c801e25f9" providerId="ADAL" clId="{9F488030-A86A-4BCA-9766-D1C64E2673BC}" dt="2024-11-11T00:50:13.327" v="406" actId="21"/>
          <ac:spMkLst>
            <pc:docMk/>
            <pc:sldMk cId="897997288" sldId="319"/>
            <ac:spMk id="8" creationId="{917C822A-2954-41A2-08F8-25419CC1A113}"/>
          </ac:spMkLst>
        </pc:spChg>
      </pc:sldChg>
      <pc:sldChg chg="modSp mod modNotesTx">
        <pc:chgData name="Anna Wilkinson" userId="91d9898d-213d-446a-ba3c-d41c801e25f9" providerId="ADAL" clId="{9F488030-A86A-4BCA-9766-D1C64E2673BC}" dt="2024-11-13T23:20:41.147" v="3787" actId="20577"/>
        <pc:sldMkLst>
          <pc:docMk/>
          <pc:sldMk cId="1064565817" sldId="320"/>
        </pc:sldMkLst>
        <pc:spChg chg="mod">
          <ac:chgData name="Anna Wilkinson" userId="91d9898d-213d-446a-ba3c-d41c801e25f9" providerId="ADAL" clId="{9F488030-A86A-4BCA-9766-D1C64E2673BC}" dt="2024-11-11T00:51:49.864" v="463" actId="255"/>
          <ac:spMkLst>
            <pc:docMk/>
            <pc:sldMk cId="1064565817" sldId="320"/>
            <ac:spMk id="8" creationId="{C9DF87ED-1438-7460-9E03-82409BF08CA3}"/>
          </ac:spMkLst>
        </pc:spChg>
      </pc:sldChg>
      <pc:sldChg chg="modSp del mod">
        <pc:chgData name="Anna Wilkinson" userId="91d9898d-213d-446a-ba3c-d41c801e25f9" providerId="ADAL" clId="{9F488030-A86A-4BCA-9766-D1C64E2673BC}" dt="2024-11-11T00:51:33.200" v="457" actId="47"/>
        <pc:sldMkLst>
          <pc:docMk/>
          <pc:sldMk cId="3737115930" sldId="321"/>
        </pc:sldMkLst>
        <pc:spChg chg="mod">
          <ac:chgData name="Anna Wilkinson" userId="91d9898d-213d-446a-ba3c-d41c801e25f9" providerId="ADAL" clId="{9F488030-A86A-4BCA-9766-D1C64E2673BC}" dt="2024-11-11T00:51:04.631" v="424" actId="21"/>
          <ac:spMkLst>
            <pc:docMk/>
            <pc:sldMk cId="3737115930" sldId="321"/>
            <ac:spMk id="8" creationId="{D9066C05-5D27-CC9E-9A15-F0A51CBBD034}"/>
          </ac:spMkLst>
        </pc:spChg>
      </pc:sldChg>
      <pc:sldChg chg="modSp mod">
        <pc:chgData name="Anna Wilkinson" userId="91d9898d-213d-446a-ba3c-d41c801e25f9" providerId="ADAL" clId="{9F488030-A86A-4BCA-9766-D1C64E2673BC}" dt="2024-11-11T01:01:51.118" v="1393" actId="20577"/>
        <pc:sldMkLst>
          <pc:docMk/>
          <pc:sldMk cId="275805601" sldId="322"/>
        </pc:sldMkLst>
        <pc:spChg chg="mod">
          <ac:chgData name="Anna Wilkinson" userId="91d9898d-213d-446a-ba3c-d41c801e25f9" providerId="ADAL" clId="{9F488030-A86A-4BCA-9766-D1C64E2673BC}" dt="2024-11-11T01:01:45.229" v="1379" actId="20577"/>
          <ac:spMkLst>
            <pc:docMk/>
            <pc:sldMk cId="275805601" sldId="322"/>
            <ac:spMk id="7" creationId="{18A2C057-0F8A-FDC1-4542-25F9BABC38A8}"/>
          </ac:spMkLst>
        </pc:spChg>
        <pc:spChg chg="mod">
          <ac:chgData name="Anna Wilkinson" userId="91d9898d-213d-446a-ba3c-d41c801e25f9" providerId="ADAL" clId="{9F488030-A86A-4BCA-9766-D1C64E2673BC}" dt="2024-11-11T01:01:51.118" v="1393" actId="20577"/>
          <ac:spMkLst>
            <pc:docMk/>
            <pc:sldMk cId="275805601" sldId="322"/>
            <ac:spMk id="8" creationId="{F6A54679-083A-63CA-E3CA-72B75EF2D609}"/>
          </ac:spMkLst>
        </pc:spChg>
      </pc:sldChg>
      <pc:sldChg chg="del">
        <pc:chgData name="Anna Wilkinson" userId="91d9898d-213d-446a-ba3c-d41c801e25f9" providerId="ADAL" clId="{9F488030-A86A-4BCA-9766-D1C64E2673BC}" dt="2024-11-11T01:09:02.243" v="1430" actId="47"/>
        <pc:sldMkLst>
          <pc:docMk/>
          <pc:sldMk cId="570050817" sldId="323"/>
        </pc:sldMkLst>
      </pc:sldChg>
      <pc:sldChg chg="del">
        <pc:chgData name="Anna Wilkinson" userId="91d9898d-213d-446a-ba3c-d41c801e25f9" providerId="ADAL" clId="{9F488030-A86A-4BCA-9766-D1C64E2673BC}" dt="2024-11-11T01:09:10.430" v="1435" actId="47"/>
        <pc:sldMkLst>
          <pc:docMk/>
          <pc:sldMk cId="2385055241" sldId="324"/>
        </pc:sldMkLst>
      </pc:sldChg>
      <pc:sldChg chg="del">
        <pc:chgData name="Anna Wilkinson" userId="91d9898d-213d-446a-ba3c-d41c801e25f9" providerId="ADAL" clId="{9F488030-A86A-4BCA-9766-D1C64E2673BC}" dt="2024-11-11T00:59:23.336" v="1363" actId="47"/>
        <pc:sldMkLst>
          <pc:docMk/>
          <pc:sldMk cId="2723621425" sldId="326"/>
        </pc:sldMkLst>
      </pc:sldChg>
      <pc:sldChg chg="del">
        <pc:chgData name="Anna Wilkinson" userId="91d9898d-213d-446a-ba3c-d41c801e25f9" providerId="ADAL" clId="{9F488030-A86A-4BCA-9766-D1C64E2673BC}" dt="2024-11-11T01:03:10.394" v="1394" actId="47"/>
        <pc:sldMkLst>
          <pc:docMk/>
          <pc:sldMk cId="1902034096" sldId="327"/>
        </pc:sldMkLst>
      </pc:sldChg>
      <pc:sldChg chg="del">
        <pc:chgData name="Anna Wilkinson" userId="91d9898d-213d-446a-ba3c-d41c801e25f9" providerId="ADAL" clId="{9F488030-A86A-4BCA-9766-D1C64E2673BC}" dt="2024-11-11T01:03:20.872" v="1395" actId="47"/>
        <pc:sldMkLst>
          <pc:docMk/>
          <pc:sldMk cId="805071093" sldId="328"/>
        </pc:sldMkLst>
      </pc:sldChg>
      <pc:sldChg chg="del">
        <pc:chgData name="Anna Wilkinson" userId="91d9898d-213d-446a-ba3c-d41c801e25f9" providerId="ADAL" clId="{9F488030-A86A-4BCA-9766-D1C64E2673BC}" dt="2024-11-11T01:03:23.217" v="1396" actId="47"/>
        <pc:sldMkLst>
          <pc:docMk/>
          <pc:sldMk cId="2676163289" sldId="329"/>
        </pc:sldMkLst>
      </pc:sldChg>
      <pc:sldChg chg="del">
        <pc:chgData name="Anna Wilkinson" userId="91d9898d-213d-446a-ba3c-d41c801e25f9" providerId="ADAL" clId="{9F488030-A86A-4BCA-9766-D1C64E2673BC}" dt="2024-11-11T01:03:25.300" v="1397" actId="47"/>
        <pc:sldMkLst>
          <pc:docMk/>
          <pc:sldMk cId="2173907409" sldId="330"/>
        </pc:sldMkLst>
      </pc:sldChg>
      <pc:sldChg chg="del">
        <pc:chgData name="Anna Wilkinson" userId="91d9898d-213d-446a-ba3c-d41c801e25f9" providerId="ADAL" clId="{9F488030-A86A-4BCA-9766-D1C64E2673BC}" dt="2024-11-11T01:03:27.138" v="1398" actId="47"/>
        <pc:sldMkLst>
          <pc:docMk/>
          <pc:sldMk cId="1586270371" sldId="331"/>
        </pc:sldMkLst>
      </pc:sldChg>
      <pc:sldChg chg="modNotesTx">
        <pc:chgData name="Anna Wilkinson" userId="91d9898d-213d-446a-ba3c-d41c801e25f9" providerId="ADAL" clId="{9F488030-A86A-4BCA-9766-D1C64E2673BC}" dt="2024-11-13T23:27:41.565" v="3882" actId="20577"/>
        <pc:sldMkLst>
          <pc:docMk/>
          <pc:sldMk cId="4080084272" sldId="332"/>
        </pc:sldMkLst>
      </pc:sldChg>
      <pc:sldChg chg="del">
        <pc:chgData name="Anna Wilkinson" userId="91d9898d-213d-446a-ba3c-d41c801e25f9" providerId="ADAL" clId="{9F488030-A86A-4BCA-9766-D1C64E2673BC}" dt="2024-11-11T01:03:55.879" v="1399" actId="47"/>
        <pc:sldMkLst>
          <pc:docMk/>
          <pc:sldMk cId="2113007970" sldId="333"/>
        </pc:sldMkLst>
      </pc:sldChg>
      <pc:sldChg chg="modNotesTx">
        <pc:chgData name="Anna Wilkinson" userId="91d9898d-213d-446a-ba3c-d41c801e25f9" providerId="ADAL" clId="{9F488030-A86A-4BCA-9766-D1C64E2673BC}" dt="2024-11-13T23:28:37.288" v="3897" actId="20577"/>
        <pc:sldMkLst>
          <pc:docMk/>
          <pc:sldMk cId="1952385235" sldId="334"/>
        </pc:sldMkLst>
      </pc:sldChg>
      <pc:sldChg chg="del">
        <pc:chgData name="Anna Wilkinson" userId="91d9898d-213d-446a-ba3c-d41c801e25f9" providerId="ADAL" clId="{9F488030-A86A-4BCA-9766-D1C64E2673BC}" dt="2024-11-11T01:04:05.052" v="1400" actId="47"/>
        <pc:sldMkLst>
          <pc:docMk/>
          <pc:sldMk cId="2150720367" sldId="335"/>
        </pc:sldMkLst>
      </pc:sldChg>
      <pc:sldChg chg="del">
        <pc:chgData name="Anna Wilkinson" userId="91d9898d-213d-446a-ba3c-d41c801e25f9" providerId="ADAL" clId="{9F488030-A86A-4BCA-9766-D1C64E2673BC}" dt="2024-11-11T01:04:10.417" v="1401" actId="47"/>
        <pc:sldMkLst>
          <pc:docMk/>
          <pc:sldMk cId="4259124816" sldId="336"/>
        </pc:sldMkLst>
      </pc:sldChg>
      <pc:sldChg chg="del">
        <pc:chgData name="Anna Wilkinson" userId="91d9898d-213d-446a-ba3c-d41c801e25f9" providerId="ADAL" clId="{9F488030-A86A-4BCA-9766-D1C64E2673BC}" dt="2024-11-11T01:04:15.165" v="1402" actId="47"/>
        <pc:sldMkLst>
          <pc:docMk/>
          <pc:sldMk cId="1879397647" sldId="337"/>
        </pc:sldMkLst>
      </pc:sldChg>
      <pc:sldChg chg="del">
        <pc:chgData name="Anna Wilkinson" userId="91d9898d-213d-446a-ba3c-d41c801e25f9" providerId="ADAL" clId="{9F488030-A86A-4BCA-9766-D1C64E2673BC}" dt="2024-11-11T01:04:19.049" v="1403" actId="47"/>
        <pc:sldMkLst>
          <pc:docMk/>
          <pc:sldMk cId="1291624910" sldId="338"/>
        </pc:sldMkLst>
      </pc:sldChg>
      <pc:sldChg chg="del">
        <pc:chgData name="Anna Wilkinson" userId="91d9898d-213d-446a-ba3c-d41c801e25f9" providerId="ADAL" clId="{9F488030-A86A-4BCA-9766-D1C64E2673BC}" dt="2024-11-11T01:04:21.035" v="1404" actId="47"/>
        <pc:sldMkLst>
          <pc:docMk/>
          <pc:sldMk cId="3051655282" sldId="339"/>
        </pc:sldMkLst>
      </pc:sldChg>
      <pc:sldChg chg="del">
        <pc:chgData name="Anna Wilkinson" userId="91d9898d-213d-446a-ba3c-d41c801e25f9" providerId="ADAL" clId="{9F488030-A86A-4BCA-9766-D1C64E2673BC}" dt="2024-11-11T01:04:22.484" v="1405" actId="47"/>
        <pc:sldMkLst>
          <pc:docMk/>
          <pc:sldMk cId="68168316" sldId="341"/>
        </pc:sldMkLst>
      </pc:sldChg>
      <pc:sldChg chg="del">
        <pc:chgData name="Anna Wilkinson" userId="91d9898d-213d-446a-ba3c-d41c801e25f9" providerId="ADAL" clId="{9F488030-A86A-4BCA-9766-D1C64E2673BC}" dt="2024-11-11T01:04:24.456" v="1406" actId="47"/>
        <pc:sldMkLst>
          <pc:docMk/>
          <pc:sldMk cId="3435055056" sldId="342"/>
        </pc:sldMkLst>
      </pc:sldChg>
      <pc:sldChg chg="modNotesTx">
        <pc:chgData name="Anna Wilkinson" userId="91d9898d-213d-446a-ba3c-d41c801e25f9" providerId="ADAL" clId="{9F488030-A86A-4BCA-9766-D1C64E2673BC}" dt="2024-11-13T23:29:07.239" v="3899" actId="20577"/>
        <pc:sldMkLst>
          <pc:docMk/>
          <pc:sldMk cId="4133679537" sldId="343"/>
        </pc:sldMkLst>
      </pc:sldChg>
      <pc:sldChg chg="modNotesTx">
        <pc:chgData name="Anna Wilkinson" userId="91d9898d-213d-446a-ba3c-d41c801e25f9" providerId="ADAL" clId="{9F488030-A86A-4BCA-9766-D1C64E2673BC}" dt="2024-11-11T03:17:31.580" v="1992" actId="20577"/>
        <pc:sldMkLst>
          <pc:docMk/>
          <pc:sldMk cId="1087692785" sldId="344"/>
        </pc:sldMkLst>
      </pc:sldChg>
      <pc:sldChg chg="del">
        <pc:chgData name="Anna Wilkinson" userId="91d9898d-213d-446a-ba3c-d41c801e25f9" providerId="ADAL" clId="{9F488030-A86A-4BCA-9766-D1C64E2673BC}" dt="2024-11-11T01:04:36.122" v="1407" actId="47"/>
        <pc:sldMkLst>
          <pc:docMk/>
          <pc:sldMk cId="689010131" sldId="345"/>
        </pc:sldMkLst>
      </pc:sldChg>
      <pc:sldChg chg="del">
        <pc:chgData name="Anna Wilkinson" userId="91d9898d-213d-446a-ba3c-d41c801e25f9" providerId="ADAL" clId="{9F488030-A86A-4BCA-9766-D1C64E2673BC}" dt="2024-11-11T01:04:38.026" v="1408" actId="47"/>
        <pc:sldMkLst>
          <pc:docMk/>
          <pc:sldMk cId="1780802232" sldId="346"/>
        </pc:sldMkLst>
      </pc:sldChg>
      <pc:sldChg chg="modNotesTx">
        <pc:chgData name="Anna Wilkinson" userId="91d9898d-213d-446a-ba3c-d41c801e25f9" providerId="ADAL" clId="{9F488030-A86A-4BCA-9766-D1C64E2673BC}" dt="2024-11-13T23:29:55.702" v="3901" actId="20577"/>
        <pc:sldMkLst>
          <pc:docMk/>
          <pc:sldMk cId="647576580" sldId="347"/>
        </pc:sldMkLst>
      </pc:sldChg>
      <pc:sldChg chg="del">
        <pc:chgData name="Anna Wilkinson" userId="91d9898d-213d-446a-ba3c-d41c801e25f9" providerId="ADAL" clId="{9F488030-A86A-4BCA-9766-D1C64E2673BC}" dt="2024-11-11T01:04:45.047" v="1409" actId="47"/>
        <pc:sldMkLst>
          <pc:docMk/>
          <pc:sldMk cId="4269813266" sldId="348"/>
        </pc:sldMkLst>
      </pc:sldChg>
      <pc:sldChg chg="add del modNotesTx">
        <pc:chgData name="Anna Wilkinson" userId="91d9898d-213d-446a-ba3c-d41c801e25f9" providerId="ADAL" clId="{9F488030-A86A-4BCA-9766-D1C64E2673BC}" dt="2024-11-11T03:19:39.484" v="2336" actId="20577"/>
        <pc:sldMkLst>
          <pc:docMk/>
          <pc:sldMk cId="33670591" sldId="349"/>
        </pc:sldMkLst>
      </pc:sldChg>
      <pc:sldChg chg="del">
        <pc:chgData name="Anna Wilkinson" userId="91d9898d-213d-446a-ba3c-d41c801e25f9" providerId="ADAL" clId="{9F488030-A86A-4BCA-9766-D1C64E2673BC}" dt="2024-11-11T01:05:24.186" v="1410" actId="47"/>
        <pc:sldMkLst>
          <pc:docMk/>
          <pc:sldMk cId="1417234609" sldId="350"/>
        </pc:sldMkLst>
      </pc:sldChg>
      <pc:sldChg chg="del">
        <pc:chgData name="Anna Wilkinson" userId="91d9898d-213d-446a-ba3c-d41c801e25f9" providerId="ADAL" clId="{9F488030-A86A-4BCA-9766-D1C64E2673BC}" dt="2024-11-11T01:05:34.650" v="1414" actId="47"/>
        <pc:sldMkLst>
          <pc:docMk/>
          <pc:sldMk cId="3666559" sldId="351"/>
        </pc:sldMkLst>
      </pc:sldChg>
      <pc:sldChg chg="del">
        <pc:chgData name="Anna Wilkinson" userId="91d9898d-213d-446a-ba3c-d41c801e25f9" providerId="ADAL" clId="{9F488030-A86A-4BCA-9766-D1C64E2673BC}" dt="2024-11-11T01:08:17.841" v="1429" actId="47"/>
        <pc:sldMkLst>
          <pc:docMk/>
          <pc:sldMk cId="3188123761" sldId="354"/>
        </pc:sldMkLst>
      </pc:sldChg>
      <pc:sldChg chg="modNotesTx">
        <pc:chgData name="Anna Wilkinson" userId="91d9898d-213d-446a-ba3c-d41c801e25f9" providerId="ADAL" clId="{9F488030-A86A-4BCA-9766-D1C64E2673BC}" dt="2024-11-11T03:35:04.913" v="3637" actId="20577"/>
        <pc:sldMkLst>
          <pc:docMk/>
          <pc:sldMk cId="3498109138" sldId="355"/>
        </pc:sldMkLst>
      </pc:sldChg>
      <pc:sldChg chg="del">
        <pc:chgData name="Anna Wilkinson" userId="91d9898d-213d-446a-ba3c-d41c801e25f9" providerId="ADAL" clId="{9F488030-A86A-4BCA-9766-D1C64E2673BC}" dt="2024-11-11T01:05:35.734" v="1415" actId="47"/>
        <pc:sldMkLst>
          <pc:docMk/>
          <pc:sldMk cId="1434414561" sldId="358"/>
        </pc:sldMkLst>
      </pc:sldChg>
      <pc:sldChg chg="modSp mod modNotesTx">
        <pc:chgData name="Anna Wilkinson" userId="91d9898d-213d-446a-ba3c-d41c801e25f9" providerId="ADAL" clId="{9F488030-A86A-4BCA-9766-D1C64E2673BC}" dt="2024-11-11T03:32:40.164" v="3521" actId="27636"/>
        <pc:sldMkLst>
          <pc:docMk/>
          <pc:sldMk cId="2940914285" sldId="359"/>
        </pc:sldMkLst>
        <pc:spChg chg="mod">
          <ac:chgData name="Anna Wilkinson" userId="91d9898d-213d-446a-ba3c-d41c801e25f9" providerId="ADAL" clId="{9F488030-A86A-4BCA-9766-D1C64E2673BC}" dt="2024-11-11T03:32:40.164" v="3521" actId="27636"/>
          <ac:spMkLst>
            <pc:docMk/>
            <pc:sldMk cId="2940914285" sldId="359"/>
            <ac:spMk id="9" creationId="{88921853-4577-59AF-06FB-00653EF7C215}"/>
          </ac:spMkLst>
        </pc:spChg>
      </pc:sldChg>
      <pc:sldChg chg="del">
        <pc:chgData name="Anna Wilkinson" userId="91d9898d-213d-446a-ba3c-d41c801e25f9" providerId="ADAL" clId="{9F488030-A86A-4BCA-9766-D1C64E2673BC}" dt="2024-11-11T01:05:39.166" v="1416" actId="47"/>
        <pc:sldMkLst>
          <pc:docMk/>
          <pc:sldMk cId="699677815" sldId="360"/>
        </pc:sldMkLst>
      </pc:sldChg>
      <pc:sldChg chg="del">
        <pc:chgData name="Anna Wilkinson" userId="91d9898d-213d-446a-ba3c-d41c801e25f9" providerId="ADAL" clId="{9F488030-A86A-4BCA-9766-D1C64E2673BC}" dt="2024-11-11T01:05:41.565" v="1417" actId="47"/>
        <pc:sldMkLst>
          <pc:docMk/>
          <pc:sldMk cId="2295807775" sldId="361"/>
        </pc:sldMkLst>
      </pc:sldChg>
      <pc:sldChg chg="modNotesTx">
        <pc:chgData name="Anna Wilkinson" userId="91d9898d-213d-446a-ba3c-d41c801e25f9" providerId="ADAL" clId="{9F488030-A86A-4BCA-9766-D1C64E2673BC}" dt="2024-11-11T03:21:33.963" v="2478" actId="20577"/>
        <pc:sldMkLst>
          <pc:docMk/>
          <pc:sldMk cId="1156546528" sldId="362"/>
        </pc:sldMkLst>
      </pc:sldChg>
      <pc:sldChg chg="modNotesTx">
        <pc:chgData name="Anna Wilkinson" userId="91d9898d-213d-446a-ba3c-d41c801e25f9" providerId="ADAL" clId="{9F488030-A86A-4BCA-9766-D1C64E2673BC}" dt="2024-11-13T23:31:42.407" v="3902" actId="20577"/>
        <pc:sldMkLst>
          <pc:docMk/>
          <pc:sldMk cId="1800584407" sldId="363"/>
        </pc:sldMkLst>
      </pc:sldChg>
      <pc:sldChg chg="modNotesTx">
        <pc:chgData name="Anna Wilkinson" userId="91d9898d-213d-446a-ba3c-d41c801e25f9" providerId="ADAL" clId="{9F488030-A86A-4BCA-9766-D1C64E2673BC}" dt="2024-11-11T03:23:13.114" v="2550" actId="20577"/>
        <pc:sldMkLst>
          <pc:docMk/>
          <pc:sldMk cId="3602869176" sldId="364"/>
        </pc:sldMkLst>
      </pc:sldChg>
      <pc:sldChg chg="del">
        <pc:chgData name="Anna Wilkinson" userId="91d9898d-213d-446a-ba3c-d41c801e25f9" providerId="ADAL" clId="{9F488030-A86A-4BCA-9766-D1C64E2673BC}" dt="2024-11-11T01:06:25.248" v="1418" actId="47"/>
        <pc:sldMkLst>
          <pc:docMk/>
          <pc:sldMk cId="3525532331" sldId="365"/>
        </pc:sldMkLst>
      </pc:sldChg>
      <pc:sldChg chg="modNotesTx">
        <pc:chgData name="Anna Wilkinson" userId="91d9898d-213d-446a-ba3c-d41c801e25f9" providerId="ADAL" clId="{9F488030-A86A-4BCA-9766-D1C64E2673BC}" dt="2024-11-11T03:23:28.882" v="2551"/>
        <pc:sldMkLst>
          <pc:docMk/>
          <pc:sldMk cId="2955354438" sldId="366"/>
        </pc:sldMkLst>
      </pc:sldChg>
      <pc:sldChg chg="del">
        <pc:chgData name="Anna Wilkinson" userId="91d9898d-213d-446a-ba3c-d41c801e25f9" providerId="ADAL" clId="{9F488030-A86A-4BCA-9766-D1C64E2673BC}" dt="2024-11-11T01:06:32.364" v="1419" actId="47"/>
        <pc:sldMkLst>
          <pc:docMk/>
          <pc:sldMk cId="2691695118" sldId="367"/>
        </pc:sldMkLst>
      </pc:sldChg>
      <pc:sldChg chg="modNotesTx">
        <pc:chgData name="Anna Wilkinson" userId="91d9898d-213d-446a-ba3c-d41c801e25f9" providerId="ADAL" clId="{9F488030-A86A-4BCA-9766-D1C64E2673BC}" dt="2024-11-13T23:33:45.592" v="3998" actId="20577"/>
        <pc:sldMkLst>
          <pc:docMk/>
          <pc:sldMk cId="2888448354" sldId="368"/>
        </pc:sldMkLst>
      </pc:sldChg>
      <pc:sldChg chg="modNotesTx">
        <pc:chgData name="Anna Wilkinson" userId="91d9898d-213d-446a-ba3c-d41c801e25f9" providerId="ADAL" clId="{9F488030-A86A-4BCA-9766-D1C64E2673BC}" dt="2024-11-11T03:26:24.748" v="2929" actId="20577"/>
        <pc:sldMkLst>
          <pc:docMk/>
          <pc:sldMk cId="3557999251" sldId="369"/>
        </pc:sldMkLst>
      </pc:sldChg>
      <pc:sldChg chg="del">
        <pc:chgData name="Anna Wilkinson" userId="91d9898d-213d-446a-ba3c-d41c801e25f9" providerId="ADAL" clId="{9F488030-A86A-4BCA-9766-D1C64E2673BC}" dt="2024-11-11T01:07:14.037" v="1425" actId="47"/>
        <pc:sldMkLst>
          <pc:docMk/>
          <pc:sldMk cId="1193816593" sldId="370"/>
        </pc:sldMkLst>
      </pc:sldChg>
      <pc:sldChg chg="del">
        <pc:chgData name="Anna Wilkinson" userId="91d9898d-213d-446a-ba3c-d41c801e25f9" providerId="ADAL" clId="{9F488030-A86A-4BCA-9766-D1C64E2673BC}" dt="2024-11-11T01:06:45.671" v="1420" actId="47"/>
        <pc:sldMkLst>
          <pc:docMk/>
          <pc:sldMk cId="204827188" sldId="371"/>
        </pc:sldMkLst>
      </pc:sldChg>
      <pc:sldChg chg="del">
        <pc:chgData name="Anna Wilkinson" userId="91d9898d-213d-446a-ba3c-d41c801e25f9" providerId="ADAL" clId="{9F488030-A86A-4BCA-9766-D1C64E2673BC}" dt="2024-11-11T01:06:48.566" v="1421" actId="47"/>
        <pc:sldMkLst>
          <pc:docMk/>
          <pc:sldMk cId="4192819721" sldId="372"/>
        </pc:sldMkLst>
      </pc:sldChg>
      <pc:sldChg chg="modNotesTx">
        <pc:chgData name="Anna Wilkinson" userId="91d9898d-213d-446a-ba3c-d41c801e25f9" providerId="ADAL" clId="{9F488030-A86A-4BCA-9766-D1C64E2673BC}" dt="2024-11-11T03:28:09.885" v="3383" actId="20577"/>
        <pc:sldMkLst>
          <pc:docMk/>
          <pc:sldMk cId="1866342000" sldId="373"/>
        </pc:sldMkLst>
      </pc:sldChg>
      <pc:sldChg chg="del">
        <pc:chgData name="Anna Wilkinson" userId="91d9898d-213d-446a-ba3c-d41c801e25f9" providerId="ADAL" clId="{9F488030-A86A-4BCA-9766-D1C64E2673BC}" dt="2024-11-11T01:06:52.163" v="1422" actId="47"/>
        <pc:sldMkLst>
          <pc:docMk/>
          <pc:sldMk cId="2272327064" sldId="374"/>
        </pc:sldMkLst>
      </pc:sldChg>
      <pc:sldChg chg="del">
        <pc:chgData name="Anna Wilkinson" userId="91d9898d-213d-446a-ba3c-d41c801e25f9" providerId="ADAL" clId="{9F488030-A86A-4BCA-9766-D1C64E2673BC}" dt="2024-11-11T01:06:53.863" v="1423" actId="47"/>
        <pc:sldMkLst>
          <pc:docMk/>
          <pc:sldMk cId="4088274332" sldId="375"/>
        </pc:sldMkLst>
      </pc:sldChg>
      <pc:sldChg chg="del">
        <pc:chgData name="Anna Wilkinson" userId="91d9898d-213d-446a-ba3c-d41c801e25f9" providerId="ADAL" clId="{9F488030-A86A-4BCA-9766-D1C64E2673BC}" dt="2024-11-11T01:06:55.063" v="1424" actId="47"/>
        <pc:sldMkLst>
          <pc:docMk/>
          <pc:sldMk cId="3643009309" sldId="376"/>
        </pc:sldMkLst>
      </pc:sldChg>
      <pc:sldChg chg="del">
        <pc:chgData name="Anna Wilkinson" userId="91d9898d-213d-446a-ba3c-d41c801e25f9" providerId="ADAL" clId="{9F488030-A86A-4BCA-9766-D1C64E2673BC}" dt="2024-11-11T01:07:21.403" v="1426" actId="47"/>
        <pc:sldMkLst>
          <pc:docMk/>
          <pc:sldMk cId="3896180347" sldId="377"/>
        </pc:sldMkLst>
      </pc:sldChg>
      <pc:sldChg chg="modNotesTx">
        <pc:chgData name="Anna Wilkinson" userId="91d9898d-213d-446a-ba3c-d41c801e25f9" providerId="ADAL" clId="{9F488030-A86A-4BCA-9766-D1C64E2673BC}" dt="2024-11-11T03:36:38.192" v="3784" actId="20577"/>
        <pc:sldMkLst>
          <pc:docMk/>
          <pc:sldMk cId="1518618973" sldId="378"/>
        </pc:sldMkLst>
      </pc:sldChg>
      <pc:sldChg chg="del">
        <pc:chgData name="Anna Wilkinson" userId="91d9898d-213d-446a-ba3c-d41c801e25f9" providerId="ADAL" clId="{9F488030-A86A-4BCA-9766-D1C64E2673BC}" dt="2024-11-11T01:07:58.319" v="1427" actId="47"/>
        <pc:sldMkLst>
          <pc:docMk/>
          <pc:sldMk cId="3184441904" sldId="379"/>
        </pc:sldMkLst>
      </pc:sldChg>
      <pc:sldChg chg="del">
        <pc:chgData name="Anna Wilkinson" userId="91d9898d-213d-446a-ba3c-d41c801e25f9" providerId="ADAL" clId="{9F488030-A86A-4BCA-9766-D1C64E2673BC}" dt="2024-11-11T01:09:03.201" v="1431" actId="47"/>
        <pc:sldMkLst>
          <pc:docMk/>
          <pc:sldMk cId="60521640" sldId="380"/>
        </pc:sldMkLst>
      </pc:sldChg>
      <pc:sldChg chg="del">
        <pc:chgData name="Anna Wilkinson" userId="91d9898d-213d-446a-ba3c-d41c801e25f9" providerId="ADAL" clId="{9F488030-A86A-4BCA-9766-D1C64E2673BC}" dt="2024-11-11T01:09:04.414" v="1432" actId="47"/>
        <pc:sldMkLst>
          <pc:docMk/>
          <pc:sldMk cId="590141420" sldId="381"/>
        </pc:sldMkLst>
      </pc:sldChg>
      <pc:sldChg chg="del">
        <pc:chgData name="Anna Wilkinson" userId="91d9898d-213d-446a-ba3c-d41c801e25f9" providerId="ADAL" clId="{9F488030-A86A-4BCA-9766-D1C64E2673BC}" dt="2024-11-11T01:09:06.285" v="1433" actId="47"/>
        <pc:sldMkLst>
          <pc:docMk/>
          <pc:sldMk cId="3979188408" sldId="382"/>
        </pc:sldMkLst>
      </pc:sldChg>
      <pc:sldChg chg="del">
        <pc:chgData name="Anna Wilkinson" userId="91d9898d-213d-446a-ba3c-d41c801e25f9" providerId="ADAL" clId="{9F488030-A86A-4BCA-9766-D1C64E2673BC}" dt="2024-11-11T01:09:07.809" v="1434" actId="47"/>
        <pc:sldMkLst>
          <pc:docMk/>
          <pc:sldMk cId="2751876234" sldId="383"/>
        </pc:sldMkLst>
      </pc:sldChg>
      <pc:sldChg chg="addSp delSp modSp new mod modNotesTx">
        <pc:chgData name="Anna Wilkinson" userId="91d9898d-213d-446a-ba3c-d41c801e25f9" providerId="ADAL" clId="{9F488030-A86A-4BCA-9766-D1C64E2673BC}" dt="2024-11-11T00:47:11.386" v="319" actId="2711"/>
        <pc:sldMkLst>
          <pc:docMk/>
          <pc:sldMk cId="2546623540" sldId="384"/>
        </pc:sldMkLst>
        <pc:spChg chg="mod">
          <ac:chgData name="Anna Wilkinson" userId="91d9898d-213d-446a-ba3c-d41c801e25f9" providerId="ADAL" clId="{9F488030-A86A-4BCA-9766-D1C64E2673BC}" dt="2024-11-11T00:42:59.798" v="135" actId="20577"/>
          <ac:spMkLst>
            <pc:docMk/>
            <pc:sldMk cId="2546623540" sldId="384"/>
            <ac:spMk id="2" creationId="{7A350250-7223-9496-FCC6-50FD3EF035AE}"/>
          </ac:spMkLst>
        </pc:spChg>
        <pc:spChg chg="mod">
          <ac:chgData name="Anna Wilkinson" userId="91d9898d-213d-446a-ba3c-d41c801e25f9" providerId="ADAL" clId="{9F488030-A86A-4BCA-9766-D1C64E2673BC}" dt="2024-11-11T00:47:11.386" v="319" actId="2711"/>
          <ac:spMkLst>
            <pc:docMk/>
            <pc:sldMk cId="2546623540" sldId="384"/>
            <ac:spMk id="3" creationId="{7F4A6189-62FF-9ABE-32EE-52C98CA23981}"/>
          </ac:spMkLst>
        </pc:spChg>
        <pc:spChg chg="add del mod">
          <ac:chgData name="Anna Wilkinson" userId="91d9898d-213d-446a-ba3c-d41c801e25f9" providerId="ADAL" clId="{9F488030-A86A-4BCA-9766-D1C64E2673BC}" dt="2024-11-11T00:46:30.441" v="256" actId="478"/>
          <ac:spMkLst>
            <pc:docMk/>
            <pc:sldMk cId="2546623540" sldId="384"/>
            <ac:spMk id="5" creationId="{9275D7C8-989D-F42B-C831-2FC5D226FA00}"/>
          </ac:spMkLst>
        </pc:spChg>
        <pc:spChg chg="add del mod">
          <ac:chgData name="Anna Wilkinson" userId="91d9898d-213d-446a-ba3c-d41c801e25f9" providerId="ADAL" clId="{9F488030-A86A-4BCA-9766-D1C64E2673BC}" dt="2024-11-11T00:46:27.712" v="254" actId="478"/>
          <ac:spMkLst>
            <pc:docMk/>
            <pc:sldMk cId="2546623540" sldId="384"/>
            <ac:spMk id="6" creationId="{E05C99A4-0B75-BADE-E11A-883D1AA2614F}"/>
          </ac:spMkLst>
        </pc:spChg>
      </pc:sldChg>
      <pc:sldChg chg="addSp delSp modSp new mod modClrScheme chgLayout">
        <pc:chgData name="Anna Wilkinson" userId="91d9898d-213d-446a-ba3c-d41c801e25f9" providerId="ADAL" clId="{9F488030-A86A-4BCA-9766-D1C64E2673BC}" dt="2024-11-11T00:47:43.403" v="360" actId="20577"/>
        <pc:sldMkLst>
          <pc:docMk/>
          <pc:sldMk cId="46786393" sldId="385"/>
        </pc:sldMkLst>
        <pc:spChg chg="del mod ord">
          <ac:chgData name="Anna Wilkinson" userId="91d9898d-213d-446a-ba3c-d41c801e25f9" providerId="ADAL" clId="{9F488030-A86A-4BCA-9766-D1C64E2673BC}" dt="2024-11-11T00:47:30.862" v="321" actId="700"/>
          <ac:spMkLst>
            <pc:docMk/>
            <pc:sldMk cId="46786393" sldId="385"/>
            <ac:spMk id="2" creationId="{BDD6CE3B-9676-3070-1C66-9DAA6A84726C}"/>
          </ac:spMkLst>
        </pc:spChg>
        <pc:spChg chg="del mod ord">
          <ac:chgData name="Anna Wilkinson" userId="91d9898d-213d-446a-ba3c-d41c801e25f9" providerId="ADAL" clId="{9F488030-A86A-4BCA-9766-D1C64E2673BC}" dt="2024-11-11T00:47:30.862" v="321" actId="700"/>
          <ac:spMkLst>
            <pc:docMk/>
            <pc:sldMk cId="46786393" sldId="385"/>
            <ac:spMk id="3" creationId="{DF8779A3-2127-ED13-BE8A-787F850A47B0}"/>
          </ac:spMkLst>
        </pc:spChg>
        <pc:spChg chg="mod ord">
          <ac:chgData name="Anna Wilkinson" userId="91d9898d-213d-446a-ba3c-d41c801e25f9" providerId="ADAL" clId="{9F488030-A86A-4BCA-9766-D1C64E2673BC}" dt="2024-11-11T00:47:30.862" v="321" actId="700"/>
          <ac:spMkLst>
            <pc:docMk/>
            <pc:sldMk cId="46786393" sldId="385"/>
            <ac:spMk id="4" creationId="{FA9107D2-E0A2-9E7C-D15B-B11F34E3740E}"/>
          </ac:spMkLst>
        </pc:spChg>
        <pc:spChg chg="add mod ord">
          <ac:chgData name="Anna Wilkinson" userId="91d9898d-213d-446a-ba3c-d41c801e25f9" providerId="ADAL" clId="{9F488030-A86A-4BCA-9766-D1C64E2673BC}" dt="2024-11-11T00:47:38.924" v="346" actId="20577"/>
          <ac:spMkLst>
            <pc:docMk/>
            <pc:sldMk cId="46786393" sldId="385"/>
            <ac:spMk id="5" creationId="{0A304106-FE3E-7147-DAB3-086AF67BDB64}"/>
          </ac:spMkLst>
        </pc:spChg>
        <pc:spChg chg="add mod ord">
          <ac:chgData name="Anna Wilkinson" userId="91d9898d-213d-446a-ba3c-d41c801e25f9" providerId="ADAL" clId="{9F488030-A86A-4BCA-9766-D1C64E2673BC}" dt="2024-11-11T00:47:43.403" v="360" actId="20577"/>
          <ac:spMkLst>
            <pc:docMk/>
            <pc:sldMk cId="46786393" sldId="385"/>
            <ac:spMk id="6" creationId="{B9EA4FC3-7B42-0D9D-5BD6-4B2AD2E9DE44}"/>
          </ac:spMkLst>
        </pc:spChg>
      </pc:sldChg>
      <pc:sldChg chg="modSp new mod">
        <pc:chgData name="Anna Wilkinson" userId="91d9898d-213d-446a-ba3c-d41c801e25f9" providerId="ADAL" clId="{9F488030-A86A-4BCA-9766-D1C64E2673BC}" dt="2024-11-11T00:58:10.384" v="1268" actId="20577"/>
        <pc:sldMkLst>
          <pc:docMk/>
          <pc:sldMk cId="3449235393" sldId="386"/>
        </pc:sldMkLst>
        <pc:spChg chg="mod">
          <ac:chgData name="Anna Wilkinson" userId="91d9898d-213d-446a-ba3c-d41c801e25f9" providerId="ADAL" clId="{9F488030-A86A-4BCA-9766-D1C64E2673BC}" dt="2024-11-11T00:58:10.384" v="1268" actId="20577"/>
          <ac:spMkLst>
            <pc:docMk/>
            <pc:sldMk cId="3449235393" sldId="386"/>
            <ac:spMk id="2" creationId="{3FCE4302-13E2-FC90-3A99-995395C05644}"/>
          </ac:spMkLst>
        </pc:spChg>
        <pc:spChg chg="mod">
          <ac:chgData name="Anna Wilkinson" userId="91d9898d-213d-446a-ba3c-d41c801e25f9" providerId="ADAL" clId="{9F488030-A86A-4BCA-9766-D1C64E2673BC}" dt="2024-11-11T00:58:02.207" v="1245" actId="5793"/>
          <ac:spMkLst>
            <pc:docMk/>
            <pc:sldMk cId="3449235393" sldId="386"/>
            <ac:spMk id="3" creationId="{4D9A1C95-161F-17E3-4B8F-61B015FEE5F3}"/>
          </ac:spMkLst>
        </pc:spChg>
      </pc:sldChg>
      <pc:sldChg chg="addSp delSp modSp new mod modClrScheme chgLayout modNotesTx">
        <pc:chgData name="Anna Wilkinson" userId="91d9898d-213d-446a-ba3c-d41c801e25f9" providerId="ADAL" clId="{9F488030-A86A-4BCA-9766-D1C64E2673BC}" dt="2024-11-11T03:30:11.219" v="3482"/>
        <pc:sldMkLst>
          <pc:docMk/>
          <pc:sldMk cId="331142243" sldId="387"/>
        </pc:sldMkLst>
        <pc:spChg chg="del mod ord">
          <ac:chgData name="Anna Wilkinson" userId="91d9898d-213d-446a-ba3c-d41c801e25f9" providerId="ADAL" clId="{9F488030-A86A-4BCA-9766-D1C64E2673BC}" dt="2024-11-11T01:09:18.854" v="1438" actId="700"/>
          <ac:spMkLst>
            <pc:docMk/>
            <pc:sldMk cId="331142243" sldId="387"/>
            <ac:spMk id="2" creationId="{626EFA47-BFF3-8EB4-CCFB-FC49327DFA67}"/>
          </ac:spMkLst>
        </pc:spChg>
        <pc:spChg chg="mod ord">
          <ac:chgData name="Anna Wilkinson" userId="91d9898d-213d-446a-ba3c-d41c801e25f9" providerId="ADAL" clId="{9F488030-A86A-4BCA-9766-D1C64E2673BC}" dt="2024-11-11T01:09:18.854" v="1438" actId="700"/>
          <ac:spMkLst>
            <pc:docMk/>
            <pc:sldMk cId="331142243" sldId="387"/>
            <ac:spMk id="3" creationId="{B99C05F2-EE01-1038-D376-E5348728A670}"/>
          </ac:spMkLst>
        </pc:spChg>
        <pc:spChg chg="del mod ord">
          <ac:chgData name="Anna Wilkinson" userId="91d9898d-213d-446a-ba3c-d41c801e25f9" providerId="ADAL" clId="{9F488030-A86A-4BCA-9766-D1C64E2673BC}" dt="2024-11-11T01:09:18.854" v="1438" actId="700"/>
          <ac:spMkLst>
            <pc:docMk/>
            <pc:sldMk cId="331142243" sldId="387"/>
            <ac:spMk id="4" creationId="{BC702834-2794-522A-8644-7A6E70D73E6A}"/>
          </ac:spMkLst>
        </pc:spChg>
        <pc:spChg chg="del">
          <ac:chgData name="Anna Wilkinson" userId="91d9898d-213d-446a-ba3c-d41c801e25f9" providerId="ADAL" clId="{9F488030-A86A-4BCA-9766-D1C64E2673BC}" dt="2024-11-11T01:09:18.854" v="1438" actId="700"/>
          <ac:spMkLst>
            <pc:docMk/>
            <pc:sldMk cId="331142243" sldId="387"/>
            <ac:spMk id="5" creationId="{0B9CAAF8-DA80-9E38-F6F1-CC0412A77F50}"/>
          </ac:spMkLst>
        </pc:spChg>
        <pc:spChg chg="del">
          <ac:chgData name="Anna Wilkinson" userId="91d9898d-213d-446a-ba3c-d41c801e25f9" providerId="ADAL" clId="{9F488030-A86A-4BCA-9766-D1C64E2673BC}" dt="2024-11-11T01:09:18.854" v="1438" actId="700"/>
          <ac:spMkLst>
            <pc:docMk/>
            <pc:sldMk cId="331142243" sldId="387"/>
            <ac:spMk id="6" creationId="{5DB43EFB-1CF5-3506-8717-EAA47AA1FE7D}"/>
          </ac:spMkLst>
        </pc:spChg>
        <pc:spChg chg="add mod ord">
          <ac:chgData name="Anna Wilkinson" userId="91d9898d-213d-446a-ba3c-d41c801e25f9" providerId="ADAL" clId="{9F488030-A86A-4BCA-9766-D1C64E2673BC}" dt="2024-11-11T01:09:21.983" v="1443" actId="20577"/>
          <ac:spMkLst>
            <pc:docMk/>
            <pc:sldMk cId="331142243" sldId="387"/>
            <ac:spMk id="7" creationId="{B56E8534-3EB4-EB03-1CB1-C3A11FBEF766}"/>
          </ac:spMkLst>
        </pc:spChg>
        <pc:spChg chg="add mod ord">
          <ac:chgData name="Anna Wilkinson" userId="91d9898d-213d-446a-ba3c-d41c801e25f9" providerId="ADAL" clId="{9F488030-A86A-4BCA-9766-D1C64E2673BC}" dt="2024-11-11T01:09:25.853" v="1456" actId="20577"/>
          <ac:spMkLst>
            <pc:docMk/>
            <pc:sldMk cId="331142243" sldId="387"/>
            <ac:spMk id="8" creationId="{7FEA1A82-C8D6-0DE0-6755-4C9F894C1C30}"/>
          </ac:spMkLst>
        </pc:spChg>
      </pc:sldChg>
    </pc:docChg>
  </pc:docChgLst>
  <pc:docChgLst>
    <pc:chgData name="Anna Wilkinson" userId="S::anna.wilkinson@burnet.edu.au::91d9898d-213d-446a-ba3c-d41c801e25f9" providerId="AD" clId="Web-{CE1765EA-F55E-8DBB-1F94-ED6C8D8F52E0}"/>
    <pc:docChg chg="modSld">
      <pc:chgData name="Anna Wilkinson" userId="S::anna.wilkinson@burnet.edu.au::91d9898d-213d-446a-ba3c-d41c801e25f9" providerId="AD" clId="Web-{CE1765EA-F55E-8DBB-1F94-ED6C8D8F52E0}" dt="2024-11-13T03:15:21.352" v="828"/>
      <pc:docMkLst>
        <pc:docMk/>
      </pc:docMkLst>
      <pc:sldChg chg="modNotes">
        <pc:chgData name="Anna Wilkinson" userId="S::anna.wilkinson@burnet.edu.au::91d9898d-213d-446a-ba3c-d41c801e25f9" providerId="AD" clId="Web-{CE1765EA-F55E-8DBB-1F94-ED6C8D8F52E0}" dt="2024-11-13T03:07:35.027" v="173"/>
        <pc:sldMkLst>
          <pc:docMk/>
          <pc:sldMk cId="1762023284" sldId="308"/>
        </pc:sldMkLst>
      </pc:sldChg>
      <pc:sldChg chg="modNotes">
        <pc:chgData name="Anna Wilkinson" userId="S::anna.wilkinson@burnet.edu.au::91d9898d-213d-446a-ba3c-d41c801e25f9" providerId="AD" clId="Web-{CE1765EA-F55E-8DBB-1F94-ED6C8D8F52E0}" dt="2024-11-13T03:08:06.934" v="204"/>
        <pc:sldMkLst>
          <pc:docMk/>
          <pc:sldMk cId="2357785823" sldId="313"/>
        </pc:sldMkLst>
      </pc:sldChg>
      <pc:sldChg chg="modNotes">
        <pc:chgData name="Anna Wilkinson" userId="S::anna.wilkinson@burnet.edu.au::91d9898d-213d-446a-ba3c-d41c801e25f9" providerId="AD" clId="Web-{CE1765EA-F55E-8DBB-1F94-ED6C8D8F52E0}" dt="2024-11-13T03:05:45.306" v="24"/>
        <pc:sldMkLst>
          <pc:docMk/>
          <pc:sldMk cId="2849180851" sldId="318"/>
        </pc:sldMkLst>
      </pc:sldChg>
      <pc:sldChg chg="modNotes">
        <pc:chgData name="Anna Wilkinson" userId="S::anna.wilkinson@burnet.edu.au::91d9898d-213d-446a-ba3c-d41c801e25f9" providerId="AD" clId="Web-{CE1765EA-F55E-8DBB-1F94-ED6C8D8F52E0}" dt="2024-11-13T03:06:17.994" v="39"/>
        <pc:sldMkLst>
          <pc:docMk/>
          <pc:sldMk cId="1064565817" sldId="320"/>
        </pc:sldMkLst>
      </pc:sldChg>
      <pc:sldChg chg="modNotes">
        <pc:chgData name="Anna Wilkinson" userId="S::anna.wilkinson@burnet.edu.au::91d9898d-213d-446a-ba3c-d41c801e25f9" providerId="AD" clId="Web-{CE1765EA-F55E-8DBB-1F94-ED6C8D8F52E0}" dt="2024-11-13T03:10:36.579" v="735"/>
        <pc:sldMkLst>
          <pc:docMk/>
          <pc:sldMk cId="4080084272" sldId="332"/>
        </pc:sldMkLst>
      </pc:sldChg>
      <pc:sldChg chg="modNotes">
        <pc:chgData name="Anna Wilkinson" userId="S::anna.wilkinson@burnet.edu.au::91d9898d-213d-446a-ba3c-d41c801e25f9" providerId="AD" clId="Web-{CE1765EA-F55E-8DBB-1F94-ED6C8D8F52E0}" dt="2024-11-13T03:09:42.031" v="606"/>
        <pc:sldMkLst>
          <pc:docMk/>
          <pc:sldMk cId="1952385235" sldId="334"/>
        </pc:sldMkLst>
      </pc:sldChg>
      <pc:sldChg chg="modNotes">
        <pc:chgData name="Anna Wilkinson" userId="S::anna.wilkinson@burnet.edu.au::91d9898d-213d-446a-ba3c-d41c801e25f9" providerId="AD" clId="Web-{CE1765EA-F55E-8DBB-1F94-ED6C8D8F52E0}" dt="2024-11-13T03:11:02.626" v="737"/>
        <pc:sldMkLst>
          <pc:docMk/>
          <pc:sldMk cId="4133679537" sldId="343"/>
        </pc:sldMkLst>
      </pc:sldChg>
      <pc:sldChg chg="modNotes">
        <pc:chgData name="Anna Wilkinson" userId="S::anna.wilkinson@burnet.edu.au::91d9898d-213d-446a-ba3c-d41c801e25f9" providerId="AD" clId="Web-{CE1765EA-F55E-8DBB-1F94-ED6C8D8F52E0}" dt="2024-11-13T03:11:49.596" v="740"/>
        <pc:sldMkLst>
          <pc:docMk/>
          <pc:sldMk cId="33670591" sldId="349"/>
        </pc:sldMkLst>
      </pc:sldChg>
      <pc:sldChg chg="modNotes">
        <pc:chgData name="Anna Wilkinson" userId="S::anna.wilkinson@burnet.edu.au::91d9898d-213d-446a-ba3c-d41c801e25f9" providerId="AD" clId="Web-{CE1765EA-F55E-8DBB-1F94-ED6C8D8F52E0}" dt="2024-11-13T03:12:08.472" v="757"/>
        <pc:sldMkLst>
          <pc:docMk/>
          <pc:sldMk cId="2940914285" sldId="359"/>
        </pc:sldMkLst>
      </pc:sldChg>
      <pc:sldChg chg="modNotes">
        <pc:chgData name="Anna Wilkinson" userId="S::anna.wilkinson@burnet.edu.au::91d9898d-213d-446a-ba3c-d41c801e25f9" providerId="AD" clId="Web-{CE1765EA-F55E-8DBB-1F94-ED6C8D8F52E0}" dt="2024-11-13T03:14:16.022" v="760"/>
        <pc:sldMkLst>
          <pc:docMk/>
          <pc:sldMk cId="3602869176" sldId="364"/>
        </pc:sldMkLst>
      </pc:sldChg>
      <pc:sldChg chg="modNotes">
        <pc:chgData name="Anna Wilkinson" userId="S::anna.wilkinson@burnet.edu.au::91d9898d-213d-446a-ba3c-d41c801e25f9" providerId="AD" clId="Web-{CE1765EA-F55E-8DBB-1F94-ED6C8D8F52E0}" dt="2024-11-13T03:14:36.820" v="767"/>
        <pc:sldMkLst>
          <pc:docMk/>
          <pc:sldMk cId="2955354438" sldId="366"/>
        </pc:sldMkLst>
      </pc:sldChg>
      <pc:sldChg chg="modNotes">
        <pc:chgData name="Anna Wilkinson" userId="S::anna.wilkinson@burnet.edu.au::91d9898d-213d-446a-ba3c-d41c801e25f9" providerId="AD" clId="Web-{CE1765EA-F55E-8DBB-1F94-ED6C8D8F52E0}" dt="2024-11-13T03:15:21.352" v="828"/>
        <pc:sldMkLst>
          <pc:docMk/>
          <pc:sldMk cId="2888448354" sldId="368"/>
        </pc:sldMkLst>
      </pc:sldChg>
    </pc:docChg>
  </pc:docChgLst>
  <pc:docChgLst>
    <pc:chgData name="Samara Griffin" userId="S::samara.griffin@student.burnet.edu.au::e7a95074-57d8-429a-a730-5a01a7714f71" providerId="AD" clId="Web-{2CFB5B2F-72CC-EC67-D3C3-2124DDA3F89D}"/>
    <pc:docChg chg="modSld">
      <pc:chgData name="Samara Griffin" userId="S::samara.griffin@student.burnet.edu.au::e7a95074-57d8-429a-a730-5a01a7714f71" providerId="AD" clId="Web-{2CFB5B2F-72CC-EC67-D3C3-2124DDA3F89D}" dt="2024-11-11T02:38:19.089" v="0" actId="20577"/>
      <pc:docMkLst>
        <pc:docMk/>
      </pc:docMkLst>
      <pc:sldChg chg="modSp">
        <pc:chgData name="Samara Griffin" userId="S::samara.griffin@student.burnet.edu.au::e7a95074-57d8-429a-a730-5a01a7714f71" providerId="AD" clId="Web-{2CFB5B2F-72CC-EC67-D3C3-2124DDA3F89D}" dt="2024-11-11T02:38:19.089" v="0" actId="20577"/>
        <pc:sldMkLst>
          <pc:docMk/>
          <pc:sldMk cId="2357785823" sldId="313"/>
        </pc:sldMkLst>
        <pc:spChg chg="mod">
          <ac:chgData name="Samara Griffin" userId="S::samara.griffin@student.burnet.edu.au::e7a95074-57d8-429a-a730-5a01a7714f71" providerId="AD" clId="Web-{2CFB5B2F-72CC-EC67-D3C3-2124DDA3F89D}" dt="2024-11-11T02:38:19.089" v="0" actId="20577"/>
          <ac:spMkLst>
            <pc:docMk/>
            <pc:sldMk cId="2357785823" sldId="313"/>
            <ac:spMk id="5" creationId="{18FB814B-2E78-BC67-32C6-20377BD6DFF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63D5EC-A72E-7944-887D-24434F54AC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C1CC497-0ECF-DA49-B293-A3E404BA97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4B886B-47E9-014E-87C0-7B1CD8234A08}" type="datetimeFigureOut">
              <a:rPr lang="en-US" smtClean="0"/>
              <a:t>11/14/2024</a:t>
            </a:fld>
            <a:endParaRPr lang="en-US"/>
          </a:p>
        </p:txBody>
      </p:sp>
      <p:sp>
        <p:nvSpPr>
          <p:cNvPr id="4" name="Footer Placeholder 3">
            <a:extLst>
              <a:ext uri="{FF2B5EF4-FFF2-40B4-BE49-F238E27FC236}">
                <a16:creationId xmlns:a16="http://schemas.microsoft.com/office/drawing/2014/main" id="{5F4D1F15-D89C-BA40-BF65-B78255166C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B7411E-D860-BE4E-925B-DBED985673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55005A-39E1-474C-8E1F-ADAB844F2949}" type="slidenum">
              <a:rPr lang="en-US" smtClean="0"/>
              <a:t>‹#›</a:t>
            </a:fld>
            <a:endParaRPr lang="en-US"/>
          </a:p>
        </p:txBody>
      </p:sp>
    </p:spTree>
    <p:extLst>
      <p:ext uri="{BB962C8B-B14F-4D97-AF65-F5344CB8AC3E}">
        <p14:creationId xmlns:p14="http://schemas.microsoft.com/office/powerpoint/2010/main" val="607179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55C37-181C-A44B-A0B4-2D414E41B773}"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B05B8-EA8C-474A-8726-670B23D9226A}" type="slidenum">
              <a:rPr lang="en-US" smtClean="0"/>
              <a:t>‹#›</a:t>
            </a:fld>
            <a:endParaRPr lang="en-US"/>
          </a:p>
        </p:txBody>
      </p:sp>
    </p:spTree>
    <p:extLst>
      <p:ext uri="{BB962C8B-B14F-4D97-AF65-F5344CB8AC3E}">
        <p14:creationId xmlns:p14="http://schemas.microsoft.com/office/powerpoint/2010/main" val="2845915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5B05B8-EA8C-474A-8726-670B23D9226A}" type="slidenum">
              <a:rPr lang="en-US" smtClean="0"/>
              <a:t>1</a:t>
            </a:fld>
            <a:endParaRPr lang="en-US"/>
          </a:p>
        </p:txBody>
      </p:sp>
    </p:spTree>
    <p:extLst>
      <p:ext uri="{BB962C8B-B14F-4D97-AF65-F5344CB8AC3E}">
        <p14:creationId xmlns:p14="http://schemas.microsoft.com/office/powerpoint/2010/main" val="1415448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solidFill>
                <a:srgbClr val="000000"/>
              </a:solidFill>
              <a:latin typeface="Calibri"/>
              <a:cs typeface="Calibri"/>
            </a:endParaRPr>
          </a:p>
          <a:p>
            <a:pPr>
              <a:defRPr/>
            </a:pPr>
            <a:r>
              <a:rPr lang="en-US" sz="1800" dirty="0">
                <a:solidFill>
                  <a:srgbClr val="000000"/>
                </a:solidFill>
                <a:latin typeface="Calibri"/>
                <a:cs typeface="Calibri"/>
              </a:rPr>
              <a:t>Here</a:t>
            </a:r>
            <a:r>
              <a:rPr lang="en-US" sz="1800" b="0" i="0" dirty="0">
                <a:solidFill>
                  <a:srgbClr val="000000"/>
                </a:solidFill>
                <a:effectLst/>
                <a:latin typeface="Calibri"/>
                <a:cs typeface="Calibri"/>
              </a:rPr>
              <a:t> we’re looking at </a:t>
            </a:r>
            <a:r>
              <a:rPr lang="en-US" sz="1800" dirty="0">
                <a:solidFill>
                  <a:srgbClr val="000000"/>
                </a:solidFill>
                <a:latin typeface="Calibri"/>
                <a:cs typeface="Calibri"/>
              </a:rPr>
              <a:t>primary care clinics participating in ACCCESS, and antibody</a:t>
            </a:r>
            <a:r>
              <a:rPr lang="en-US" sz="1800" b="0" i="0" dirty="0">
                <a:solidFill>
                  <a:srgbClr val="000000"/>
                </a:solidFill>
                <a:effectLst/>
                <a:latin typeface="Calibri"/>
                <a:cs typeface="Calibri"/>
              </a:rPr>
              <a:t> testing and proportion positive among people with a history of ever being prescribed opioid agonist therapy. </a:t>
            </a:r>
            <a:endParaRPr lang="en-US"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The dark bars again represent the number of men tested, and lighter bars represent the number of women tested. More men were tested than women and among men and women, hepatitis C  antibody positivity was around 40%.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These data highlights that among this priority population, over 1 in 3 people tested had a new hepatitis C antibody positive result, demonstrating the importance of screening this population. </a:t>
            </a:r>
            <a:endParaRPr lang="en-AU" sz="1800" dirty="0"/>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15</a:t>
            </a:fld>
            <a:endParaRPr lang="en-US"/>
          </a:p>
        </p:txBody>
      </p:sp>
    </p:spTree>
    <p:extLst>
      <p:ext uri="{BB962C8B-B14F-4D97-AF65-F5344CB8AC3E}">
        <p14:creationId xmlns:p14="http://schemas.microsoft.com/office/powerpoint/2010/main" val="293210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a:cs typeface="Calibri"/>
              </a:rPr>
              <a:t>The data presented here is from the Australian Needle Syringe Program Survey.  This is a long standing serial cross-sectional survey of people attending needle syringe program sites, with recruitment at over 50 sites in </a:t>
            </a:r>
            <a:r>
              <a:rPr lang="en-US" sz="1800" dirty="0">
                <a:solidFill>
                  <a:srgbClr val="000000"/>
                </a:solidFill>
                <a:latin typeface="Calibri"/>
                <a:cs typeface="Calibri"/>
              </a:rPr>
              <a:t>2023</a:t>
            </a:r>
            <a:r>
              <a:rPr lang="en-US" sz="1800" b="0" i="0" dirty="0">
                <a:solidFill>
                  <a:srgbClr val="000000"/>
                </a:solidFill>
                <a:effectLst/>
                <a:latin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The data here is hepatitis C  RNA testing, which is conducted from dried blood spot.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We have seen a substantial decline in the proportion of people with current infection, to around 10% among both men and women.</a:t>
            </a:r>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16</a:t>
            </a:fld>
            <a:endParaRPr lang="en-US"/>
          </a:p>
        </p:txBody>
      </p:sp>
    </p:spTree>
    <p:extLst>
      <p:ext uri="{BB962C8B-B14F-4D97-AF65-F5344CB8AC3E}">
        <p14:creationId xmlns:p14="http://schemas.microsoft.com/office/powerpoint/2010/main" val="3127554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WordVisi_MSFontService"/>
              </a:rPr>
              <a:t>Here we have the publicly available Medicare data on hepatitis C RNA tests for each quarter. These item numbers are RNA tests for diagnosis only and are not used for on or post-treatment monitoring.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WordVisi_MSFontServic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WordVisi_MSFontService"/>
              </a:rPr>
              <a:t>We can see that there have been declines in testing year-on-year since 2017; 2023 saw a stabilization in the number of hepatitis C RNA tests conducted. </a:t>
            </a:r>
            <a:endParaRPr lang="en-AU" sz="1800" dirty="0"/>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17</a:t>
            </a:fld>
            <a:endParaRPr lang="en-US"/>
          </a:p>
        </p:txBody>
      </p:sp>
    </p:spTree>
    <p:extLst>
      <p:ext uri="{BB962C8B-B14F-4D97-AF65-F5344CB8AC3E}">
        <p14:creationId xmlns:p14="http://schemas.microsoft.com/office/powerpoint/2010/main" val="3108255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AU" sz="1800" kern="100" dirty="0">
                <a:effectLst/>
                <a:latin typeface="Trebuchet MS" panose="020B0603020202020204" pitchFamily="34" charset="0"/>
                <a:ea typeface="Aptos" panose="020B0004020202020204" pitchFamily="34" charset="0"/>
                <a:cs typeface="Times New Roman" panose="02020603050405020304" pitchFamily="18" charset="0"/>
              </a:rPr>
              <a:t>This is new data this year, from a longitudinal cohort of people who inject drugs living in Melbourne. </a:t>
            </a:r>
          </a:p>
          <a:p>
            <a:pPr>
              <a:spcAft>
                <a:spcPts val="600"/>
              </a:spcAft>
            </a:pPr>
            <a:endParaRPr lang="en-AU" sz="1800" kern="100" dirty="0">
              <a:effectLst/>
              <a:latin typeface="Trebuchet MS" panose="020B0603020202020204" pitchFamily="34" charset="0"/>
              <a:ea typeface="Aptos" panose="020B0004020202020204" pitchFamily="34" charset="0"/>
              <a:cs typeface="Times New Roman" panose="02020603050405020304" pitchFamily="18" charset="0"/>
            </a:endParaRPr>
          </a:p>
          <a:p>
            <a:pPr>
              <a:spcAft>
                <a:spcPts val="600"/>
              </a:spcAft>
            </a:pPr>
            <a:r>
              <a:rPr lang="en-AU" sz="1800" kern="100" dirty="0">
                <a:effectLst/>
                <a:latin typeface="Trebuchet MS" panose="020B0603020202020204" pitchFamily="34" charset="0"/>
                <a:ea typeface="Aptos" panose="020B0004020202020204" pitchFamily="34" charset="0"/>
                <a:cs typeface="Times New Roman" panose="02020603050405020304" pitchFamily="18" charset="0"/>
              </a:rPr>
              <a:t>The analysis is of HCV RNA tests conducted as part of the cohort study, and shows a substantial decline of HCV RNA prevalence since 2016. </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18</a:t>
            </a:fld>
            <a:endParaRPr lang="en-US"/>
          </a:p>
        </p:txBody>
      </p:sp>
    </p:spTree>
    <p:extLst>
      <p:ext uri="{BB962C8B-B14F-4D97-AF65-F5344CB8AC3E}">
        <p14:creationId xmlns:p14="http://schemas.microsoft.com/office/powerpoint/2010/main" val="238230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Moving on now to chapter 3, on the uptake of treatment.  </a:t>
            </a:r>
            <a:endParaRPr lang="en-US" sz="1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1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a:cs typeface="Calibri"/>
              </a:rPr>
              <a:t>Here we have data from the Monitoring treatment uptake project and </a:t>
            </a:r>
            <a:r>
              <a:rPr lang="en-US" sz="1800" dirty="0">
                <a:solidFill>
                  <a:srgbClr val="000000"/>
                </a:solidFill>
                <a:latin typeface="Calibri"/>
                <a:cs typeface="Calibri"/>
              </a:rPr>
              <a:t>National</a:t>
            </a:r>
            <a:r>
              <a:rPr lang="en-US" sz="1800" b="0" i="0" dirty="0">
                <a:solidFill>
                  <a:srgbClr val="000000"/>
                </a:solidFill>
                <a:effectLst/>
                <a:latin typeface="Calibri"/>
                <a:cs typeface="Calibri"/>
              </a:rPr>
              <a:t> Retreatment Project, which use Pharmaceutical Benefits Scheme claims data to monitor trends in direct-acting antiviral treatment initiations. This shows us the number of individuals initiating first treatment and retreatment.</a:t>
            </a:r>
          </a:p>
          <a:p>
            <a:pPr algn="l" rtl="0" fontAlgn="base"/>
            <a:endParaRPr lang="en-US" sz="1800" b="0" i="0" dirty="0">
              <a:solidFill>
                <a:srgbClr val="000000"/>
              </a:solidFill>
              <a:effectLst/>
              <a:latin typeface="Calibri" panose="020F0502020204030204" pitchFamily="34" charset="0"/>
            </a:endParaRP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Between 2016 and the end of 2023, over 105,000 people nationally had been treated for hepatitis C for the first time.</a:t>
            </a:r>
            <a:endParaRPr lang="en-AU" sz="1800" dirty="0"/>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19</a:t>
            </a:fld>
            <a:endParaRPr lang="en-US"/>
          </a:p>
        </p:txBody>
      </p:sp>
    </p:spTree>
    <p:extLst>
      <p:ext uri="{BB962C8B-B14F-4D97-AF65-F5344CB8AC3E}">
        <p14:creationId xmlns:p14="http://schemas.microsoft.com/office/powerpoint/2010/main" val="3935871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t>We have data here collated by</a:t>
            </a:r>
            <a:r>
              <a:rPr lang="en-US" sz="1200" b="0" i="0" dirty="0">
                <a:solidFill>
                  <a:srgbClr val="000000"/>
                </a:solidFill>
                <a:effectLst/>
                <a:latin typeface="Calibri"/>
                <a:cs typeface="Calibri"/>
              </a:rPr>
              <a:t> the National Prisons Hepatitis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Calibri" panose="020F0502020204030204" pitchFamily="34" charset="0"/>
            </a:endParaRPr>
          </a:p>
          <a:p>
            <a:pPr>
              <a:defRPr/>
            </a:pPr>
            <a:r>
              <a:rPr lang="en-US" sz="1200" b="0" i="0" dirty="0">
                <a:solidFill>
                  <a:srgbClr val="000000"/>
                </a:solidFill>
                <a:effectLst/>
                <a:latin typeface="Calibri"/>
                <a:cs typeface="Calibri"/>
              </a:rPr>
              <a:t>This figure presents the number of </a:t>
            </a:r>
            <a:r>
              <a:rPr lang="en-US" dirty="0">
                <a:solidFill>
                  <a:srgbClr val="000000"/>
                </a:solidFill>
                <a:latin typeface="Calibri"/>
                <a:cs typeface="Calibri"/>
              </a:rPr>
              <a:t>people who started treatment </a:t>
            </a:r>
            <a:r>
              <a:rPr lang="en-US" sz="1200" b="0" i="0" dirty="0">
                <a:solidFill>
                  <a:srgbClr val="000000"/>
                </a:solidFill>
                <a:effectLst/>
                <a:latin typeface="Calibri"/>
                <a:cs typeface="Calibri"/>
              </a:rPr>
              <a:t>nationally, and in each jurisdiction in 2023,  and the proportion of treatments that were initiated in prison versus in the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In 2023,  42% of all people who started treatment, started in prisons.</a:t>
            </a:r>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20</a:t>
            </a:fld>
            <a:endParaRPr lang="en-US"/>
          </a:p>
        </p:txBody>
      </p:sp>
    </p:spTree>
    <p:extLst>
      <p:ext uri="{BB962C8B-B14F-4D97-AF65-F5344CB8AC3E}">
        <p14:creationId xmlns:p14="http://schemas.microsoft.com/office/powerpoint/2010/main" val="3960832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We are familiar with diagnosis and care cascades, which show people moving through the steps from screening and diagnosis, to cure. </a:t>
            </a:r>
            <a:r>
              <a:rPr lang="en-US" sz="1800" b="0" i="0" dirty="0">
                <a:solidFill>
                  <a:srgbClr val="000000"/>
                </a:solidFill>
                <a:effectLst/>
                <a:latin typeface="WordVisiCarriageReturn_MSFontService"/>
              </a:rPr>
              <a:t> </a:t>
            </a:r>
            <a:br>
              <a:rPr lang="en-US" sz="1800" b="0" i="0" dirty="0">
                <a:solidFill>
                  <a:srgbClr val="000000"/>
                </a:solidFill>
                <a:effectLst/>
                <a:latin typeface="WordVisiCarriageReturn_MSFontService"/>
              </a:rPr>
            </a:br>
            <a:r>
              <a:rPr lang="en-US" sz="1800" b="0" i="0" dirty="0">
                <a:solidFill>
                  <a:srgbClr val="000000"/>
                </a:solidFill>
                <a:effectLst/>
                <a:latin typeface="WordVisiCarriageReturn_MSFontService"/>
              </a:rPr>
              <a:t> </a:t>
            </a:r>
            <a:br>
              <a:rPr lang="en-US" sz="1800" b="0" i="0" dirty="0">
                <a:solidFill>
                  <a:srgbClr val="000000"/>
                </a:solidFill>
                <a:effectLst/>
                <a:latin typeface="WordVisiCarriageReturn_MSFontService"/>
              </a:rPr>
            </a:br>
            <a:r>
              <a:rPr lang="en-US" sz="1800" b="0" i="0" dirty="0">
                <a:solidFill>
                  <a:srgbClr val="000000"/>
                </a:solidFill>
                <a:effectLst/>
                <a:latin typeface="Calibri" panose="020F0502020204030204" pitchFamily="34" charset="0"/>
              </a:rPr>
              <a:t>Data from ACCESS were used to construct a cascade. People included in this analysis attended primary care clinics </a:t>
            </a:r>
            <a:r>
              <a:rPr lang="en-US" sz="1800" b="0" i="0" dirty="0">
                <a:solidFill>
                  <a:srgbClr val="000000"/>
                </a:solidFill>
                <a:effectLst/>
                <a:latin typeface="WordVisiCarriageReturn_MSFontService"/>
              </a:rPr>
              <a:t>and data were from 2016 to 2023. This is a patient cohort, and ACCESS data allows us to see all hepatitis C tests and treatment over time. </a:t>
            </a:r>
            <a:r>
              <a:rPr lang="en-US" sz="1800" b="0" i="0" dirty="0">
                <a:solidFill>
                  <a:srgbClr val="000000"/>
                </a:solidFill>
                <a:effectLst/>
                <a:latin typeface="Calibri" panose="020F0502020204030204" pitchFamily="34" charset="0"/>
              </a:rPr>
              <a:t>We can see that approximately half of the people included in this analysis, who were eligible for treatment, that is were, hepatitis C RNA positive, initiated treatment. </a:t>
            </a:r>
            <a:endParaRPr lang="en-AU" sz="1800" dirty="0"/>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21</a:t>
            </a:fld>
            <a:endParaRPr lang="en-US"/>
          </a:p>
        </p:txBody>
      </p:sp>
    </p:spTree>
    <p:extLst>
      <p:ext uri="{BB962C8B-B14F-4D97-AF65-F5344CB8AC3E}">
        <p14:creationId xmlns:p14="http://schemas.microsoft.com/office/powerpoint/2010/main" val="3307156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The ATLAS surveillance network similarly can be used to construct cascades of care for monitoring progress on testing and treatment, among a cohort of patients.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The cascade starts at hepatitis C RNA testing, of those were tested for RNA, around one-third were RNA positive. Of  individuals who were hepatitis C RNA positive, 40% were prescribed DAA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Whilst the drop-off from testing to treatment seen here can give us an indication on where we want to focus our efforts on retaining people in the cascade, similar to the ACCESS cascade, it’s important to note that patients may have accessed treatment elsewhere, which is not captured in the data. </a:t>
            </a:r>
            <a:endParaRPr lang="en-AU" sz="1800" dirty="0"/>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22</a:t>
            </a:fld>
            <a:endParaRPr lang="en-US"/>
          </a:p>
        </p:txBody>
      </p:sp>
    </p:spTree>
    <p:extLst>
      <p:ext uri="{BB962C8B-B14F-4D97-AF65-F5344CB8AC3E}">
        <p14:creationId xmlns:p14="http://schemas.microsoft.com/office/powerpoint/2010/main" val="428257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Each year, the Annual Surveillance Report provides modelled estimates for a national cascade of care. This is a population-level, cross-sectional cascade, which uses observed data and mathematical modelling.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There were 5,500 people treated for hepatitis C during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a:cs typeface="Calibri"/>
              </a:rPr>
              <a:t>At the end of 2023, an </a:t>
            </a:r>
            <a:r>
              <a:rPr lang="en-US" sz="1800" dirty="0">
                <a:solidFill>
                  <a:srgbClr val="000000"/>
                </a:solidFill>
                <a:latin typeface="Calibri"/>
                <a:cs typeface="Calibri"/>
              </a:rPr>
              <a:t>estimated</a:t>
            </a:r>
            <a:r>
              <a:rPr lang="en-US" sz="1800" b="0" i="0" dirty="0">
                <a:solidFill>
                  <a:srgbClr val="000000"/>
                </a:solidFill>
                <a:effectLst/>
                <a:latin typeface="Calibri"/>
                <a:cs typeface="Calibri"/>
              </a:rPr>
              <a:t> </a:t>
            </a:r>
            <a:r>
              <a:rPr lang="en-US" sz="1800" dirty="0">
                <a:solidFill>
                  <a:srgbClr val="000000"/>
                </a:solidFill>
                <a:latin typeface="Calibri"/>
                <a:cs typeface="Calibri"/>
              </a:rPr>
              <a:t>68,890</a:t>
            </a:r>
            <a:r>
              <a:rPr lang="en-US" sz="1800" b="0" i="0" dirty="0">
                <a:solidFill>
                  <a:srgbClr val="000000"/>
                </a:solidFill>
                <a:effectLst/>
                <a:latin typeface="Calibri"/>
                <a:cs typeface="Calibri"/>
              </a:rPr>
              <a:t> people remained living with hepatitis C. </a:t>
            </a: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23</a:t>
            </a:fld>
            <a:endParaRPr lang="en-US"/>
          </a:p>
        </p:txBody>
      </p:sp>
    </p:spTree>
    <p:extLst>
      <p:ext uri="{BB962C8B-B14F-4D97-AF65-F5344CB8AC3E}">
        <p14:creationId xmlns:p14="http://schemas.microsoft.com/office/powerpoint/2010/main" val="3543887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a:cs typeface="Calibri"/>
              </a:rPr>
              <a:t>It remains a challenge to collate data on the longer-term outcomes of hepatitis C. However, we have data from the </a:t>
            </a:r>
            <a:r>
              <a:rPr lang="en-US" sz="1800" dirty="0">
                <a:solidFill>
                  <a:srgbClr val="000000"/>
                </a:solidFill>
                <a:latin typeface="Calibri"/>
                <a:cs typeface="Calibri"/>
              </a:rPr>
              <a:t>Australia</a:t>
            </a:r>
            <a:r>
              <a:rPr lang="en-US" sz="1800" b="0" i="0" dirty="0">
                <a:solidFill>
                  <a:srgbClr val="000000"/>
                </a:solidFill>
                <a:effectLst/>
                <a:latin typeface="Calibri"/>
                <a:cs typeface="Calibri"/>
              </a:rPr>
              <a:t> and New Zealand Liver and Intestinal Transplant Registry on liver transplants among Australian adults.  </a:t>
            </a:r>
            <a:endParaRPr lang="en-US" sz="2800" b="0" i="0" dirty="0">
              <a:solidFill>
                <a:srgbClr val="000000"/>
              </a:solidFill>
              <a:effectLst/>
              <a:latin typeface="Calibri"/>
              <a:cs typeface="Calibri"/>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fontAlgn="base"/>
            <a:r>
              <a:rPr lang="en-US" sz="1800" b="0" i="0" dirty="0">
                <a:solidFill>
                  <a:srgbClr val="000000"/>
                </a:solidFill>
                <a:effectLst/>
                <a:latin typeface="Calibri"/>
                <a:cs typeface="Calibri"/>
              </a:rPr>
              <a:t>In the dark </a:t>
            </a:r>
            <a:r>
              <a:rPr lang="en-US" sz="1800" dirty="0">
                <a:solidFill>
                  <a:srgbClr val="000000"/>
                </a:solidFill>
                <a:latin typeface="Calibri"/>
                <a:cs typeface="Calibri"/>
              </a:rPr>
              <a:t>orange </a:t>
            </a:r>
            <a:r>
              <a:rPr lang="en-US" sz="1800" b="0" i="0" dirty="0">
                <a:solidFill>
                  <a:srgbClr val="000000"/>
                </a:solidFill>
                <a:effectLst/>
                <a:latin typeface="Calibri"/>
                <a:cs typeface="Calibri"/>
              </a:rPr>
              <a:t>at the bottom, the number of liver transplants with a primary diagnosis of hepatitis C-related cirrhosis has declined over time, which is good news.  </a:t>
            </a:r>
            <a:endParaRPr lang="en-US" sz="2800" b="0" i="0" dirty="0">
              <a:solidFill>
                <a:srgbClr val="000000"/>
              </a:solidFill>
              <a:effectLst/>
              <a:latin typeface="Calibri"/>
              <a:cs typeface="Calibri"/>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24</a:t>
            </a:fld>
            <a:endParaRPr lang="en-US"/>
          </a:p>
        </p:txBody>
      </p:sp>
    </p:spTree>
    <p:extLst>
      <p:ext uri="{BB962C8B-B14F-4D97-AF65-F5344CB8AC3E}">
        <p14:creationId xmlns:p14="http://schemas.microsoft.com/office/powerpoint/2010/main" val="133004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Ele is pronounced like Elly</a:t>
            </a:r>
          </a:p>
        </p:txBody>
      </p:sp>
      <p:sp>
        <p:nvSpPr>
          <p:cNvPr id="4" name="Slide Number Placeholder 3"/>
          <p:cNvSpPr>
            <a:spLocks noGrp="1"/>
          </p:cNvSpPr>
          <p:nvPr>
            <p:ph type="sldNum" sz="quarter" idx="5"/>
          </p:nvPr>
        </p:nvSpPr>
        <p:spPr/>
        <p:txBody>
          <a:bodyPr/>
          <a:lstStyle/>
          <a:p>
            <a:fld id="{4C5B05B8-EA8C-474A-8726-670B23D9226A}" type="slidenum">
              <a:rPr lang="en-US" smtClean="0"/>
              <a:t>5</a:t>
            </a:fld>
            <a:endParaRPr lang="en-US"/>
          </a:p>
        </p:txBody>
      </p:sp>
    </p:spTree>
    <p:extLst>
      <p:ext uri="{BB962C8B-B14F-4D97-AF65-F5344CB8AC3E}">
        <p14:creationId xmlns:p14="http://schemas.microsoft.com/office/powerpoint/2010/main" val="239425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a:cs typeface="Calibri"/>
            </a:endParaRPr>
          </a:p>
          <a:p>
            <a:pPr marL="0" marR="0">
              <a:spcBef>
                <a:spcPts val="0"/>
              </a:spcBef>
              <a:spcAft>
                <a:spcPts val="0"/>
              </a:spcAft>
            </a:pPr>
            <a:endParaRPr lang="en-US" sz="1800" dirty="0">
              <a:effectLst/>
              <a:latin typeface="Calibri" panose="020F0502020204030204" pitchFamily="34" charset="0"/>
            </a:endParaRPr>
          </a:p>
          <a:p>
            <a:r>
              <a:rPr lang="en-US" sz="1800" dirty="0">
                <a:effectLst/>
                <a:latin typeface="Calibri"/>
                <a:cs typeface="Calibri"/>
              </a:rPr>
              <a:t>We have data here from the Stigma Indicators Monitoring Project, from surveys of people who inject drugs. This data highlights is there is a substantial number of people who have experienced injecting drug use-related stigma or discrimination. </a:t>
            </a:r>
            <a:r>
              <a:rPr lang="en-US" sz="1800" dirty="0">
                <a:latin typeface="Calibri"/>
                <a:cs typeface="Calibri"/>
              </a:rPr>
              <a:t>Approximately 70% of people surveyed reported experiencing  stigma or discrimination in the past 12 months related to their injecting drug use. </a:t>
            </a:r>
            <a:endParaRPr lang="en-US" sz="1800" dirty="0">
              <a:effectLst/>
              <a:latin typeface="Calibri" panose="020F0502020204030204" pitchFamily="34" charset="0"/>
              <a:cs typeface="Calibri"/>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25</a:t>
            </a:fld>
            <a:endParaRPr lang="en-US"/>
          </a:p>
        </p:txBody>
      </p:sp>
    </p:spTree>
    <p:extLst>
      <p:ext uri="{BB962C8B-B14F-4D97-AF65-F5344CB8AC3E}">
        <p14:creationId xmlns:p14="http://schemas.microsoft.com/office/powerpoint/2010/main" val="2138374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In this data we see that substantial proportions of people surveyed have experienced stigma or discrimination relating to living with hepatitis C. </a:t>
            </a:r>
          </a:p>
        </p:txBody>
      </p:sp>
      <p:sp>
        <p:nvSpPr>
          <p:cNvPr id="4" name="Slide Number Placeholder 3"/>
          <p:cNvSpPr>
            <a:spLocks noGrp="1"/>
          </p:cNvSpPr>
          <p:nvPr>
            <p:ph type="sldNum" sz="quarter" idx="5"/>
          </p:nvPr>
        </p:nvSpPr>
        <p:spPr/>
        <p:txBody>
          <a:bodyPr/>
          <a:lstStyle/>
          <a:p>
            <a:fld id="{4C5B05B8-EA8C-474A-8726-670B23D9226A}" type="slidenum">
              <a:rPr lang="en-US" smtClean="0"/>
              <a:t>26</a:t>
            </a:fld>
            <a:endParaRPr lang="en-US"/>
          </a:p>
        </p:txBody>
      </p:sp>
    </p:spTree>
    <p:extLst>
      <p:ext uri="{BB962C8B-B14F-4D97-AF65-F5344CB8AC3E}">
        <p14:creationId xmlns:p14="http://schemas.microsoft.com/office/powerpoint/2010/main" val="1364234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323232"/>
                </a:solidFill>
                <a:effectLst/>
                <a:latin typeface="Calibri" panose="020F0502020204030204" pitchFamily="34" charset="0"/>
              </a:rPr>
              <a:t>Primary prevention is a key pillar in the response to hepatitis C.</a:t>
            </a:r>
          </a:p>
          <a:p>
            <a:endParaRPr lang="en-AU" dirty="0"/>
          </a:p>
          <a:p>
            <a:r>
              <a:rPr lang="en-AU" dirty="0"/>
              <a:t>The Australian Needle Syringe Program Survey is a long-standing annual bio-behavioural survey of people attending needle and syringe programs. A strength of studies of this design is the consistency of data collection, and we can see here that up to 20% of people surveyed reported re-use of someone else’s needles and syringes in the past month, and there has been limited change in this proportion over time. </a:t>
            </a:r>
          </a:p>
        </p:txBody>
      </p:sp>
      <p:sp>
        <p:nvSpPr>
          <p:cNvPr id="4" name="Slide Number Placeholder 3"/>
          <p:cNvSpPr>
            <a:spLocks noGrp="1"/>
          </p:cNvSpPr>
          <p:nvPr>
            <p:ph type="sldNum" sz="quarter" idx="5"/>
          </p:nvPr>
        </p:nvSpPr>
        <p:spPr/>
        <p:txBody>
          <a:bodyPr/>
          <a:lstStyle/>
          <a:p>
            <a:fld id="{4C5B05B8-EA8C-474A-8726-670B23D9226A}" type="slidenum">
              <a:rPr lang="en-US" smtClean="0"/>
              <a:t>27</a:t>
            </a:fld>
            <a:endParaRPr lang="en-US"/>
          </a:p>
        </p:txBody>
      </p:sp>
    </p:spTree>
    <p:extLst>
      <p:ext uri="{BB962C8B-B14F-4D97-AF65-F5344CB8AC3E}">
        <p14:creationId xmlns:p14="http://schemas.microsoft.com/office/powerpoint/2010/main" val="511735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333333"/>
                </a:solidFill>
                <a:latin typeface="MyriadPro-Regular"/>
              </a:rPr>
              <a:t>The Viral Hepatitis Mapping Project provide detail on hepatitis C prevalence, management, and treatment uptake by Primary Health Networks (PHNs) compared to the national average.</a:t>
            </a:r>
          </a:p>
          <a:p>
            <a:pPr algn="l"/>
            <a:endParaRPr lang="en-US" sz="1800" b="0" i="0" u="none" strike="noStrike" baseline="0" dirty="0">
              <a:solidFill>
                <a:srgbClr val="333333"/>
              </a:solidFill>
              <a:latin typeface="MyriadPro-Regular"/>
            </a:endParaRPr>
          </a:p>
          <a:p>
            <a:pPr algn="l"/>
            <a:r>
              <a:rPr lang="en-US" sz="1800" b="0" i="0" u="none" strike="noStrike" baseline="0" dirty="0">
                <a:solidFill>
                  <a:srgbClr val="333333"/>
                </a:solidFill>
                <a:latin typeface="MyriadPro-Regular"/>
              </a:rPr>
              <a:t>This figure gives insight into geographic </a:t>
            </a:r>
            <a:r>
              <a:rPr lang="en-AU" sz="1800" b="0" i="0" u="none" strike="noStrike" baseline="0" dirty="0">
                <a:solidFill>
                  <a:srgbClr val="333333"/>
                </a:solidFill>
                <a:latin typeface="MyriadPro-Regular"/>
              </a:rPr>
              <a:t>diversity in treatment uptake, with higher treatment uptake than the national average seen </a:t>
            </a:r>
            <a:r>
              <a:rPr lang="en-AU" sz="1800" b="0" i="0" u="none" strike="noStrike" baseline="0">
                <a:solidFill>
                  <a:srgbClr val="333333"/>
                </a:solidFill>
                <a:latin typeface="MyriadPro-Regular"/>
              </a:rPr>
              <a:t>in some PHNs. </a:t>
            </a:r>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28</a:t>
            </a:fld>
            <a:endParaRPr lang="en-US"/>
          </a:p>
        </p:txBody>
      </p:sp>
    </p:spTree>
    <p:extLst>
      <p:ext uri="{BB962C8B-B14F-4D97-AF65-F5344CB8AC3E}">
        <p14:creationId xmlns:p14="http://schemas.microsoft.com/office/powerpoint/2010/main" val="206932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323232"/>
                </a:solidFill>
                <a:effectLst/>
                <a:latin typeface="Calibri" panose="020F0502020204030204" pitchFamily="34" charset="0"/>
              </a:rPr>
              <a:t>This takes us to our final chapter, Modelling elimination.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323232"/>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323232"/>
                </a:solidFill>
                <a:effectLst/>
                <a:latin typeface="Calibri" panose="020F0502020204030204" pitchFamily="34" charset="0"/>
              </a:rPr>
              <a:t>Modelling from the Kirby Institute group here maps estimated rates of hepatitis C prevalence, incidence, treatment coverage, and liver-related death against World Health Organization elimination goals. Figure A  shows people living with hepatitis C, figure B shows hepatitis C incidence, C shows treatment coverage, and D shows liver-related deaths. </a:t>
            </a:r>
          </a:p>
          <a:p>
            <a:pPr algn="l" rtl="0" fontAlgn="base"/>
            <a:endParaRPr lang="en-US" sz="1800" b="0" i="0" dirty="0">
              <a:solidFill>
                <a:srgbClr val="323232"/>
              </a:solidFill>
              <a:effectLst/>
              <a:latin typeface="Calibri" panose="020F0502020204030204" pitchFamily="34" charset="0"/>
            </a:endParaRPr>
          </a:p>
          <a:p>
            <a:pPr algn="l" rtl="0" fontAlgn="base"/>
            <a:r>
              <a:rPr lang="en-US" sz="1800" b="0" i="0" dirty="0">
                <a:solidFill>
                  <a:srgbClr val="323232"/>
                </a:solidFill>
                <a:effectLst/>
                <a:latin typeface="Calibri" panose="020F0502020204030204" pitchFamily="34" charset="0"/>
              </a:rPr>
              <a:t>Just looking at figure C, we can see that treatment goals will be met by 2030 under even a pessimistic scenario of around 4000 people treated with DAAs each year. </a:t>
            </a:r>
          </a:p>
          <a:p>
            <a:pPr algn="l" rtl="0" fontAlgn="base"/>
            <a:endParaRPr lang="en-US" sz="1800" b="0" i="0" dirty="0">
              <a:solidFill>
                <a:srgbClr val="323232"/>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29</a:t>
            </a:fld>
            <a:endParaRPr lang="en-US"/>
          </a:p>
        </p:txBody>
      </p:sp>
    </p:spTree>
    <p:extLst>
      <p:ext uri="{BB962C8B-B14F-4D97-AF65-F5344CB8AC3E}">
        <p14:creationId xmlns:p14="http://schemas.microsoft.com/office/powerpoint/2010/main" val="4145247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333333"/>
                </a:solidFill>
                <a:latin typeface="MyriadPro-Regular"/>
              </a:rPr>
              <a:t>Modelling by the Burnet Institute compared the cost‑effectiveness of laboratory reflex testing to other hepatitis C testing approaches.</a:t>
            </a:r>
          </a:p>
          <a:p>
            <a:pPr algn="l"/>
            <a:endParaRPr lang="en-US" sz="1800" b="0" i="0" u="none" strike="noStrike" baseline="0" dirty="0">
              <a:solidFill>
                <a:srgbClr val="333333"/>
              </a:solidFill>
              <a:latin typeface="MyriadPro-Regular"/>
            </a:endParaRPr>
          </a:p>
          <a:p>
            <a:pPr algn="l"/>
            <a:r>
              <a:rPr lang="en-AU" sz="1800" b="0" i="0" u="none" strike="noStrike" baseline="0" dirty="0">
                <a:solidFill>
                  <a:srgbClr val="333333"/>
                </a:solidFill>
                <a:latin typeface="MyriadPro-Regular"/>
              </a:rPr>
              <a:t>Effectiveness (number </a:t>
            </a:r>
            <a:r>
              <a:rPr lang="en-US" sz="1800" b="0" i="0" u="none" strike="noStrike" baseline="0" dirty="0">
                <a:solidFill>
                  <a:srgbClr val="333333"/>
                </a:solidFill>
                <a:latin typeface="MyriadPro-Regular"/>
              </a:rPr>
              <a:t>of treatment completions) and costs per 1 000 people screened are shown for each </a:t>
            </a:r>
            <a:r>
              <a:rPr lang="en-AU" sz="1800" b="0" i="0" u="none" strike="noStrike" baseline="0" dirty="0">
                <a:solidFill>
                  <a:srgbClr val="333333"/>
                </a:solidFill>
                <a:latin typeface="MyriadPro-Regular"/>
              </a:rPr>
              <a:t>scenario.</a:t>
            </a:r>
          </a:p>
          <a:p>
            <a:pPr algn="l"/>
            <a:endParaRPr lang="en-AU" sz="1800" b="0" i="0" u="none" strike="noStrike" baseline="0" dirty="0">
              <a:solidFill>
                <a:srgbClr val="333333"/>
              </a:solidFill>
              <a:latin typeface="MyriadPro-Regular"/>
            </a:endParaRPr>
          </a:p>
          <a:p>
            <a:pPr algn="l"/>
            <a:r>
              <a:rPr lang="en-US" sz="1800" b="0" i="0" u="none" strike="noStrike" baseline="0" dirty="0">
                <a:solidFill>
                  <a:srgbClr val="333333"/>
                </a:solidFill>
                <a:latin typeface="MyriadPro-Regular"/>
              </a:rPr>
              <a:t>The model estimated that reflex testing cost modestly more than the no reflex testing approach to screening, but increased treatment completions from 23 to 33. </a:t>
            </a:r>
          </a:p>
          <a:p>
            <a:pPr algn="l"/>
            <a:endParaRPr lang="en-US" sz="1800" b="0" i="0" u="none" strike="noStrike" baseline="0" dirty="0">
              <a:solidFill>
                <a:srgbClr val="333333"/>
              </a:solidFill>
              <a:latin typeface="MyriadPro-Regular"/>
            </a:endParaRPr>
          </a:p>
          <a:p>
            <a:pPr algn="l"/>
            <a:r>
              <a:rPr lang="en-US" sz="1800" b="0" i="0" u="none" strike="noStrike" baseline="0" dirty="0">
                <a:solidFill>
                  <a:srgbClr val="333333"/>
                </a:solidFill>
                <a:latin typeface="MyriadPro-Regular"/>
              </a:rPr>
              <a:t>The point‑of‑care strategy was substantially more costly but resulted in the highest number of treatment completions—40. </a:t>
            </a:r>
          </a:p>
          <a:p>
            <a:pPr algn="l"/>
            <a:endParaRPr lang="en-US" sz="1800" b="0" i="0" u="none" strike="noStrike" baseline="0" dirty="0">
              <a:solidFill>
                <a:srgbClr val="333333"/>
              </a:solidFill>
              <a:latin typeface="MyriadPro-Regular"/>
            </a:endParaRPr>
          </a:p>
          <a:p>
            <a:pPr algn="l"/>
            <a:r>
              <a:rPr lang="en-US" sz="1800" b="0" i="0" u="none" strike="noStrike" baseline="0" dirty="0">
                <a:solidFill>
                  <a:srgbClr val="333333"/>
                </a:solidFill>
                <a:latin typeface="MyriadPro-Regular"/>
              </a:rPr>
              <a:t>These findings </a:t>
            </a:r>
            <a:r>
              <a:rPr lang="en-US" sz="1800" b="0" i="0" u="none" strike="noStrike" baseline="0" dirty="0" err="1">
                <a:solidFill>
                  <a:srgbClr val="333333"/>
                </a:solidFill>
                <a:latin typeface="MyriadPro-Regular"/>
              </a:rPr>
              <a:t>emphasise</a:t>
            </a:r>
            <a:r>
              <a:rPr lang="en-US" sz="1800" b="0" i="0" u="none" strike="noStrike" baseline="0" dirty="0">
                <a:solidFill>
                  <a:srgbClr val="333333"/>
                </a:solidFill>
                <a:latin typeface="MyriadPro-Regular"/>
              </a:rPr>
              <a:t> the potential benefits of policies that improve the efficiency of existing hepatitis C laboratory testing approaches by enabling and encouraging routine reflex testing in addition to roll out of new testing technologies that expand reach.</a:t>
            </a:r>
          </a:p>
          <a:p>
            <a:pPr algn="l"/>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30</a:t>
            </a:fld>
            <a:endParaRPr lang="en-US"/>
          </a:p>
        </p:txBody>
      </p:sp>
    </p:spTree>
    <p:extLst>
      <p:ext uri="{BB962C8B-B14F-4D97-AF65-F5344CB8AC3E}">
        <p14:creationId xmlns:p14="http://schemas.microsoft.com/office/powerpoint/2010/main" val="2836185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323232"/>
                </a:solidFill>
                <a:effectLst/>
                <a:latin typeface="Calibri" panose="020F0502020204030204" pitchFamily="34" charset="0"/>
              </a:rPr>
              <a:t>I will now handover to Alisa Pedrana for our Q &amp; A.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200" b="0" i="0" dirty="0">
                <a:solidFill>
                  <a:srgbClr val="323232"/>
                </a:solidFill>
                <a:effectLst/>
                <a:latin typeface="Calibri" panose="020F0502020204030204" pitchFamily="34" charset="0"/>
              </a:rPr>
              <a:t>I invite our panel guests to turn on their camera, and invite the audience to use the Q &amp; A feature to ask your questions.  </a:t>
            </a:r>
            <a:endParaRPr lang="en-US" b="0" i="0" dirty="0">
              <a:solidFill>
                <a:srgbClr val="000000"/>
              </a:solidFill>
              <a:effectLst/>
              <a:latin typeface="Segoe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31</a:t>
            </a:fld>
            <a:endParaRPr lang="en-US"/>
          </a:p>
        </p:txBody>
      </p:sp>
    </p:spTree>
    <p:extLst>
      <p:ext uri="{BB962C8B-B14F-4D97-AF65-F5344CB8AC3E}">
        <p14:creationId xmlns:p14="http://schemas.microsoft.com/office/powerpoint/2010/main" val="379729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a:p>
            <a:pPr marL="0" indent="0">
              <a:buFont typeface="Arial" panose="020B0604020202020204" pitchFamily="34" charset="0"/>
              <a:buNone/>
            </a:pPr>
            <a:r>
              <a:rPr lang="en-AU" dirty="0"/>
              <a:t>T</a:t>
            </a:r>
            <a:r>
              <a:rPr lang="en-US" dirty="0"/>
              <a:t>he annual report is a partnership between the Burnet Institute and the Kirby Institute.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Thank you to the Editors for generous contributions of their time and energy. </a:t>
            </a:r>
          </a:p>
          <a:p>
            <a:pPr marL="0" indent="0">
              <a:buFont typeface="Arial" panose="020B0604020202020204" pitchFamily="34" charset="0"/>
              <a:buNone/>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With thanks to Samara Griffin (Burnet Institute) for preparation of the report this year as well. </a:t>
            </a:r>
          </a:p>
        </p:txBody>
      </p:sp>
      <p:sp>
        <p:nvSpPr>
          <p:cNvPr id="4" name="Slide Number Placeholder 3"/>
          <p:cNvSpPr>
            <a:spLocks noGrp="1"/>
          </p:cNvSpPr>
          <p:nvPr>
            <p:ph type="sldNum" sz="quarter" idx="5"/>
          </p:nvPr>
        </p:nvSpPr>
        <p:spPr/>
        <p:txBody>
          <a:bodyPr/>
          <a:lstStyle/>
          <a:p>
            <a:fld id="{4C5B05B8-EA8C-474A-8726-670B23D9226A}" type="slidenum">
              <a:rPr lang="en-US" smtClean="0"/>
              <a:t>7</a:t>
            </a:fld>
            <a:endParaRPr lang="en-US"/>
          </a:p>
        </p:txBody>
      </p:sp>
    </p:spTree>
    <p:extLst>
      <p:ext uri="{BB962C8B-B14F-4D97-AF65-F5344CB8AC3E}">
        <p14:creationId xmlns:p14="http://schemas.microsoft.com/office/powerpoint/2010/main" val="26523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report comes together because people provide data from their respective projects. </a:t>
            </a:r>
          </a:p>
          <a:p>
            <a:pPr marL="171450" indent="-171450">
              <a:buFont typeface="Arial" panose="020B0604020202020204" pitchFamily="34" charset="0"/>
              <a:buChar char="•"/>
            </a:pPr>
            <a:r>
              <a:rPr lang="en-US" dirty="0"/>
              <a:t>I would like to acknowledge the projects and thank those that provided data. </a:t>
            </a:r>
            <a:endParaRPr lang="en-US" dirty="0">
              <a:cs typeface="Calibri"/>
            </a:endParaRPr>
          </a:p>
          <a:p>
            <a:endParaRPr lang="en-US" dirty="0">
              <a:cs typeface="Calibri"/>
            </a:endParaRPr>
          </a:p>
          <a:p>
            <a:pPr marL="171450" indent="-171450">
              <a:buFont typeface="Arial" panose="020B0604020202020204" pitchFamily="34" charset="0"/>
              <a:buChar char="•"/>
            </a:pPr>
            <a:r>
              <a:rPr lang="en-US" dirty="0"/>
              <a:t>I will thank some people specifically, in the interest of time, acknowledging they represent their projects and teams behind them.</a:t>
            </a:r>
            <a:br>
              <a:rPr lang="en-US" dirty="0"/>
            </a:br>
            <a:r>
              <a:rPr lang="en-US" dirty="0"/>
              <a:t>1. Jason Asselin and Michael Traeger from the ACCESS project</a:t>
            </a:r>
          </a:p>
          <a:p>
            <a:r>
              <a:rPr lang="en-US" dirty="0"/>
              <a:t>     2. Rachel Sacks-Davis from the MIXMAX Cohort</a:t>
            </a:r>
            <a:endParaRPr lang="en-US" dirty="0">
              <a:cs typeface="Calibri"/>
            </a:endParaRPr>
          </a:p>
          <a:p>
            <a:r>
              <a:rPr lang="en-US" dirty="0"/>
              <a:t>     3. James Ward and Shellee WIlliams from ATLAS</a:t>
            </a:r>
            <a:endParaRPr lang="en-US" dirty="0">
              <a:cs typeface="Calibri" panose="020F0502020204030204"/>
            </a:endParaRPr>
          </a:p>
          <a:p>
            <a:r>
              <a:rPr lang="en-US" dirty="0"/>
              <a:t>     4. Brad Mathers, Sue Heard, and Lisa Maher from the Australian Needle Syringe Program Survey</a:t>
            </a:r>
          </a:p>
          <a:p>
            <a:r>
              <a:rPr lang="en-US" dirty="0"/>
              <a:t>     5. Rebecca Winter and Yumi Sheehan from NPHN</a:t>
            </a:r>
          </a:p>
          <a:p>
            <a:r>
              <a:rPr lang="en-US" dirty="0"/>
              <a:t>     6. Behzad </a:t>
            </a:r>
            <a:r>
              <a:rPr lang="en-US" dirty="0" err="1"/>
              <a:t>Hajarizadeh</a:t>
            </a:r>
            <a:r>
              <a:rPr lang="en-US" dirty="0"/>
              <a:t> from </a:t>
            </a:r>
            <a:r>
              <a:rPr lang="en-US" dirty="0" err="1"/>
              <a:t>AusHep</a:t>
            </a:r>
            <a:endParaRPr lang="en-US" dirty="0"/>
          </a:p>
          <a:p>
            <a:r>
              <a:rPr lang="en-US" dirty="0"/>
              <a:t>     7.  Behzad </a:t>
            </a:r>
            <a:r>
              <a:rPr lang="en-US" dirty="0" err="1"/>
              <a:t>Hajarizadeh</a:t>
            </a:r>
            <a:r>
              <a:rPr lang="en-US" dirty="0"/>
              <a:t>, Greg Dore, and Joanne Carson from the Monitoring Treatment Uptake Project and National Retreatment Project</a:t>
            </a:r>
          </a:p>
          <a:p>
            <a:r>
              <a:rPr lang="en-US" dirty="0"/>
              <a:t>     8. Amy Kwon, Richard Gray, Jonathan King, and Skye MacGregor from the ASR and Cascades group</a:t>
            </a:r>
          </a:p>
          <a:p>
            <a:endParaRPr lang="en-AU" dirty="0"/>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8</a:t>
            </a:fld>
            <a:endParaRPr lang="en-US"/>
          </a:p>
        </p:txBody>
      </p:sp>
    </p:spTree>
    <p:extLst>
      <p:ext uri="{BB962C8B-B14F-4D97-AF65-F5344CB8AC3E}">
        <p14:creationId xmlns:p14="http://schemas.microsoft.com/office/powerpoint/2010/main" val="22746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Wing-Yee Lo from the Australia and New Zealand Liver and Intestinal Transplant Registry</a:t>
            </a:r>
          </a:p>
          <a:p>
            <a:r>
              <a:rPr lang="en-US" dirty="0"/>
              <a:t>10. Tim Broady from the Stigma Indicators Monitoring Project and GCPS</a:t>
            </a:r>
            <a:endParaRPr lang="en-US" dirty="0">
              <a:cs typeface="Calibri"/>
            </a:endParaRPr>
          </a:p>
          <a:p>
            <a:r>
              <a:rPr lang="en-US" dirty="0"/>
              <a:t>11. Brad Mathers, Sue Heard, and Lisa Maher from the NSPMDC</a:t>
            </a:r>
          </a:p>
          <a:p>
            <a:r>
              <a:rPr lang="en-US" dirty="0"/>
              <a:t>12. Jenn </a:t>
            </a:r>
            <a:r>
              <a:rPr lang="en-US" dirty="0" err="1"/>
              <a:t>Machlachlan</a:t>
            </a:r>
            <a:r>
              <a:rPr lang="en-US" dirty="0"/>
              <a:t> and Ben Cowie from the Mapping Project</a:t>
            </a:r>
          </a:p>
          <a:p>
            <a:r>
              <a:rPr lang="en-US" dirty="0"/>
              <a:t>13. Amy Kwon, Richard Gray, and Greg Dore from Kirby modelling team</a:t>
            </a:r>
          </a:p>
          <a:p>
            <a:r>
              <a:rPr lang="en-US" dirty="0"/>
              <a:t>14. Chris Baille and Nick Scott from the Burnet modelling team</a:t>
            </a:r>
          </a:p>
          <a:p>
            <a:endParaRPr lang="en-AU" dirty="0"/>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9</a:t>
            </a:fld>
            <a:endParaRPr lang="en-US"/>
          </a:p>
        </p:txBody>
      </p:sp>
    </p:spTree>
    <p:extLst>
      <p:ext uri="{BB962C8B-B14F-4D97-AF65-F5344CB8AC3E}">
        <p14:creationId xmlns:p14="http://schemas.microsoft.com/office/powerpoint/2010/main" val="2284337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10</a:t>
            </a:fld>
            <a:endParaRPr lang="en-US"/>
          </a:p>
        </p:txBody>
      </p:sp>
    </p:spTree>
    <p:extLst>
      <p:ext uri="{BB962C8B-B14F-4D97-AF65-F5344CB8AC3E}">
        <p14:creationId xmlns:p14="http://schemas.microsoft.com/office/powerpoint/2010/main" val="4216805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AU" sz="1800" kern="100" dirty="0">
                <a:effectLst/>
                <a:latin typeface="Trebuchet MS"/>
                <a:ea typeface="Aptos" panose="020B0004020202020204" pitchFamily="34" charset="0"/>
                <a:cs typeface="Times New Roman" panose="02020603050405020304" pitchFamily="18" charset="0"/>
              </a:rPr>
              <a:t>Starting with new infections. Notifications are a staple of understanding the epidemiology of hepatitis C. This is notifications among people aged 15-24</a:t>
            </a:r>
            <a:r>
              <a:rPr lang="en-AU" sz="1800" kern="100" dirty="0">
                <a:latin typeface="Trebuchet MS"/>
                <a:ea typeface="Aptos" panose="020B0004020202020204" pitchFamily="34" charset="0"/>
                <a:cs typeface="Times New Roman" panose="02020603050405020304" pitchFamily="18" charset="0"/>
              </a:rPr>
              <a:t>, as these notifications are likely to be recent infections, so a proxy for incidence. </a:t>
            </a:r>
            <a:endParaRPr lang="en-AU" sz="1800" kern="100" dirty="0">
              <a:effectLst/>
              <a:latin typeface="Trebuchet MS"/>
              <a:ea typeface="Aptos" panose="020B0004020202020204" pitchFamily="34" charset="0"/>
              <a:cs typeface="Times New Roman" panose="02020603050405020304" pitchFamily="18" charset="0"/>
            </a:endParaRPr>
          </a:p>
          <a:p>
            <a:pPr>
              <a:spcAft>
                <a:spcPts val="600"/>
              </a:spcAft>
            </a:pPr>
            <a:endParaRPr lang="en-AU" sz="1800" kern="100" dirty="0">
              <a:effectLst/>
              <a:latin typeface="Trebuchet MS" panose="020B0603020202020204" pitchFamily="34" charset="0"/>
              <a:ea typeface="Aptos" panose="020B0004020202020204" pitchFamily="34" charset="0"/>
              <a:cs typeface="Times New Roman" panose="02020603050405020304" pitchFamily="18" charset="0"/>
            </a:endParaRPr>
          </a:p>
          <a:p>
            <a:pPr>
              <a:spcAft>
                <a:spcPts val="600"/>
              </a:spcAft>
            </a:pPr>
            <a:r>
              <a:rPr lang="en-AU" sz="1800" kern="100" dirty="0">
                <a:effectLst/>
                <a:latin typeface="Trebuchet MS"/>
                <a:ea typeface="Aptos" panose="020B0004020202020204" pitchFamily="34" charset="0"/>
                <a:cs typeface="Times New Roman" panose="02020603050405020304" pitchFamily="18" charset="0"/>
              </a:rPr>
              <a:t>Notably, there is a general decreasing </a:t>
            </a:r>
            <a:r>
              <a:rPr lang="en-AU" sz="1800" kern="100" dirty="0">
                <a:latin typeface="Trebuchet MS"/>
                <a:ea typeface="Aptos" panose="020B0004020202020204" pitchFamily="34" charset="0"/>
                <a:cs typeface="Times New Roman" panose="02020603050405020304" pitchFamily="18" charset="0"/>
              </a:rPr>
              <a:t>and then stable trend</a:t>
            </a:r>
            <a:r>
              <a:rPr lang="en-AU" sz="1800" kern="100" dirty="0">
                <a:effectLst/>
                <a:latin typeface="Trebuchet MS"/>
                <a:ea typeface="Aptos" panose="020B0004020202020204" pitchFamily="34" charset="0"/>
                <a:cs typeface="Times New Roman" panose="02020603050405020304" pitchFamily="18" charset="0"/>
              </a:rPr>
              <a:t>, however we see an increase in number of notifications among men 20 to 24 years old in 2023 compared to 2022. </a:t>
            </a:r>
          </a:p>
        </p:txBody>
      </p:sp>
      <p:sp>
        <p:nvSpPr>
          <p:cNvPr id="4" name="Slide Number Placeholder 3"/>
          <p:cNvSpPr>
            <a:spLocks noGrp="1"/>
          </p:cNvSpPr>
          <p:nvPr>
            <p:ph type="sldNum" sz="quarter" idx="5"/>
          </p:nvPr>
        </p:nvSpPr>
        <p:spPr/>
        <p:txBody>
          <a:bodyPr/>
          <a:lstStyle/>
          <a:p>
            <a:fld id="{4C5B05B8-EA8C-474A-8726-670B23D9226A}" type="slidenum">
              <a:rPr lang="en-US" smtClean="0"/>
              <a:t>12</a:t>
            </a:fld>
            <a:endParaRPr lang="en-US"/>
          </a:p>
        </p:txBody>
      </p:sp>
    </p:spTree>
    <p:extLst>
      <p:ext uri="{BB962C8B-B14F-4D97-AF65-F5344CB8AC3E}">
        <p14:creationId xmlns:p14="http://schemas.microsoft.com/office/powerpoint/2010/main" val="3827226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Measuring new infections for hepatitis C can be challenging; however ACCESS, a sentinel surveillance system, that recruits clinical sites, has data on patients linked over time, meaning we observe repeat tests and can therefore measure new hepatitis C infection and an incidence rate.  </a:t>
            </a:r>
            <a:endParaRPr lang="en-US" sz="1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1800" b="0" i="0" dirty="0">
              <a:solidFill>
                <a:srgbClr val="000000"/>
              </a:solidFill>
              <a:effectLst/>
              <a:latin typeface="Segoe UI" panose="020B0502040204020203" pitchFamily="34" charset="0"/>
            </a:endParaRPr>
          </a:p>
          <a:p>
            <a:pPr fontAlgn="base"/>
            <a:r>
              <a:rPr lang="en-US" sz="1800" b="0" i="0" dirty="0">
                <a:solidFill>
                  <a:srgbClr val="000000"/>
                </a:solidFill>
                <a:effectLst/>
                <a:latin typeface="Calibri"/>
                <a:cs typeface="Calibri"/>
              </a:rPr>
              <a:t>Data presented here were from patients who attended an ACCESS primary care clinic, these clinics provide services to people at-risk of hepatitis C such as co located needle syringe programs and opioid agonist prescribing</a:t>
            </a:r>
            <a:r>
              <a:rPr lang="en-US" sz="1800" dirty="0">
                <a:solidFill>
                  <a:srgbClr val="000000"/>
                </a:solidFill>
                <a:latin typeface="Calibri"/>
                <a:cs typeface="Calibri"/>
              </a:rPr>
              <a:t>, as well as general health services. </a:t>
            </a:r>
            <a:endParaRPr lang="en-US" sz="1800" b="0" i="0" dirty="0">
              <a:solidFill>
                <a:srgbClr val="000000"/>
              </a:solidFill>
              <a:effectLst/>
              <a:latin typeface="Calibri"/>
              <a:cs typeface="Calibri"/>
            </a:endParaRPr>
          </a:p>
          <a:p>
            <a:pPr algn="l" rtl="0" fontAlgn="base"/>
            <a:r>
              <a:rPr lang="en-US" sz="1800" b="0" i="0" dirty="0">
                <a:solidFill>
                  <a:srgbClr val="000000"/>
                </a:solidFill>
                <a:effectLst/>
                <a:latin typeface="Calibri" panose="020F0502020204030204" pitchFamily="34" charset="0"/>
              </a:rPr>
              <a:t>  </a:t>
            </a:r>
            <a:endParaRPr lang="en-US" sz="1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The key finding here is the trend, which is stable, remaining low from 2016. So there are few new infections being recorded at these clinics. </a:t>
            </a:r>
            <a:endParaRPr lang="en-US" dirty="0"/>
          </a:p>
        </p:txBody>
      </p:sp>
      <p:sp>
        <p:nvSpPr>
          <p:cNvPr id="4" name="Slide Number Placeholder 3"/>
          <p:cNvSpPr>
            <a:spLocks noGrp="1"/>
          </p:cNvSpPr>
          <p:nvPr>
            <p:ph type="sldNum" sz="quarter" idx="5"/>
          </p:nvPr>
        </p:nvSpPr>
        <p:spPr/>
        <p:txBody>
          <a:bodyPr/>
          <a:lstStyle/>
          <a:p>
            <a:fld id="{4C5B05B8-EA8C-474A-8726-670B23D9226A}" type="slidenum">
              <a:rPr lang="en-US" smtClean="0"/>
              <a:t>13</a:t>
            </a:fld>
            <a:endParaRPr lang="en-US"/>
          </a:p>
        </p:txBody>
      </p:sp>
    </p:spTree>
    <p:extLst>
      <p:ext uri="{BB962C8B-B14F-4D97-AF65-F5344CB8AC3E}">
        <p14:creationId xmlns:p14="http://schemas.microsoft.com/office/powerpoint/2010/main" val="47455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dirty="0">
                <a:solidFill>
                  <a:srgbClr val="000000"/>
                </a:solidFill>
                <a:latin typeface="Calibri"/>
                <a:cs typeface="Calibri"/>
              </a:rPr>
              <a:t> It's important when thinking about rates of notifications or new infections, to also look at testing activity, which influences detection of infections. </a:t>
            </a:r>
            <a:endParaRPr lang="en-US" dirty="0"/>
          </a:p>
          <a:p>
            <a:endParaRPr lang="en-US" sz="1800" dirty="0">
              <a:solidFill>
                <a:srgbClr val="000000"/>
              </a:solidFill>
              <a:latin typeface="Calibri"/>
              <a:cs typeface="Calibri"/>
            </a:endParaRPr>
          </a:p>
          <a:p>
            <a:r>
              <a:rPr lang="en-US" sz="1800" dirty="0">
                <a:solidFill>
                  <a:srgbClr val="000000"/>
                </a:solidFill>
                <a:latin typeface="Calibri"/>
                <a:cs typeface="Calibri"/>
              </a:rPr>
              <a:t>Here</a:t>
            </a:r>
            <a:r>
              <a:rPr lang="en-US" sz="1800" b="0" i="0" dirty="0">
                <a:solidFill>
                  <a:srgbClr val="000000"/>
                </a:solidFill>
                <a:effectLst/>
                <a:latin typeface="Calibri"/>
                <a:cs typeface="Calibri"/>
              </a:rPr>
              <a:t> we're looking again at ACCESS primary care clinics. </a:t>
            </a:r>
            <a:endParaRPr lang="en-US" dirty="0"/>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Dark bars are the number of men hepatitis C antibody tested, and the lighter bars are the number of women hepatitis C antibody tested within each year. </a:t>
            </a:r>
          </a:p>
          <a:p>
            <a:pPr algn="l" rtl="0" fontAlgn="base"/>
            <a:br>
              <a:rPr lang="en-US" sz="1800" b="0" i="0" dirty="0">
                <a:solidFill>
                  <a:srgbClr val="000000"/>
                </a:solidFill>
                <a:effectLst/>
                <a:latin typeface="WordVisiCarriageReturn_MSFontService"/>
              </a:rPr>
            </a:br>
            <a:br>
              <a:rPr lang="en-US" sz="1800" b="0" i="0" dirty="0">
                <a:solidFill>
                  <a:srgbClr val="000000"/>
                </a:solidFill>
                <a:effectLst/>
                <a:latin typeface="WordVisiCarriageReturn_MSFontService"/>
              </a:rPr>
            </a:br>
            <a:r>
              <a:rPr lang="en-US" sz="1800" b="0" i="0" dirty="0">
                <a:solidFill>
                  <a:srgbClr val="000000"/>
                </a:solidFill>
                <a:effectLst/>
                <a:latin typeface="Calibri" panose="020F0502020204030204" pitchFamily="34" charset="0"/>
              </a:rPr>
              <a:t>The lines are the proportion of people testing hepatitis C antibody positive, and we see among women in the solid line, just under 5% of women tested were antibody positive in 2023, which has remained stable from 2016. Among men, at these clinics, positivity has </a:t>
            </a:r>
            <a:r>
              <a:rPr lang="en-US" sz="1800" b="0" i="0" dirty="0" err="1">
                <a:solidFill>
                  <a:srgbClr val="000000"/>
                </a:solidFill>
                <a:effectLst/>
                <a:latin typeface="Calibri" panose="020F0502020204030204" pitchFamily="34" charset="0"/>
              </a:rPr>
              <a:t>stablised</a:t>
            </a:r>
            <a:r>
              <a:rPr lang="en-US" sz="1800" b="0" i="0" dirty="0">
                <a:solidFill>
                  <a:srgbClr val="000000"/>
                </a:solidFill>
                <a:effectLst/>
                <a:latin typeface="Calibri" panose="020F0502020204030204" pitchFamily="34" charset="0"/>
              </a:rPr>
              <a:t> at around 10% in 2023. </a:t>
            </a:r>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14</a:t>
            </a:fld>
            <a:endParaRPr lang="en-US"/>
          </a:p>
        </p:txBody>
      </p:sp>
    </p:spTree>
    <p:extLst>
      <p:ext uri="{BB962C8B-B14F-4D97-AF65-F5344CB8AC3E}">
        <p14:creationId xmlns:p14="http://schemas.microsoft.com/office/powerpoint/2010/main" val="3072567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sv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5.sv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06C394B7-5BCE-7F38-7856-6094DF08B2CE}"/>
              </a:ext>
            </a:extLst>
          </p:cNvPr>
          <p:cNvSpPr/>
          <p:nvPr userDrawn="1"/>
        </p:nvSpPr>
        <p:spPr>
          <a:xfrm rot="10800000">
            <a:off x="6312024" y="-200420"/>
            <a:ext cx="5938353" cy="4997571"/>
          </a:xfrm>
          <a:prstGeom prst="round1Rect">
            <a:avLst>
              <a:gd name="adj" fmla="val 142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graphical user interface&#10;&#10;Description automatically generated">
            <a:extLst>
              <a:ext uri="{FF2B5EF4-FFF2-40B4-BE49-F238E27FC236}">
                <a16:creationId xmlns:a16="http://schemas.microsoft.com/office/drawing/2014/main" id="{03B85CE0-0CBB-5A4B-BD8B-8701B71E22D9}"/>
              </a:ext>
            </a:extLst>
          </p:cNvPr>
          <p:cNvPicPr>
            <a:picLocks noChangeAspect="1"/>
          </p:cNvPicPr>
          <p:nvPr userDrawn="1"/>
        </p:nvPicPr>
        <p:blipFill>
          <a:blip r:embed="rId3"/>
          <a:stretch>
            <a:fillRect/>
          </a:stretch>
        </p:blipFill>
        <p:spPr>
          <a:xfrm>
            <a:off x="9774000" y="5832000"/>
            <a:ext cx="1676400" cy="514350"/>
          </a:xfrm>
          <a:prstGeom prst="rect">
            <a:avLst/>
          </a:prstGeom>
        </p:spPr>
      </p:pic>
      <p:sp>
        <p:nvSpPr>
          <p:cNvPr id="3" name="Subtitle 2">
            <a:extLst>
              <a:ext uri="{FF2B5EF4-FFF2-40B4-BE49-F238E27FC236}">
                <a16:creationId xmlns:a16="http://schemas.microsoft.com/office/drawing/2014/main" id="{CB49B61D-5699-3443-AFA1-28A1A6BAF3AA}"/>
              </a:ext>
            </a:extLst>
          </p:cNvPr>
          <p:cNvSpPr>
            <a:spLocks noGrp="1"/>
          </p:cNvSpPr>
          <p:nvPr>
            <p:ph type="subTitle" idx="1" hasCustomPrompt="1"/>
          </p:nvPr>
        </p:nvSpPr>
        <p:spPr>
          <a:xfrm>
            <a:off x="6930000" y="3501008"/>
            <a:ext cx="4347668" cy="642368"/>
          </a:xfrm>
        </p:spPr>
        <p:txBody>
          <a:bodyPr>
            <a:normAutofit/>
          </a:bodyPr>
          <a:lstStyle>
            <a:lvl1pPr marL="0" indent="0" algn="l">
              <a:buNone/>
              <a:defRPr sz="2400" baseline="0">
                <a:solidFill>
                  <a:schemeClr val="accent2">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Annual Report 2024</a:t>
            </a:r>
            <a:endParaRPr lang="en-US" dirty="0"/>
          </a:p>
        </p:txBody>
      </p:sp>
      <p:sp>
        <p:nvSpPr>
          <p:cNvPr id="16" name="TextBox 15">
            <a:extLst>
              <a:ext uri="{FF2B5EF4-FFF2-40B4-BE49-F238E27FC236}">
                <a16:creationId xmlns:a16="http://schemas.microsoft.com/office/drawing/2014/main" id="{23D5D210-0EE4-6447-8340-DA32D38498FE}"/>
              </a:ext>
            </a:extLst>
          </p:cNvPr>
          <p:cNvSpPr txBox="1"/>
          <p:nvPr userDrawn="1"/>
        </p:nvSpPr>
        <p:spPr>
          <a:xfrm>
            <a:off x="6930000" y="594000"/>
            <a:ext cx="4347668" cy="2762992"/>
          </a:xfrm>
          <a:prstGeom prst="rect">
            <a:avLst/>
          </a:prstGeom>
          <a:noFill/>
        </p:spPr>
        <p:txBody>
          <a:bodyPr wrap="square" rtlCol="0">
            <a:noAutofit/>
          </a:bodyPr>
          <a:lstStyle/>
          <a:p>
            <a:pPr algn="l"/>
            <a:r>
              <a:rPr lang="en-AU" sz="4200" u="none" kern="1200" baseline="0" dirty="0">
                <a:solidFill>
                  <a:schemeClr val="bg1"/>
                </a:solidFill>
                <a:effectLst/>
                <a:uFill>
                  <a:solidFill>
                    <a:schemeClr val="accent2"/>
                  </a:solidFill>
                </a:uFill>
                <a:latin typeface="+mj-lt"/>
                <a:ea typeface="+mn-ea"/>
                <a:cs typeface="+mn-cs"/>
              </a:rPr>
              <a:t>Australia’s</a:t>
            </a:r>
            <a:br>
              <a:rPr lang="en-AU" sz="4200" u="none" kern="1200" baseline="0" dirty="0">
                <a:solidFill>
                  <a:schemeClr val="bg1"/>
                </a:solidFill>
                <a:effectLst/>
                <a:uFill>
                  <a:solidFill>
                    <a:schemeClr val="accent2"/>
                  </a:solidFill>
                </a:uFill>
                <a:latin typeface="+mj-lt"/>
                <a:ea typeface="+mn-ea"/>
                <a:cs typeface="+mn-cs"/>
              </a:rPr>
            </a:br>
            <a:r>
              <a:rPr lang="en-AU" sz="4200" u="none" kern="1200" baseline="0" dirty="0">
                <a:solidFill>
                  <a:schemeClr val="bg1"/>
                </a:solidFill>
                <a:effectLst/>
                <a:uFill>
                  <a:solidFill>
                    <a:schemeClr val="accent2"/>
                  </a:solidFill>
                </a:uFill>
                <a:latin typeface="+mj-lt"/>
                <a:ea typeface="+mn-ea"/>
                <a:cs typeface="+mn-cs"/>
              </a:rPr>
              <a:t>progress towards</a:t>
            </a:r>
            <a:br>
              <a:rPr lang="en-AU" sz="4200" u="none" kern="1200" baseline="0" dirty="0">
                <a:solidFill>
                  <a:schemeClr val="bg1"/>
                </a:solidFill>
                <a:effectLst/>
                <a:uFill>
                  <a:solidFill>
                    <a:schemeClr val="accent2"/>
                  </a:solidFill>
                </a:uFill>
                <a:latin typeface="+mj-lt"/>
                <a:ea typeface="+mn-ea"/>
                <a:cs typeface="+mn-cs"/>
              </a:rPr>
            </a:br>
            <a:r>
              <a:rPr lang="en-AU" sz="4200" u="none" kern="1200" baseline="0" dirty="0">
                <a:solidFill>
                  <a:schemeClr val="bg1"/>
                </a:solidFill>
                <a:effectLst/>
                <a:uFill>
                  <a:solidFill>
                    <a:schemeClr val="accent2"/>
                  </a:solidFill>
                </a:uFill>
                <a:latin typeface="+mj-lt"/>
                <a:ea typeface="+mn-ea"/>
                <a:cs typeface="+mn-cs"/>
              </a:rPr>
              <a:t>hepatitis C</a:t>
            </a:r>
            <a:br>
              <a:rPr lang="en-AU" sz="4200" u="none" kern="1200" baseline="0" dirty="0">
                <a:solidFill>
                  <a:schemeClr val="bg1"/>
                </a:solidFill>
                <a:effectLst/>
                <a:uFill>
                  <a:solidFill>
                    <a:schemeClr val="accent2"/>
                  </a:solidFill>
                </a:uFill>
                <a:latin typeface="+mj-lt"/>
                <a:ea typeface="+mn-ea"/>
                <a:cs typeface="+mn-cs"/>
              </a:rPr>
            </a:br>
            <a:r>
              <a:rPr lang="en-AU" sz="4200" u="none" kern="1200" baseline="0" dirty="0">
                <a:solidFill>
                  <a:schemeClr val="bg1"/>
                </a:solidFill>
                <a:effectLst/>
                <a:uFill>
                  <a:solidFill>
                    <a:schemeClr val="accent2"/>
                  </a:solidFill>
                </a:uFill>
                <a:latin typeface="+mj-lt"/>
                <a:ea typeface="+mn-ea"/>
                <a:cs typeface="+mn-cs"/>
              </a:rPr>
              <a:t>elimination</a:t>
            </a:r>
          </a:p>
        </p:txBody>
      </p:sp>
      <p:pic>
        <p:nvPicPr>
          <p:cNvPr id="4" name="Graphic 3">
            <a:extLst>
              <a:ext uri="{FF2B5EF4-FFF2-40B4-BE49-F238E27FC236}">
                <a16:creationId xmlns:a16="http://schemas.microsoft.com/office/drawing/2014/main" id="{353EFD38-514D-38EA-2C2D-765FF1F540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4773" y="5661248"/>
            <a:ext cx="1788830" cy="864096"/>
          </a:xfrm>
          <a:prstGeom prst="rect">
            <a:avLst/>
          </a:prstGeom>
        </p:spPr>
      </p:pic>
      <p:pic>
        <p:nvPicPr>
          <p:cNvPr id="6" name="Picture 5">
            <a:extLst>
              <a:ext uri="{FF2B5EF4-FFF2-40B4-BE49-F238E27FC236}">
                <a16:creationId xmlns:a16="http://schemas.microsoft.com/office/drawing/2014/main" id="{1E5ACB95-87FC-3B07-D4DC-20C56C981188}"/>
              </a:ext>
            </a:extLst>
          </p:cNvPr>
          <p:cNvPicPr>
            <a:picLocks noChangeAspect="1"/>
          </p:cNvPicPr>
          <p:nvPr userDrawn="1"/>
        </p:nvPicPr>
        <p:blipFill>
          <a:blip r:embed="rId6"/>
          <a:stretch>
            <a:fillRect/>
          </a:stretch>
        </p:blipFill>
        <p:spPr>
          <a:xfrm>
            <a:off x="5447928" y="908720"/>
            <a:ext cx="2301126" cy="3528392"/>
          </a:xfrm>
          <a:prstGeom prst="rect">
            <a:avLst/>
          </a:prstGeom>
        </p:spPr>
      </p:pic>
    </p:spTree>
    <p:extLst>
      <p:ext uri="{BB962C8B-B14F-4D97-AF65-F5344CB8AC3E}">
        <p14:creationId xmlns:p14="http://schemas.microsoft.com/office/powerpoint/2010/main" val="3719529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Foot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2024</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208790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ueCallout">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B9343-566D-480C-2D67-0C7CCC9AB595}"/>
              </a:ext>
            </a:extLst>
          </p:cNvPr>
          <p:cNvSpPr txBox="1"/>
          <p:nvPr userDrawn="1"/>
        </p:nvSpPr>
        <p:spPr>
          <a:xfrm>
            <a:off x="2027548" y="1605453"/>
            <a:ext cx="8136904" cy="3695820"/>
          </a:xfrm>
          <a:prstGeom prst="rect">
            <a:avLst/>
          </a:prstGeom>
          <a:noFill/>
        </p:spPr>
        <p:txBody>
          <a:bodyPr wrap="square" rtlCol="0">
            <a:spAutoFit/>
          </a:bodyPr>
          <a:lstStyle/>
          <a:p>
            <a:pPr>
              <a:spcAft>
                <a:spcPts val="2200"/>
              </a:spcAft>
            </a:pPr>
            <a:r>
              <a:rPr lang="en-AU" sz="2600" i="0" baseline="0" dirty="0">
                <a:solidFill>
                  <a:srgbClr val="FFFFFF"/>
                </a:solidFill>
                <a:effectLst/>
                <a:latin typeface="+mj-lt"/>
              </a:rPr>
              <a:t>Acknowledgement of Country</a:t>
            </a:r>
          </a:p>
          <a:p>
            <a:pPr>
              <a:lnSpc>
                <a:spcPct val="120000"/>
              </a:lnSpc>
            </a:pPr>
            <a:r>
              <a:rPr lang="en-AU" sz="2000" i="0" baseline="0" dirty="0">
                <a:solidFill>
                  <a:srgbClr val="FFFFFF"/>
                </a:solidFill>
                <a:effectLst/>
                <a:latin typeface="+mj-lt"/>
              </a:rPr>
              <a:t>The authors acknowledge the Traditional Owners of the Lands on</a:t>
            </a:r>
          </a:p>
          <a:p>
            <a:pPr>
              <a:lnSpc>
                <a:spcPct val="120000"/>
              </a:lnSpc>
            </a:pPr>
            <a:r>
              <a:rPr lang="en-AU" sz="2000" i="0" baseline="0" dirty="0">
                <a:solidFill>
                  <a:srgbClr val="FFFFFF"/>
                </a:solidFill>
                <a:effectLst/>
                <a:latin typeface="+mj-lt"/>
              </a:rPr>
              <a:t>which this report was produced, including the Boon Wurrung people</a:t>
            </a:r>
          </a:p>
          <a:p>
            <a:pPr>
              <a:lnSpc>
                <a:spcPct val="120000"/>
              </a:lnSpc>
            </a:pPr>
            <a:r>
              <a:rPr lang="en-AU" sz="2000" i="0" baseline="0" dirty="0">
                <a:solidFill>
                  <a:srgbClr val="FFFFFF"/>
                </a:solidFill>
                <a:effectLst/>
                <a:latin typeface="+mj-lt"/>
              </a:rPr>
              <a:t>of the Kulin nations (where the Burnet Institute is located) and the</a:t>
            </a:r>
          </a:p>
          <a:p>
            <a:pPr>
              <a:lnSpc>
                <a:spcPct val="120000"/>
              </a:lnSpc>
            </a:pPr>
            <a:r>
              <a:rPr lang="en-AU" sz="2000" i="0" baseline="0" dirty="0">
                <a:solidFill>
                  <a:srgbClr val="FFFFFF"/>
                </a:solidFill>
                <a:effectLst/>
                <a:latin typeface="+mj-lt"/>
              </a:rPr>
              <a:t>Gadigal people of the Eora nation (where the Kirby Institute is located). We pay respect to all Aboriginal and Torres Strait Islander people and recognise their cultural, spiritual, and educational practices, their ongoing connection to Lands, Waters, and Communities, and that sovereignty was never ceded.</a:t>
            </a:r>
          </a:p>
        </p:txBody>
      </p:sp>
    </p:spTree>
    <p:extLst>
      <p:ext uri="{BB962C8B-B14F-4D97-AF65-F5344CB8AC3E}">
        <p14:creationId xmlns:p14="http://schemas.microsoft.com/office/powerpoint/2010/main" val="767466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ueCallout ALT">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B9343-566D-480C-2D67-0C7CCC9AB595}"/>
              </a:ext>
            </a:extLst>
          </p:cNvPr>
          <p:cNvSpPr txBox="1"/>
          <p:nvPr userDrawn="1"/>
        </p:nvSpPr>
        <p:spPr>
          <a:xfrm>
            <a:off x="2027548" y="1605453"/>
            <a:ext cx="8136904" cy="3636893"/>
          </a:xfrm>
          <a:prstGeom prst="rect">
            <a:avLst/>
          </a:prstGeom>
          <a:noFill/>
        </p:spPr>
        <p:txBody>
          <a:bodyPr wrap="square" rtlCol="0">
            <a:spAutoFit/>
          </a:bodyPr>
          <a:lstStyle/>
          <a:p>
            <a:pPr>
              <a:spcAft>
                <a:spcPts val="2200"/>
              </a:spcAft>
            </a:pPr>
            <a:r>
              <a:rPr lang="en-AU" sz="2600" i="0" baseline="0" dirty="0">
                <a:solidFill>
                  <a:schemeClr val="accent3"/>
                </a:solidFill>
                <a:effectLst/>
                <a:latin typeface="+mj-lt"/>
              </a:rPr>
              <a:t>Acknowledgement of people with living and </a:t>
            </a:r>
            <a:br>
              <a:rPr lang="en-AU" sz="2600" i="0" baseline="0" dirty="0">
                <a:solidFill>
                  <a:schemeClr val="accent3"/>
                </a:solidFill>
                <a:effectLst/>
                <a:latin typeface="+mj-lt"/>
              </a:rPr>
            </a:br>
            <a:r>
              <a:rPr lang="en-AU" sz="2600" i="0" baseline="0" dirty="0">
                <a:solidFill>
                  <a:schemeClr val="accent3"/>
                </a:solidFill>
                <a:effectLst/>
                <a:latin typeface="+mj-lt"/>
              </a:rPr>
              <a:t>lived experience</a:t>
            </a:r>
          </a:p>
          <a:p>
            <a:pPr>
              <a:spcAft>
                <a:spcPts val="2200"/>
              </a:spcAft>
            </a:pPr>
            <a:r>
              <a:rPr lang="en-AU" sz="2000" i="0" baseline="0" dirty="0">
                <a:solidFill>
                  <a:schemeClr val="accent3"/>
                </a:solidFill>
                <a:effectLst/>
                <a:latin typeface="+mj-lt"/>
              </a:rPr>
              <a:t>The authors acknowledge all the people who have lost their lives to hepatitis C and liver disease. We acknowledge, thank, and recognise all people with living and lived experience of injecting drug use and hepatitis C, that have contributed to this report and their crucial work to reduce harm to their community. Real people and real lives give meaning to the work that progresses us towards hepatitis C elimination, and in fighting the negative effects of stigma and criminalisation.</a:t>
            </a:r>
          </a:p>
        </p:txBody>
      </p:sp>
    </p:spTree>
    <p:extLst>
      <p:ext uri="{BB962C8B-B14F-4D97-AF65-F5344CB8AC3E}">
        <p14:creationId xmlns:p14="http://schemas.microsoft.com/office/powerpoint/2010/main" val="1454957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pport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A994DE-64D2-4447-960D-9EDD8B94BFED}"/>
              </a:ext>
            </a:extLst>
          </p:cNvPr>
          <p:cNvPicPr>
            <a:picLocks noChangeAspect="1"/>
          </p:cNvPicPr>
          <p:nvPr userDrawn="1"/>
        </p:nvPicPr>
        <p:blipFill>
          <a:blip r:embed="rId3"/>
          <a:src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2024</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5" name="Title 1">
            <a:extLst>
              <a:ext uri="{FF2B5EF4-FFF2-40B4-BE49-F238E27FC236}">
                <a16:creationId xmlns:a16="http://schemas.microsoft.com/office/drawing/2014/main" id="{EB5E2B37-08D4-444C-88EB-E8A9EB367F63}"/>
              </a:ext>
            </a:extLst>
          </p:cNvPr>
          <p:cNvSpPr>
            <a:spLocks noGrp="1"/>
          </p:cNvSpPr>
          <p:nvPr>
            <p:ph type="title" hasCustomPrompt="1"/>
          </p:nvPr>
        </p:nvSpPr>
        <p:spPr>
          <a:xfrm>
            <a:off x="839417" y="756000"/>
            <a:ext cx="10515972" cy="936000"/>
          </a:xfrm>
        </p:spPr>
        <p:txBody>
          <a:bodyPr/>
          <a:lstStyle/>
          <a:p>
            <a:r>
              <a:rPr lang="en-GB" dirty="0"/>
              <a:t>Supported by</a:t>
            </a:r>
            <a:endParaRPr lang="en-US" dirty="0"/>
          </a:p>
        </p:txBody>
      </p:sp>
    </p:spTree>
    <p:extLst>
      <p:ext uri="{BB962C8B-B14F-4D97-AF65-F5344CB8AC3E}">
        <p14:creationId xmlns:p14="http://schemas.microsoft.com/office/powerpoint/2010/main" val="2968553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pporters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90B4CE-3F03-1B42-82EE-33744518E7F9}"/>
              </a:ext>
            </a:extLst>
          </p:cNvPr>
          <p:cNvPicPr>
            <a:picLocks noChangeAspect="1"/>
          </p:cNvPicPr>
          <p:nvPr userDrawn="1"/>
        </p:nvPicPr>
        <p:blipFill>
          <a:blip r:embed="rId3"/>
          <a:src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2024</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5" name="Title 1">
            <a:extLst>
              <a:ext uri="{FF2B5EF4-FFF2-40B4-BE49-F238E27FC236}">
                <a16:creationId xmlns:a16="http://schemas.microsoft.com/office/drawing/2014/main" id="{EB5E2B37-08D4-444C-88EB-E8A9EB367F63}"/>
              </a:ext>
            </a:extLst>
          </p:cNvPr>
          <p:cNvSpPr>
            <a:spLocks noGrp="1"/>
          </p:cNvSpPr>
          <p:nvPr>
            <p:ph type="title" hasCustomPrompt="1"/>
          </p:nvPr>
        </p:nvSpPr>
        <p:spPr>
          <a:xfrm>
            <a:off x="839417" y="756000"/>
            <a:ext cx="10515972" cy="936000"/>
          </a:xfrm>
        </p:spPr>
        <p:txBody>
          <a:bodyPr/>
          <a:lstStyle/>
          <a:p>
            <a:r>
              <a:rPr lang="en-GB" dirty="0"/>
              <a:t>Supported by</a:t>
            </a:r>
            <a:endParaRPr lang="en-US" dirty="0"/>
          </a:p>
        </p:txBody>
      </p:sp>
    </p:spTree>
    <p:extLst>
      <p:ext uri="{BB962C8B-B14F-4D97-AF65-F5344CB8AC3E}">
        <p14:creationId xmlns:p14="http://schemas.microsoft.com/office/powerpoint/2010/main" val="1495659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FFA356-CE73-9844-8978-6469CF07BFE2}"/>
              </a:ext>
            </a:extLst>
          </p:cNvPr>
          <p:cNvPicPr>
            <a:picLocks noChangeAspect="1"/>
          </p:cNvPicPr>
          <p:nvPr userDrawn="1"/>
        </p:nvPicPr>
        <p:blipFill>
          <a:blip r:embed="rId3"/>
          <a:srcRect/>
          <a:stretch/>
        </p:blipFill>
        <p:spPr>
          <a:xfrm>
            <a:off x="2467" y="27384"/>
            <a:ext cx="12187065" cy="6858000"/>
          </a:xfrm>
          <a:prstGeom prst="rect">
            <a:avLst/>
          </a:prstGeom>
        </p:spPr>
      </p:pic>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2024</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5" name="Title 1">
            <a:extLst>
              <a:ext uri="{FF2B5EF4-FFF2-40B4-BE49-F238E27FC236}">
                <a16:creationId xmlns:a16="http://schemas.microsoft.com/office/drawing/2014/main" id="{EB5E2B37-08D4-444C-88EB-E8A9EB367F63}"/>
              </a:ext>
            </a:extLst>
          </p:cNvPr>
          <p:cNvSpPr>
            <a:spLocks noGrp="1"/>
          </p:cNvSpPr>
          <p:nvPr>
            <p:ph type="title" hasCustomPrompt="1"/>
          </p:nvPr>
        </p:nvSpPr>
        <p:spPr>
          <a:xfrm>
            <a:off x="839417" y="756000"/>
            <a:ext cx="10515972" cy="936000"/>
          </a:xfrm>
        </p:spPr>
        <p:txBody>
          <a:bodyPr/>
          <a:lstStyle/>
          <a:p>
            <a:r>
              <a:rPr lang="en-GB" dirty="0"/>
              <a:t>Data Contributors</a:t>
            </a:r>
            <a:endParaRPr lang="en-US" dirty="0"/>
          </a:p>
        </p:txBody>
      </p:sp>
    </p:spTree>
    <p:extLst>
      <p:ext uri="{BB962C8B-B14F-4D97-AF65-F5344CB8AC3E}">
        <p14:creationId xmlns:p14="http://schemas.microsoft.com/office/powerpoint/2010/main" val="198888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F217A9CC-AA97-5A43-82DA-E0B7FD48FABA}"/>
              </a:ext>
            </a:extLst>
          </p:cNvPr>
          <p:cNvPicPr>
            <a:picLocks noChangeAspect="1"/>
          </p:cNvPicPr>
          <p:nvPr userDrawn="1"/>
        </p:nvPicPr>
        <p:blipFill>
          <a:blip r:embed="rId3"/>
          <a:stretch>
            <a:fillRect/>
          </a:stretch>
        </p:blipFill>
        <p:spPr>
          <a:xfrm>
            <a:off x="9774000" y="5832000"/>
            <a:ext cx="1676400" cy="514350"/>
          </a:xfrm>
          <a:prstGeom prst="rect">
            <a:avLst/>
          </a:prstGeom>
        </p:spPr>
      </p:pic>
      <p:sp>
        <p:nvSpPr>
          <p:cNvPr id="7" name="Round Single Corner of Rectangle 6">
            <a:extLst>
              <a:ext uri="{FF2B5EF4-FFF2-40B4-BE49-F238E27FC236}">
                <a16:creationId xmlns:a16="http://schemas.microsoft.com/office/drawing/2014/main" id="{2278F79E-8536-A2D7-2812-5826BF86FFFE}"/>
              </a:ext>
            </a:extLst>
          </p:cNvPr>
          <p:cNvSpPr/>
          <p:nvPr userDrawn="1"/>
        </p:nvSpPr>
        <p:spPr>
          <a:xfrm rot="10800000">
            <a:off x="6312024" y="-200420"/>
            <a:ext cx="5938353" cy="4997571"/>
          </a:xfrm>
          <a:prstGeom prst="round1Rect">
            <a:avLst>
              <a:gd name="adj" fmla="val 142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967253D0-458D-DEBD-D72D-D808CFDE75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4773" y="5661248"/>
            <a:ext cx="1788830" cy="864096"/>
          </a:xfrm>
          <a:prstGeom prst="rect">
            <a:avLst/>
          </a:prstGeom>
        </p:spPr>
      </p:pic>
      <p:sp>
        <p:nvSpPr>
          <p:cNvPr id="3" name="Subtitle 2">
            <a:extLst>
              <a:ext uri="{FF2B5EF4-FFF2-40B4-BE49-F238E27FC236}">
                <a16:creationId xmlns:a16="http://schemas.microsoft.com/office/drawing/2014/main" id="{CB49B61D-5699-3443-AFA1-28A1A6BAF3AA}"/>
              </a:ext>
            </a:extLst>
          </p:cNvPr>
          <p:cNvSpPr>
            <a:spLocks noGrp="1"/>
          </p:cNvSpPr>
          <p:nvPr>
            <p:ph type="subTitle" idx="1"/>
          </p:nvPr>
        </p:nvSpPr>
        <p:spPr>
          <a:xfrm>
            <a:off x="6816080" y="2996952"/>
            <a:ext cx="4968552" cy="923305"/>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1D59C100-18BF-13E5-0DE9-3EA4E188B755}"/>
              </a:ext>
            </a:extLst>
          </p:cNvPr>
          <p:cNvPicPr>
            <a:picLocks noChangeAspect="1"/>
          </p:cNvPicPr>
          <p:nvPr userDrawn="1"/>
        </p:nvPicPr>
        <p:blipFill>
          <a:blip r:embed="rId6"/>
          <a:stretch>
            <a:fillRect/>
          </a:stretch>
        </p:blipFill>
        <p:spPr>
          <a:xfrm>
            <a:off x="5447928" y="908720"/>
            <a:ext cx="2301126" cy="3528392"/>
          </a:xfrm>
          <a:prstGeom prst="rect">
            <a:avLst/>
          </a:prstGeom>
        </p:spPr>
      </p:pic>
      <p:sp>
        <p:nvSpPr>
          <p:cNvPr id="2" name="Title 1">
            <a:extLst>
              <a:ext uri="{FF2B5EF4-FFF2-40B4-BE49-F238E27FC236}">
                <a16:creationId xmlns:a16="http://schemas.microsoft.com/office/drawing/2014/main" id="{876AAAF9-BC82-C746-8B77-4D13D359DF58}"/>
              </a:ext>
            </a:extLst>
          </p:cNvPr>
          <p:cNvSpPr>
            <a:spLocks noGrp="1"/>
          </p:cNvSpPr>
          <p:nvPr>
            <p:ph type="title"/>
          </p:nvPr>
        </p:nvSpPr>
        <p:spPr>
          <a:xfrm>
            <a:off x="6816080" y="548680"/>
            <a:ext cx="4968552" cy="2131519"/>
          </a:xfrm>
        </p:spPr>
        <p:txBody>
          <a:bodyPr anchor="t" anchorCtr="0"/>
          <a:lstStyle>
            <a:lvl1pPr algn="l">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62019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F217A9CC-AA97-5A43-82DA-E0B7FD48FABA}"/>
              </a:ext>
            </a:extLst>
          </p:cNvPr>
          <p:cNvPicPr>
            <a:picLocks noChangeAspect="1"/>
          </p:cNvPicPr>
          <p:nvPr userDrawn="1"/>
        </p:nvPicPr>
        <p:blipFill>
          <a:blip r:embed="rId3"/>
          <a:stretch>
            <a:fillRect/>
          </a:stretch>
        </p:blipFill>
        <p:spPr>
          <a:xfrm>
            <a:off x="9774000" y="5832000"/>
            <a:ext cx="1676400" cy="514350"/>
          </a:xfrm>
          <a:prstGeom prst="rect">
            <a:avLst/>
          </a:prstGeom>
        </p:spPr>
      </p:pic>
      <p:sp>
        <p:nvSpPr>
          <p:cNvPr id="7" name="Round Single Corner of Rectangle 6">
            <a:extLst>
              <a:ext uri="{FF2B5EF4-FFF2-40B4-BE49-F238E27FC236}">
                <a16:creationId xmlns:a16="http://schemas.microsoft.com/office/drawing/2014/main" id="{2278F79E-8536-A2D7-2812-5826BF86FFFE}"/>
              </a:ext>
            </a:extLst>
          </p:cNvPr>
          <p:cNvSpPr/>
          <p:nvPr userDrawn="1"/>
        </p:nvSpPr>
        <p:spPr>
          <a:xfrm rot="10800000">
            <a:off x="6312024" y="-200420"/>
            <a:ext cx="5938353" cy="4997571"/>
          </a:xfrm>
          <a:prstGeom prst="round1Rect">
            <a:avLst>
              <a:gd name="adj" fmla="val 142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967253D0-458D-DEBD-D72D-D808CFDE75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4773" y="5661248"/>
            <a:ext cx="1788830" cy="864096"/>
          </a:xfrm>
          <a:prstGeom prst="rect">
            <a:avLst/>
          </a:prstGeom>
        </p:spPr>
      </p:pic>
      <p:sp>
        <p:nvSpPr>
          <p:cNvPr id="3" name="Subtitle 2">
            <a:extLst>
              <a:ext uri="{FF2B5EF4-FFF2-40B4-BE49-F238E27FC236}">
                <a16:creationId xmlns:a16="http://schemas.microsoft.com/office/drawing/2014/main" id="{CB49B61D-5699-3443-AFA1-28A1A6BAF3AA}"/>
              </a:ext>
            </a:extLst>
          </p:cNvPr>
          <p:cNvSpPr>
            <a:spLocks noGrp="1"/>
          </p:cNvSpPr>
          <p:nvPr>
            <p:ph type="subTitle" idx="1"/>
          </p:nvPr>
        </p:nvSpPr>
        <p:spPr>
          <a:xfrm>
            <a:off x="6672064" y="3081759"/>
            <a:ext cx="4968552" cy="923305"/>
          </a:xfrm>
        </p:spPr>
        <p:txBody>
          <a:bodyPr/>
          <a:lstStyle>
            <a:lvl1pPr marL="0" indent="0" algn="l">
              <a:buNone/>
              <a:defRPr sz="2400">
                <a:solidFill>
                  <a:schemeClr val="accent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1D59C100-18BF-13E5-0DE9-3EA4E188B755}"/>
              </a:ext>
            </a:extLst>
          </p:cNvPr>
          <p:cNvPicPr>
            <a:picLocks noChangeAspect="1"/>
          </p:cNvPicPr>
          <p:nvPr userDrawn="1"/>
        </p:nvPicPr>
        <p:blipFill>
          <a:blip r:embed="rId6"/>
          <a:stretch>
            <a:fillRect/>
          </a:stretch>
        </p:blipFill>
        <p:spPr>
          <a:xfrm>
            <a:off x="5447928" y="908720"/>
            <a:ext cx="2301126" cy="3528392"/>
          </a:xfrm>
          <a:prstGeom prst="rect">
            <a:avLst/>
          </a:prstGeom>
        </p:spPr>
      </p:pic>
      <p:sp>
        <p:nvSpPr>
          <p:cNvPr id="2" name="Title 1">
            <a:extLst>
              <a:ext uri="{FF2B5EF4-FFF2-40B4-BE49-F238E27FC236}">
                <a16:creationId xmlns:a16="http://schemas.microsoft.com/office/drawing/2014/main" id="{876AAAF9-BC82-C746-8B77-4D13D359DF58}"/>
              </a:ext>
            </a:extLst>
          </p:cNvPr>
          <p:cNvSpPr>
            <a:spLocks noGrp="1"/>
          </p:cNvSpPr>
          <p:nvPr>
            <p:ph type="title"/>
          </p:nvPr>
        </p:nvSpPr>
        <p:spPr>
          <a:xfrm>
            <a:off x="6672064" y="692696"/>
            <a:ext cx="4968552" cy="2131519"/>
          </a:xfrm>
        </p:spPr>
        <p:txBody>
          <a:bodyPr anchor="t" anchorCtr="0"/>
          <a:lstStyle>
            <a:lvl1pPr algn="l">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96740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5002-A06A-824D-9777-775F1EC1BD16}"/>
              </a:ext>
            </a:extLst>
          </p:cNvPr>
          <p:cNvSpPr>
            <a:spLocks noGrp="1"/>
          </p:cNvSpPr>
          <p:nvPr>
            <p:ph type="title"/>
          </p:nvPr>
        </p:nvSpPr>
        <p:spPr>
          <a:xfrm>
            <a:off x="836612" y="756000"/>
            <a:ext cx="3935413" cy="1332000"/>
          </a:xfrm>
        </p:spPr>
        <p:txBody>
          <a:bodyPr tIns="180000"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AAC3ED-5209-BC40-89A2-AA3B2DCE9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B1ECA8DD-7857-B047-BBAB-18F854F5FA68}"/>
              </a:ext>
            </a:extLst>
          </p:cNvPr>
          <p:cNvSpPr>
            <a:spLocks noGrp="1"/>
          </p:cNvSpPr>
          <p:nvPr>
            <p:ph type="body" sz="half" idx="2"/>
          </p:nvPr>
        </p:nvSpPr>
        <p:spPr>
          <a:xfrm>
            <a:off x="836612" y="2204356"/>
            <a:ext cx="3935413" cy="36646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9C770ED-F35A-244C-B06E-5218D1ABA5A8}"/>
              </a:ext>
            </a:extLst>
          </p:cNvPr>
          <p:cNvSpPr>
            <a:spLocks noGrp="1"/>
          </p:cNvSpPr>
          <p:nvPr>
            <p:ph type="ftr" sz="quarter" idx="11"/>
          </p:nvPr>
        </p:nvSpPr>
        <p:spPr/>
        <p:txBody>
          <a:bodyPr/>
          <a:lstStyle>
            <a:lvl1pPr>
              <a:defRPr/>
            </a:lvl1pPr>
          </a:lstStyle>
          <a:p>
            <a:r>
              <a:rPr lang="en-AU" dirty="0"/>
              <a:t>Hepatitis C Elimination in Australia 2024</a:t>
            </a:r>
          </a:p>
        </p:txBody>
      </p:sp>
      <p:sp>
        <p:nvSpPr>
          <p:cNvPr id="7" name="Slide Number Placeholder 6">
            <a:extLst>
              <a:ext uri="{FF2B5EF4-FFF2-40B4-BE49-F238E27FC236}">
                <a16:creationId xmlns:a16="http://schemas.microsoft.com/office/drawing/2014/main" id="{AB3097A1-CD52-5447-8A66-325251E2AF25}"/>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3826604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BF9A551-BB78-E340-B489-B8982026CE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a:extLst>
              <a:ext uri="{FF2B5EF4-FFF2-40B4-BE49-F238E27FC236}">
                <a16:creationId xmlns:a16="http://schemas.microsoft.com/office/drawing/2014/main" id="{FD6A0B52-8B5A-0F42-812D-FF6C8CA487B6}"/>
              </a:ext>
            </a:extLst>
          </p:cNvPr>
          <p:cNvSpPr>
            <a:spLocks noGrp="1"/>
          </p:cNvSpPr>
          <p:nvPr>
            <p:ph type="ftr" sz="quarter" idx="11"/>
          </p:nvPr>
        </p:nvSpPr>
        <p:spPr/>
        <p:txBody>
          <a:bodyPr/>
          <a:lstStyle>
            <a:lvl1pPr>
              <a:defRPr/>
            </a:lvl1pPr>
          </a:lstStyle>
          <a:p>
            <a:r>
              <a:rPr lang="en-AU" dirty="0"/>
              <a:t>Hepatitis C Elimination in Australia 2024</a:t>
            </a:r>
          </a:p>
        </p:txBody>
      </p:sp>
      <p:sp>
        <p:nvSpPr>
          <p:cNvPr id="7" name="Slide Number Placeholder 6">
            <a:extLst>
              <a:ext uri="{FF2B5EF4-FFF2-40B4-BE49-F238E27FC236}">
                <a16:creationId xmlns:a16="http://schemas.microsoft.com/office/drawing/2014/main" id="{2AA6E8FE-2764-5A42-A880-C398F093D4EB}"/>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8" name="Title 1">
            <a:extLst>
              <a:ext uri="{FF2B5EF4-FFF2-40B4-BE49-F238E27FC236}">
                <a16:creationId xmlns:a16="http://schemas.microsoft.com/office/drawing/2014/main" id="{9C022DA8-6F17-0945-925D-33201C251F37}"/>
              </a:ext>
            </a:extLst>
          </p:cNvPr>
          <p:cNvSpPr>
            <a:spLocks noGrp="1"/>
          </p:cNvSpPr>
          <p:nvPr>
            <p:ph type="title"/>
          </p:nvPr>
        </p:nvSpPr>
        <p:spPr>
          <a:xfrm>
            <a:off x="836612" y="756000"/>
            <a:ext cx="3935413" cy="1332000"/>
          </a:xfrm>
        </p:spPr>
        <p:txBody>
          <a:bodyPr tIns="180000" anchor="b"/>
          <a:lstStyle>
            <a:lvl1pPr>
              <a:defRPr sz="3200"/>
            </a:lvl1pPr>
          </a:lstStyle>
          <a:p>
            <a:r>
              <a:rPr lang="en-US"/>
              <a:t>Click to edit Master title style</a:t>
            </a:r>
          </a:p>
        </p:txBody>
      </p:sp>
      <p:sp>
        <p:nvSpPr>
          <p:cNvPr id="11" name="Text Placeholder 3">
            <a:extLst>
              <a:ext uri="{FF2B5EF4-FFF2-40B4-BE49-F238E27FC236}">
                <a16:creationId xmlns:a16="http://schemas.microsoft.com/office/drawing/2014/main" id="{E01D06F4-48BC-2B4A-AAB8-6A96EA6CB50C}"/>
              </a:ext>
            </a:extLst>
          </p:cNvPr>
          <p:cNvSpPr>
            <a:spLocks noGrp="1"/>
          </p:cNvSpPr>
          <p:nvPr>
            <p:ph type="body" sz="half" idx="2"/>
          </p:nvPr>
        </p:nvSpPr>
        <p:spPr>
          <a:xfrm>
            <a:off x="836612" y="2204356"/>
            <a:ext cx="3935413" cy="36646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114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5D49-930F-894C-8E1E-89166D385B82}"/>
              </a:ext>
            </a:extLst>
          </p:cNvPr>
          <p:cNvSpPr>
            <a:spLocks noGrp="1"/>
          </p:cNvSpPr>
          <p:nvPr>
            <p:ph type="title"/>
          </p:nvPr>
        </p:nvSpPr>
        <p:spPr>
          <a:xfrm>
            <a:off x="983432" y="756000"/>
            <a:ext cx="10370367" cy="936000"/>
          </a:xfrm>
        </p:spPr>
        <p:txBody>
          <a:bodyPr tIns="180000" anchor="b" anchorCtr="0"/>
          <a:lstStyle/>
          <a:p>
            <a:r>
              <a:rPr lang="en-US"/>
              <a:t>Click to edit Master title style</a:t>
            </a:r>
          </a:p>
        </p:txBody>
      </p:sp>
      <p:sp>
        <p:nvSpPr>
          <p:cNvPr id="3" name="Content Placeholder 2">
            <a:extLst>
              <a:ext uri="{FF2B5EF4-FFF2-40B4-BE49-F238E27FC236}">
                <a16:creationId xmlns:a16="http://schemas.microsoft.com/office/drawing/2014/main" id="{9904F05B-911F-7C4B-A3CC-EB9DED2E1706}"/>
              </a:ext>
            </a:extLst>
          </p:cNvPr>
          <p:cNvSpPr>
            <a:spLocks noGrp="1"/>
          </p:cNvSpPr>
          <p:nvPr>
            <p:ph idx="1"/>
          </p:nvPr>
        </p:nvSpPr>
        <p:spPr>
          <a:xfrm>
            <a:off x="983432" y="1825625"/>
            <a:ext cx="1037036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F425B62-3B8F-3345-9D6E-A9FE19185F54}"/>
              </a:ext>
            </a:extLst>
          </p:cNvPr>
          <p:cNvSpPr>
            <a:spLocks noGrp="1"/>
          </p:cNvSpPr>
          <p:nvPr>
            <p:ph type="ftr" sz="quarter" idx="11"/>
          </p:nvPr>
        </p:nvSpPr>
        <p:spPr/>
        <p:txBody>
          <a:bodyPr/>
          <a:lstStyle>
            <a:lvl1pPr>
              <a:defRPr/>
            </a:lvl1pPr>
          </a:lstStyle>
          <a:p>
            <a:r>
              <a:rPr lang="en-AU" dirty="0"/>
              <a:t>Hepatitis C Elimination in Australia 2024</a:t>
            </a:r>
          </a:p>
        </p:txBody>
      </p:sp>
      <p:sp>
        <p:nvSpPr>
          <p:cNvPr id="6" name="Slide Number Placeholder 5">
            <a:extLst>
              <a:ext uri="{FF2B5EF4-FFF2-40B4-BE49-F238E27FC236}">
                <a16:creationId xmlns:a16="http://schemas.microsoft.com/office/drawing/2014/main" id="{BA882976-74F6-1F4C-83BD-A76E4D94AEF9}"/>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3471950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5039-77B0-9E43-B014-54140C65E3F5}"/>
              </a:ext>
            </a:extLst>
          </p:cNvPr>
          <p:cNvSpPr>
            <a:spLocks noGrp="1"/>
          </p:cNvSpPr>
          <p:nvPr>
            <p:ph type="title"/>
          </p:nvPr>
        </p:nvSpPr>
        <p:spPr>
          <a:xfrm>
            <a:off x="839416" y="756000"/>
            <a:ext cx="10514383" cy="936000"/>
          </a:xfrm>
        </p:spPr>
        <p:txBody>
          <a:bodyPr tIns="18000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85BBCF0-4218-7744-A8F6-833795DE0DFA}"/>
              </a:ext>
            </a:extLst>
          </p:cNvPr>
          <p:cNvSpPr>
            <a:spLocks noGrp="1"/>
          </p:cNvSpPr>
          <p:nvPr>
            <p:ph type="body" orient="vert" idx="1"/>
          </p:nvPr>
        </p:nvSpPr>
        <p:spPr>
          <a:xfrm>
            <a:off x="839416" y="1825625"/>
            <a:ext cx="10514383"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5C059F4-7AE7-8145-8B83-33AE9DEA9AD9}"/>
              </a:ext>
            </a:extLst>
          </p:cNvPr>
          <p:cNvSpPr>
            <a:spLocks noGrp="1"/>
          </p:cNvSpPr>
          <p:nvPr>
            <p:ph type="ftr" sz="quarter" idx="11"/>
          </p:nvPr>
        </p:nvSpPr>
        <p:spPr/>
        <p:txBody>
          <a:bodyPr/>
          <a:lstStyle>
            <a:lvl1pPr>
              <a:defRPr/>
            </a:lvl1pPr>
          </a:lstStyle>
          <a:p>
            <a:r>
              <a:rPr lang="en-AU" dirty="0"/>
              <a:t>Hepatitis C Elimination in Australia 2024</a:t>
            </a:r>
          </a:p>
        </p:txBody>
      </p:sp>
      <p:sp>
        <p:nvSpPr>
          <p:cNvPr id="6" name="Slide Number Placeholder 5">
            <a:extLst>
              <a:ext uri="{FF2B5EF4-FFF2-40B4-BE49-F238E27FC236}">
                <a16:creationId xmlns:a16="http://schemas.microsoft.com/office/drawing/2014/main" id="{DD664AD8-C79D-8C49-A0AA-238F177E13C0}"/>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2571770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2B4900-CC9F-3442-A6D6-A799BE3656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0718F4-3E67-2541-A399-72F881912D74}"/>
              </a:ext>
            </a:extLst>
          </p:cNvPr>
          <p:cNvSpPr>
            <a:spLocks noGrp="1"/>
          </p:cNvSpPr>
          <p:nvPr>
            <p:ph type="body" orient="vert" idx="1"/>
          </p:nvPr>
        </p:nvSpPr>
        <p:spPr>
          <a:xfrm>
            <a:off x="1496290" y="365125"/>
            <a:ext cx="707620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3D2BBDF-BA34-E24D-80F6-9BA6E6DEA739}"/>
              </a:ext>
            </a:extLst>
          </p:cNvPr>
          <p:cNvSpPr>
            <a:spLocks noGrp="1"/>
          </p:cNvSpPr>
          <p:nvPr>
            <p:ph type="ftr" sz="quarter" idx="11"/>
          </p:nvPr>
        </p:nvSpPr>
        <p:spPr/>
        <p:txBody>
          <a:bodyPr/>
          <a:lstStyle>
            <a:lvl1pPr>
              <a:defRPr/>
            </a:lvl1pPr>
          </a:lstStyle>
          <a:p>
            <a:r>
              <a:rPr lang="en-AU" dirty="0"/>
              <a:t>Hepatitis C Elimination in Australia 2024</a:t>
            </a:r>
          </a:p>
        </p:txBody>
      </p:sp>
      <p:sp>
        <p:nvSpPr>
          <p:cNvPr id="6" name="Slide Number Placeholder 5">
            <a:extLst>
              <a:ext uri="{FF2B5EF4-FFF2-40B4-BE49-F238E27FC236}">
                <a16:creationId xmlns:a16="http://schemas.microsoft.com/office/drawing/2014/main" id="{8EB90BC2-5EA7-6B44-A3B4-5CFAFAACFFC8}"/>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95067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slide/source/chptr desc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5D49-930F-894C-8E1E-89166D385B82}"/>
              </a:ext>
            </a:extLst>
          </p:cNvPr>
          <p:cNvSpPr>
            <a:spLocks noGrp="1"/>
          </p:cNvSpPr>
          <p:nvPr>
            <p:ph type="title"/>
          </p:nvPr>
        </p:nvSpPr>
        <p:spPr>
          <a:xfrm>
            <a:off x="910817" y="756000"/>
            <a:ext cx="10370367" cy="1170000"/>
          </a:xfrm>
        </p:spPr>
        <p:txBody>
          <a:bodyPr tIns="180000" anchor="t" anchorCtr="0">
            <a:normAutofit/>
          </a:bodyPr>
          <a:lstStyle>
            <a:lvl1pPr>
              <a:lnSpc>
                <a:spcPct val="100000"/>
              </a:lnSpc>
              <a:defRPr sz="2000" baseline="0">
                <a:solidFill>
                  <a:schemeClr val="accent3"/>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EF425B62-3B8F-3345-9D6E-A9FE19185F54}"/>
              </a:ext>
            </a:extLst>
          </p:cNvPr>
          <p:cNvSpPr>
            <a:spLocks noGrp="1"/>
          </p:cNvSpPr>
          <p:nvPr>
            <p:ph type="ftr" sz="quarter" idx="11"/>
          </p:nvPr>
        </p:nvSpPr>
        <p:spPr/>
        <p:txBody>
          <a:bodyPr/>
          <a:lstStyle>
            <a:lvl1pPr>
              <a:defRPr/>
            </a:lvl1pPr>
          </a:lstStyle>
          <a:p>
            <a:r>
              <a:rPr lang="en-AU" dirty="0"/>
              <a:t>Hepatitis C Elimination in Australia 2024</a:t>
            </a:r>
          </a:p>
        </p:txBody>
      </p:sp>
      <p:sp>
        <p:nvSpPr>
          <p:cNvPr id="6" name="Slide Number Placeholder 5">
            <a:extLst>
              <a:ext uri="{FF2B5EF4-FFF2-40B4-BE49-F238E27FC236}">
                <a16:creationId xmlns:a16="http://schemas.microsoft.com/office/drawing/2014/main" id="{BA882976-74F6-1F4C-83BD-A76E4D94AEF9}"/>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4" name="Text Placeholder 3">
            <a:extLst>
              <a:ext uri="{FF2B5EF4-FFF2-40B4-BE49-F238E27FC236}">
                <a16:creationId xmlns:a16="http://schemas.microsoft.com/office/drawing/2014/main" id="{18B42BFB-B02C-F145-BF2F-193C4F9D2635}"/>
              </a:ext>
            </a:extLst>
          </p:cNvPr>
          <p:cNvSpPr>
            <a:spLocks noGrp="1"/>
          </p:cNvSpPr>
          <p:nvPr>
            <p:ph type="body" sz="quarter" idx="14"/>
          </p:nvPr>
        </p:nvSpPr>
        <p:spPr>
          <a:xfrm>
            <a:off x="6096000" y="108594"/>
            <a:ext cx="5688631" cy="440086"/>
          </a:xfrm>
        </p:spPr>
        <p:txBody>
          <a:bodyPr anchor="ctr" anchorCtr="0">
            <a:normAutofit/>
          </a:bodyPr>
          <a:lstStyle>
            <a:lvl1pPr marL="0" indent="0" algn="r">
              <a:buFontTx/>
              <a:buNone/>
              <a:defRPr sz="1600" b="1" i="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a:defRPr>
                <a:solidFill>
                  <a:schemeClr val="bg1"/>
                </a:solidFill>
              </a:defRPr>
            </a:lvl5pPr>
          </a:lstStyle>
          <a:p>
            <a:pPr lvl="0"/>
            <a:r>
              <a:rPr lang="en-US"/>
              <a:t>Click to edit Master text styles</a:t>
            </a:r>
          </a:p>
        </p:txBody>
      </p:sp>
      <p:sp>
        <p:nvSpPr>
          <p:cNvPr id="9" name="Text Placeholder 3">
            <a:extLst>
              <a:ext uri="{FF2B5EF4-FFF2-40B4-BE49-F238E27FC236}">
                <a16:creationId xmlns:a16="http://schemas.microsoft.com/office/drawing/2014/main" id="{F34BF7E6-F7DA-1148-BD69-9F50008E93D8}"/>
              </a:ext>
            </a:extLst>
          </p:cNvPr>
          <p:cNvSpPr>
            <a:spLocks noGrp="1"/>
          </p:cNvSpPr>
          <p:nvPr>
            <p:ph type="body" sz="quarter" idx="15"/>
          </p:nvPr>
        </p:nvSpPr>
        <p:spPr>
          <a:xfrm>
            <a:off x="913424" y="5869234"/>
            <a:ext cx="10365152" cy="440086"/>
          </a:xfrm>
        </p:spPr>
        <p:txBody>
          <a:bodyPr tIns="90000" anchor="t" anchorCtr="0">
            <a:normAutofit/>
          </a:bodyPr>
          <a:lstStyle>
            <a:lvl1pPr marL="0" indent="0" algn="l">
              <a:lnSpc>
                <a:spcPct val="100000"/>
              </a:lnSpc>
              <a:buFontTx/>
              <a:buNone/>
              <a:defRPr sz="1200" b="0" i="0" baseline="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a:defRPr>
                <a:solidFill>
                  <a:schemeClr val="bg1"/>
                </a:solidFill>
              </a:defRPr>
            </a:lvl5pPr>
          </a:lstStyle>
          <a:p>
            <a:pPr lvl="0"/>
            <a:r>
              <a:rPr lang="en-US"/>
              <a:t>Click to edit Master text styles</a:t>
            </a:r>
          </a:p>
        </p:txBody>
      </p:sp>
      <p:sp>
        <p:nvSpPr>
          <p:cNvPr id="10" name="Picture Placeholder 6">
            <a:extLst>
              <a:ext uri="{FF2B5EF4-FFF2-40B4-BE49-F238E27FC236}">
                <a16:creationId xmlns:a16="http://schemas.microsoft.com/office/drawing/2014/main" id="{E3611634-531B-5648-8D23-F8DE2EEC8729}"/>
              </a:ext>
            </a:extLst>
          </p:cNvPr>
          <p:cNvSpPr>
            <a:spLocks noGrp="1"/>
          </p:cNvSpPr>
          <p:nvPr>
            <p:ph type="pic" sz="quarter" idx="13"/>
          </p:nvPr>
        </p:nvSpPr>
        <p:spPr>
          <a:xfrm>
            <a:off x="913424" y="1988841"/>
            <a:ext cx="10365152" cy="3833364"/>
          </a:xfrm>
        </p:spPr>
        <p:txBody>
          <a:bodyPr/>
          <a:lstStyle/>
          <a:p>
            <a:r>
              <a:rPr lang="en-US"/>
              <a:t>Click icon to add picture</a:t>
            </a:r>
          </a:p>
        </p:txBody>
      </p:sp>
    </p:spTree>
    <p:extLst>
      <p:ext uri="{BB962C8B-B14F-4D97-AF65-F5344CB8AC3E}">
        <p14:creationId xmlns:p14="http://schemas.microsoft.com/office/powerpoint/2010/main" val="44980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slide/source/chptr descr 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5D49-930F-894C-8E1E-89166D385B82}"/>
              </a:ext>
            </a:extLst>
          </p:cNvPr>
          <p:cNvSpPr>
            <a:spLocks noGrp="1"/>
          </p:cNvSpPr>
          <p:nvPr>
            <p:ph type="title"/>
          </p:nvPr>
        </p:nvSpPr>
        <p:spPr>
          <a:xfrm>
            <a:off x="910817" y="756000"/>
            <a:ext cx="3096951" cy="5066204"/>
          </a:xfrm>
        </p:spPr>
        <p:txBody>
          <a:bodyPr tIns="180000" anchor="t" anchorCtr="0">
            <a:normAutofit/>
          </a:bodyPr>
          <a:lstStyle>
            <a:lvl1pPr>
              <a:lnSpc>
                <a:spcPct val="100000"/>
              </a:lnSpc>
              <a:defRPr sz="1700" baseline="0">
                <a:solidFill>
                  <a:schemeClr val="accent3"/>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EF425B62-3B8F-3345-9D6E-A9FE19185F54}"/>
              </a:ext>
            </a:extLst>
          </p:cNvPr>
          <p:cNvSpPr>
            <a:spLocks noGrp="1"/>
          </p:cNvSpPr>
          <p:nvPr>
            <p:ph type="ftr" sz="quarter" idx="11"/>
          </p:nvPr>
        </p:nvSpPr>
        <p:spPr/>
        <p:txBody>
          <a:bodyPr/>
          <a:lstStyle>
            <a:lvl1pPr>
              <a:defRPr/>
            </a:lvl1pPr>
          </a:lstStyle>
          <a:p>
            <a:r>
              <a:rPr lang="en-AU" dirty="0"/>
              <a:t>Hepatitis C Elimination in Australia 2024</a:t>
            </a:r>
          </a:p>
        </p:txBody>
      </p:sp>
      <p:sp>
        <p:nvSpPr>
          <p:cNvPr id="6" name="Slide Number Placeholder 5">
            <a:extLst>
              <a:ext uri="{FF2B5EF4-FFF2-40B4-BE49-F238E27FC236}">
                <a16:creationId xmlns:a16="http://schemas.microsoft.com/office/drawing/2014/main" id="{BA882976-74F6-1F4C-83BD-A76E4D94AEF9}"/>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4" name="Text Placeholder 3">
            <a:extLst>
              <a:ext uri="{FF2B5EF4-FFF2-40B4-BE49-F238E27FC236}">
                <a16:creationId xmlns:a16="http://schemas.microsoft.com/office/drawing/2014/main" id="{18B42BFB-B02C-F145-BF2F-193C4F9D2635}"/>
              </a:ext>
            </a:extLst>
          </p:cNvPr>
          <p:cNvSpPr>
            <a:spLocks noGrp="1"/>
          </p:cNvSpPr>
          <p:nvPr>
            <p:ph type="body" sz="quarter" idx="14"/>
          </p:nvPr>
        </p:nvSpPr>
        <p:spPr>
          <a:xfrm>
            <a:off x="6096000" y="108594"/>
            <a:ext cx="5688631" cy="440086"/>
          </a:xfrm>
        </p:spPr>
        <p:txBody>
          <a:bodyPr anchor="ctr" anchorCtr="0">
            <a:normAutofit/>
          </a:bodyPr>
          <a:lstStyle>
            <a:lvl1pPr marL="0" indent="0" algn="r">
              <a:buFontTx/>
              <a:buNone/>
              <a:defRPr sz="1600" b="1" i="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a:defRPr>
                <a:solidFill>
                  <a:schemeClr val="bg1"/>
                </a:solidFill>
              </a:defRPr>
            </a:lvl5pPr>
          </a:lstStyle>
          <a:p>
            <a:pPr lvl="0"/>
            <a:r>
              <a:rPr lang="en-US"/>
              <a:t>Click to edit Master text styles</a:t>
            </a:r>
          </a:p>
        </p:txBody>
      </p:sp>
      <p:sp>
        <p:nvSpPr>
          <p:cNvPr id="9" name="Text Placeholder 3">
            <a:extLst>
              <a:ext uri="{FF2B5EF4-FFF2-40B4-BE49-F238E27FC236}">
                <a16:creationId xmlns:a16="http://schemas.microsoft.com/office/drawing/2014/main" id="{F34BF7E6-F7DA-1148-BD69-9F50008E93D8}"/>
              </a:ext>
            </a:extLst>
          </p:cNvPr>
          <p:cNvSpPr>
            <a:spLocks noGrp="1"/>
          </p:cNvSpPr>
          <p:nvPr>
            <p:ph type="body" sz="quarter" idx="15"/>
          </p:nvPr>
        </p:nvSpPr>
        <p:spPr>
          <a:xfrm>
            <a:off x="910800" y="5869234"/>
            <a:ext cx="3094344" cy="440086"/>
          </a:xfrm>
        </p:spPr>
        <p:txBody>
          <a:bodyPr tIns="90000" anchor="t" anchorCtr="0">
            <a:normAutofit/>
          </a:bodyPr>
          <a:lstStyle>
            <a:lvl1pPr marL="0" indent="0" algn="l">
              <a:lnSpc>
                <a:spcPct val="100000"/>
              </a:lnSpc>
              <a:buFontTx/>
              <a:buNone/>
              <a:defRPr sz="1200" b="0" i="0" baseline="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a:defRPr>
                <a:solidFill>
                  <a:schemeClr val="bg1"/>
                </a:solidFill>
              </a:defRPr>
            </a:lvl5pPr>
          </a:lstStyle>
          <a:p>
            <a:pPr lvl="0"/>
            <a:r>
              <a:rPr lang="en-US"/>
              <a:t>Click to edit Master text styles</a:t>
            </a:r>
          </a:p>
        </p:txBody>
      </p:sp>
      <p:sp>
        <p:nvSpPr>
          <p:cNvPr id="10" name="Picture Placeholder 6">
            <a:extLst>
              <a:ext uri="{FF2B5EF4-FFF2-40B4-BE49-F238E27FC236}">
                <a16:creationId xmlns:a16="http://schemas.microsoft.com/office/drawing/2014/main" id="{E3611634-531B-5648-8D23-F8DE2EEC8729}"/>
              </a:ext>
            </a:extLst>
          </p:cNvPr>
          <p:cNvSpPr>
            <a:spLocks noGrp="1"/>
          </p:cNvSpPr>
          <p:nvPr>
            <p:ph type="pic" sz="quarter" idx="13"/>
          </p:nvPr>
        </p:nvSpPr>
        <p:spPr>
          <a:xfrm>
            <a:off x="4079776" y="756000"/>
            <a:ext cx="7198800" cy="5553320"/>
          </a:xfrm>
        </p:spPr>
        <p:txBody>
          <a:bodyPr/>
          <a:lstStyle/>
          <a:p>
            <a:r>
              <a:rPr lang="en-US"/>
              <a:t>Click icon to add picture</a:t>
            </a:r>
          </a:p>
        </p:txBody>
      </p:sp>
    </p:spTree>
    <p:extLst>
      <p:ext uri="{BB962C8B-B14F-4D97-AF65-F5344CB8AC3E}">
        <p14:creationId xmlns:p14="http://schemas.microsoft.com/office/powerpoint/2010/main" val="259726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837A-8878-2347-ADD5-381CBA233028}"/>
              </a:ext>
            </a:extLst>
          </p:cNvPr>
          <p:cNvSpPr>
            <a:spLocks noGrp="1"/>
          </p:cNvSpPr>
          <p:nvPr>
            <p:ph type="title"/>
          </p:nvPr>
        </p:nvSpPr>
        <p:spPr>
          <a:xfrm>
            <a:off x="839416" y="1579107"/>
            <a:ext cx="10508033" cy="2743656"/>
          </a:xfrm>
        </p:spPr>
        <p:txBody>
          <a:bodyPr anchor="b">
            <a:normAutofit/>
          </a:bodyPr>
          <a:lstStyle>
            <a:lvl1pPr>
              <a:defRPr sz="5400" u="none" baseline="0">
                <a:uFill>
                  <a:solidFill>
                    <a:schemeClr val="accent6"/>
                  </a:solidFill>
                </a:u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C54D68-0122-CE4F-9A5E-39B62452D957}"/>
              </a:ext>
            </a:extLst>
          </p:cNvPr>
          <p:cNvSpPr>
            <a:spLocks noGrp="1"/>
          </p:cNvSpPr>
          <p:nvPr>
            <p:ph type="body" idx="1"/>
          </p:nvPr>
        </p:nvSpPr>
        <p:spPr>
          <a:xfrm>
            <a:off x="839416" y="4589463"/>
            <a:ext cx="1050803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FDBD747-B1AD-0147-8349-49B7C7F6182F}"/>
              </a:ext>
            </a:extLst>
          </p:cNvPr>
          <p:cNvSpPr>
            <a:spLocks noGrp="1"/>
          </p:cNvSpPr>
          <p:nvPr>
            <p:ph type="ftr" sz="quarter" idx="11"/>
          </p:nvPr>
        </p:nvSpPr>
        <p:spPr/>
        <p:txBody>
          <a:bodyPr/>
          <a:lstStyle>
            <a:lvl1pPr>
              <a:defRPr/>
            </a:lvl1pPr>
          </a:lstStyle>
          <a:p>
            <a:r>
              <a:rPr lang="en-AU" dirty="0"/>
              <a:t>Hepatitis C Elimination in Australia 2024</a:t>
            </a:r>
          </a:p>
        </p:txBody>
      </p:sp>
      <p:sp>
        <p:nvSpPr>
          <p:cNvPr id="6" name="Slide Number Placeholder 5">
            <a:extLst>
              <a:ext uri="{FF2B5EF4-FFF2-40B4-BE49-F238E27FC236}">
                <a16:creationId xmlns:a16="http://schemas.microsoft.com/office/drawing/2014/main" id="{41964E54-A92B-6C4A-BA5D-CCDAA498695D}"/>
              </a:ext>
            </a:extLst>
          </p:cNvPr>
          <p:cNvSpPr>
            <a:spLocks noGrp="1"/>
          </p:cNvSpPr>
          <p:nvPr>
            <p:ph type="sldNum" sz="quarter" idx="12"/>
          </p:nvPr>
        </p:nvSpPr>
        <p:spPr/>
        <p:txBody>
          <a:bodyPr/>
          <a:lstStyle/>
          <a:p>
            <a:fld id="{7526E0BC-DD56-454F-8974-5164C40F6475}" type="slidenum">
              <a:rPr lang="en-US" smtClean="0"/>
              <a:t>‹#›</a:t>
            </a:fld>
            <a:endParaRPr lang="en-US"/>
          </a:p>
        </p:txBody>
      </p:sp>
      <p:cxnSp>
        <p:nvCxnSpPr>
          <p:cNvPr id="7" name="Straight Connector 6">
            <a:extLst>
              <a:ext uri="{FF2B5EF4-FFF2-40B4-BE49-F238E27FC236}">
                <a16:creationId xmlns:a16="http://schemas.microsoft.com/office/drawing/2014/main" id="{284E1A29-000A-384E-BED2-3D9A4257C783}"/>
              </a:ext>
            </a:extLst>
          </p:cNvPr>
          <p:cNvCxnSpPr>
            <a:cxnSpLocks/>
          </p:cNvCxnSpPr>
          <p:nvPr userDrawn="1"/>
        </p:nvCxnSpPr>
        <p:spPr>
          <a:xfrm>
            <a:off x="839416" y="4458247"/>
            <a:ext cx="10514383" cy="0"/>
          </a:xfrm>
          <a:prstGeom prst="line">
            <a:avLst/>
          </a:prstGeom>
          <a:ln w="25400">
            <a:solidFill>
              <a:schemeClr val="accent4"/>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7851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A96A-679B-2840-B59A-B46BAC2700D2}"/>
              </a:ext>
            </a:extLst>
          </p:cNvPr>
          <p:cNvSpPr>
            <a:spLocks noGrp="1"/>
          </p:cNvSpPr>
          <p:nvPr>
            <p:ph type="title"/>
          </p:nvPr>
        </p:nvSpPr>
        <p:spPr>
          <a:xfrm>
            <a:off x="839416" y="756000"/>
            <a:ext cx="10514384" cy="936000"/>
          </a:xfrm>
        </p:spPr>
        <p:txBody>
          <a:bodyPr tIns="18000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EF4F732-2765-AE48-AB11-062E43F4D710}"/>
              </a:ext>
            </a:extLst>
          </p:cNvPr>
          <p:cNvSpPr>
            <a:spLocks noGrp="1"/>
          </p:cNvSpPr>
          <p:nvPr>
            <p:ph sz="half" idx="1"/>
          </p:nvPr>
        </p:nvSpPr>
        <p:spPr>
          <a:xfrm>
            <a:off x="838202" y="1825625"/>
            <a:ext cx="496976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FB17E4-75F4-184F-B371-76C9EC649448}"/>
              </a:ext>
            </a:extLst>
          </p:cNvPr>
          <p:cNvSpPr>
            <a:spLocks noGrp="1"/>
          </p:cNvSpPr>
          <p:nvPr>
            <p:ph sz="half" idx="2"/>
          </p:nvPr>
        </p:nvSpPr>
        <p:spPr>
          <a:xfrm>
            <a:off x="6384034" y="1825625"/>
            <a:ext cx="496976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ED5DAEF-8E72-F341-9069-219AAC29D4F0}"/>
              </a:ext>
            </a:extLst>
          </p:cNvPr>
          <p:cNvSpPr>
            <a:spLocks noGrp="1"/>
          </p:cNvSpPr>
          <p:nvPr>
            <p:ph type="ftr" sz="quarter" idx="11"/>
          </p:nvPr>
        </p:nvSpPr>
        <p:spPr/>
        <p:txBody>
          <a:bodyPr/>
          <a:lstStyle>
            <a:lvl1pPr>
              <a:defRPr/>
            </a:lvl1pPr>
          </a:lstStyle>
          <a:p>
            <a:r>
              <a:rPr lang="en-AU" dirty="0"/>
              <a:t>Hepatitis C Elimination in Australia 2024</a:t>
            </a:r>
          </a:p>
        </p:txBody>
      </p:sp>
      <p:sp>
        <p:nvSpPr>
          <p:cNvPr id="7" name="Slide Number Placeholder 6">
            <a:extLst>
              <a:ext uri="{FF2B5EF4-FFF2-40B4-BE49-F238E27FC236}">
                <a16:creationId xmlns:a16="http://schemas.microsoft.com/office/drawing/2014/main" id="{7190DFB6-AA97-7F4F-B37F-4D40768FBBF1}"/>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1133415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9D94D-23E9-5547-AF51-98DF427F422E}"/>
              </a:ext>
            </a:extLst>
          </p:cNvPr>
          <p:cNvSpPr>
            <a:spLocks noGrp="1"/>
          </p:cNvSpPr>
          <p:nvPr>
            <p:ph type="title"/>
          </p:nvPr>
        </p:nvSpPr>
        <p:spPr>
          <a:xfrm>
            <a:off x="839417" y="756000"/>
            <a:ext cx="10515972" cy="9360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B67379A-13F5-854E-8B04-3D0F20BF8454}"/>
              </a:ext>
            </a:extLst>
          </p:cNvPr>
          <p:cNvSpPr>
            <a:spLocks noGrp="1"/>
          </p:cNvSpPr>
          <p:nvPr>
            <p:ph type="body" idx="1"/>
          </p:nvPr>
        </p:nvSpPr>
        <p:spPr>
          <a:xfrm>
            <a:off x="858780" y="1746479"/>
            <a:ext cx="50433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5907D3-610F-F249-BA6B-2C4F79DEFE8E}"/>
              </a:ext>
            </a:extLst>
          </p:cNvPr>
          <p:cNvSpPr>
            <a:spLocks noGrp="1"/>
          </p:cNvSpPr>
          <p:nvPr>
            <p:ph sz="half" idx="2"/>
          </p:nvPr>
        </p:nvSpPr>
        <p:spPr>
          <a:xfrm>
            <a:off x="858780" y="2626181"/>
            <a:ext cx="5043363" cy="3563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81AAE7-7995-7948-9FE7-BDD44EDF4CE2}"/>
              </a:ext>
            </a:extLst>
          </p:cNvPr>
          <p:cNvSpPr>
            <a:spLocks noGrp="1"/>
          </p:cNvSpPr>
          <p:nvPr>
            <p:ph type="body" sz="quarter" idx="3"/>
          </p:nvPr>
        </p:nvSpPr>
        <p:spPr>
          <a:xfrm>
            <a:off x="6312025" y="1746479"/>
            <a:ext cx="504336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034B72-A4DE-A048-BEE0-A14F03B1BFFC}"/>
              </a:ext>
            </a:extLst>
          </p:cNvPr>
          <p:cNvSpPr>
            <a:spLocks noGrp="1"/>
          </p:cNvSpPr>
          <p:nvPr>
            <p:ph sz="quarter" idx="4"/>
          </p:nvPr>
        </p:nvSpPr>
        <p:spPr>
          <a:xfrm>
            <a:off x="6312025" y="2626181"/>
            <a:ext cx="5043364" cy="35634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9BA0FA6-DB3F-1742-94E7-93770D700AE0}"/>
              </a:ext>
            </a:extLst>
          </p:cNvPr>
          <p:cNvSpPr>
            <a:spLocks noGrp="1"/>
          </p:cNvSpPr>
          <p:nvPr>
            <p:ph type="ftr" sz="quarter" idx="11"/>
          </p:nvPr>
        </p:nvSpPr>
        <p:spPr/>
        <p:txBody>
          <a:bodyPr/>
          <a:lstStyle>
            <a:lvl1pPr>
              <a:defRPr/>
            </a:lvl1pPr>
          </a:lstStyle>
          <a:p>
            <a:r>
              <a:rPr lang="en-AU" dirty="0"/>
              <a:t>Hepatitis C Elimination in Australia 2024</a:t>
            </a:r>
          </a:p>
        </p:txBody>
      </p:sp>
      <p:sp>
        <p:nvSpPr>
          <p:cNvPr id="9" name="Slide Number Placeholder 8">
            <a:extLst>
              <a:ext uri="{FF2B5EF4-FFF2-40B4-BE49-F238E27FC236}">
                <a16:creationId xmlns:a16="http://schemas.microsoft.com/office/drawing/2014/main" id="{F7BF2EAF-656B-7648-ADEB-A7432893714D}"/>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3836212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A6B375-7E81-CB4C-8C7D-D7B7300DA5A4}"/>
              </a:ext>
            </a:extLst>
          </p:cNvPr>
          <p:cNvSpPr>
            <a:spLocks noGrp="1"/>
          </p:cNvSpPr>
          <p:nvPr>
            <p:ph type="ftr" sz="quarter" idx="11"/>
          </p:nvPr>
        </p:nvSpPr>
        <p:spPr/>
        <p:txBody>
          <a:bodyPr/>
          <a:lstStyle>
            <a:lvl1pPr>
              <a:defRPr/>
            </a:lvl1pPr>
          </a:lstStyle>
          <a:p>
            <a:r>
              <a:rPr lang="en-AU" dirty="0"/>
              <a:t>Hepatitis C Elimination in Australia 2024</a:t>
            </a:r>
          </a:p>
        </p:txBody>
      </p:sp>
      <p:sp>
        <p:nvSpPr>
          <p:cNvPr id="5" name="Slide Number Placeholder 4">
            <a:extLst>
              <a:ext uri="{FF2B5EF4-FFF2-40B4-BE49-F238E27FC236}">
                <a16:creationId xmlns:a16="http://schemas.microsoft.com/office/drawing/2014/main" id="{35777F5C-F912-2743-9D6C-609D813C679F}"/>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6" name="Title 1">
            <a:extLst>
              <a:ext uri="{FF2B5EF4-FFF2-40B4-BE49-F238E27FC236}">
                <a16:creationId xmlns:a16="http://schemas.microsoft.com/office/drawing/2014/main" id="{1C2912BC-AEF4-F44C-B931-3CF999C413B6}"/>
              </a:ext>
            </a:extLst>
          </p:cNvPr>
          <p:cNvSpPr>
            <a:spLocks noGrp="1"/>
          </p:cNvSpPr>
          <p:nvPr>
            <p:ph type="title"/>
          </p:nvPr>
        </p:nvSpPr>
        <p:spPr>
          <a:xfrm>
            <a:off x="839417" y="756000"/>
            <a:ext cx="10515972" cy="936000"/>
          </a:xfrm>
        </p:spPr>
        <p:txBody>
          <a:bodyPr/>
          <a:lstStyle/>
          <a:p>
            <a:r>
              <a:rPr lang="en-US"/>
              <a:t>Click to edit Master title style</a:t>
            </a:r>
            <a:endParaRPr lang="en-US" dirty="0"/>
          </a:p>
        </p:txBody>
      </p:sp>
    </p:spTree>
    <p:extLst>
      <p:ext uri="{BB962C8B-B14F-4D97-AF65-F5344CB8AC3E}">
        <p14:creationId xmlns:p14="http://schemas.microsoft.com/office/powerpoint/2010/main" val="318401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2024</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4194838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4C8D5-B5BF-E943-9565-36CC9AB44791}"/>
              </a:ext>
            </a:extLst>
          </p:cNvPr>
          <p:cNvSpPr>
            <a:spLocks noGrp="1"/>
          </p:cNvSpPr>
          <p:nvPr>
            <p:ph type="title"/>
          </p:nvPr>
        </p:nvSpPr>
        <p:spPr>
          <a:xfrm>
            <a:off x="1202498" y="756000"/>
            <a:ext cx="10151302" cy="936000"/>
          </a:xfrm>
          <a:prstGeom prst="rect">
            <a:avLst/>
          </a:prstGeom>
        </p:spPr>
        <p:txBody>
          <a:bodyPr vert="horz" lIns="91440" tIns="18000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817AEF7-B686-D34D-8E95-4B0766B3F501}"/>
              </a:ext>
            </a:extLst>
          </p:cNvPr>
          <p:cNvSpPr>
            <a:spLocks noGrp="1"/>
          </p:cNvSpPr>
          <p:nvPr>
            <p:ph type="body" idx="1"/>
          </p:nvPr>
        </p:nvSpPr>
        <p:spPr>
          <a:xfrm>
            <a:off x="1202498" y="1825625"/>
            <a:ext cx="1015130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1DCBFFC-2631-6542-823E-938D98E06588}"/>
              </a:ext>
            </a:extLst>
          </p:cNvPr>
          <p:cNvSpPr>
            <a:spLocks noGrp="1"/>
          </p:cNvSpPr>
          <p:nvPr>
            <p:ph type="ftr" sz="quarter" idx="3"/>
          </p:nvPr>
        </p:nvSpPr>
        <p:spPr>
          <a:xfrm>
            <a:off x="7885215" y="6356350"/>
            <a:ext cx="2790701" cy="365125"/>
          </a:xfrm>
          <a:prstGeom prst="rect">
            <a:avLst/>
          </a:prstGeom>
        </p:spPr>
        <p:txBody>
          <a:bodyPr vert="horz" lIns="91440" tIns="45720" rIns="91440" bIns="45720" rtlCol="0" anchor="ctr"/>
          <a:lstStyle>
            <a:lvl1pPr algn="ctr">
              <a:defRPr sz="1100" baseline="0">
                <a:solidFill>
                  <a:schemeClr val="accent2"/>
                </a:solidFill>
              </a:defRPr>
            </a:lvl1pPr>
          </a:lstStyle>
          <a:p>
            <a:r>
              <a:rPr lang="en-AU" dirty="0"/>
              <a:t>Hepatitis C Elimination in Australia 2024</a:t>
            </a:r>
          </a:p>
        </p:txBody>
      </p:sp>
      <p:sp>
        <p:nvSpPr>
          <p:cNvPr id="6" name="Slide Number Placeholder 5">
            <a:extLst>
              <a:ext uri="{FF2B5EF4-FFF2-40B4-BE49-F238E27FC236}">
                <a16:creationId xmlns:a16="http://schemas.microsoft.com/office/drawing/2014/main" id="{E4A52BB0-A792-1546-B03C-D0C56298F4DF}"/>
              </a:ext>
            </a:extLst>
          </p:cNvPr>
          <p:cNvSpPr>
            <a:spLocks noGrp="1"/>
          </p:cNvSpPr>
          <p:nvPr>
            <p:ph type="sldNum" sz="quarter" idx="4"/>
          </p:nvPr>
        </p:nvSpPr>
        <p:spPr>
          <a:xfrm>
            <a:off x="10806544" y="6356350"/>
            <a:ext cx="547255" cy="365125"/>
          </a:xfrm>
          <a:prstGeom prst="rect">
            <a:avLst/>
          </a:prstGeom>
        </p:spPr>
        <p:txBody>
          <a:bodyPr vert="horz" lIns="91440" tIns="45720" rIns="91440" bIns="45720" rtlCol="0" anchor="ctr"/>
          <a:lstStyle>
            <a:lvl1pPr algn="r">
              <a:defRPr sz="1200">
                <a:solidFill>
                  <a:schemeClr val="accent2"/>
                </a:solidFill>
              </a:defRPr>
            </a:lvl1pPr>
          </a:lstStyle>
          <a:p>
            <a:fld id="{7526E0BC-DD56-454F-8974-5164C40F6475}" type="slidenum">
              <a:rPr lang="en-US" smtClean="0"/>
              <a:pPr/>
              <a:t>‹#›</a:t>
            </a:fld>
            <a:endParaRPr lang="en-US" dirty="0"/>
          </a:p>
        </p:txBody>
      </p:sp>
    </p:spTree>
    <p:extLst>
      <p:ext uri="{BB962C8B-B14F-4D97-AF65-F5344CB8AC3E}">
        <p14:creationId xmlns:p14="http://schemas.microsoft.com/office/powerpoint/2010/main" val="3577527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1" r:id="rId5"/>
    <p:sldLayoutId id="2147483652" r:id="rId6"/>
    <p:sldLayoutId id="2147483653" r:id="rId7"/>
    <p:sldLayoutId id="2147483654" r:id="rId8"/>
    <p:sldLayoutId id="2147483655" r:id="rId9"/>
    <p:sldLayoutId id="2147483661" r:id="rId10"/>
    <p:sldLayoutId id="2147483669" r:id="rId11"/>
    <p:sldLayoutId id="2147483670" r:id="rId12"/>
    <p:sldLayoutId id="2147483662" r:id="rId13"/>
    <p:sldLayoutId id="2147483663" r:id="rId14"/>
    <p:sldLayoutId id="2147483664" r:id="rId15"/>
    <p:sldLayoutId id="2147483660" r:id="rId16"/>
    <p:sldLayoutId id="2147483671" r:id="rId17"/>
    <p:sldLayoutId id="2147483656" r:id="rId18"/>
    <p:sldLayoutId id="2147483657" r:id="rId19"/>
    <p:sldLayoutId id="2147483658" r:id="rId20"/>
    <p:sldLayoutId id="2147483659" r:id="rId21"/>
  </p:sldLayoutIdLst>
  <p:hf sldNum="0"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emf"/><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https://aus01.safelinks.protection.outlook.com/?url=https%3A%2F%2Fburnet.edu.au%2FaushepC&amp;data=05%7C01%7Canna.wilkinson%40burnet.edu.au%7C105202838231496b941308dbf2206da4%7Cc471a057a4e746c596342e95c39663fa%7C0%7C0%7C638369993312004448%7CUnknown%7CTWFpbGZsb3d8eyJWIjoiMC4wLjAwMDAiLCJQIjoiV2luMzIiLCJBTiI6Ik1haWwiLCJXVCI6Mn0%3D%7C3000%7C%7C%7C&amp;sdata=lFtgiuNYIROKZb26ZLeNcbPq0WVfX%2B2xKCvYZGw4DbU%3D&amp;reserved=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76C343A-A934-4A4E-8828-1A27638B4D12}"/>
              </a:ext>
            </a:extLst>
          </p:cNvPr>
          <p:cNvSpPr>
            <a:spLocks noGrp="1"/>
          </p:cNvSpPr>
          <p:nvPr>
            <p:ph type="subTitle" idx="1"/>
          </p:nvPr>
        </p:nvSpPr>
        <p:spPr>
          <a:xfrm>
            <a:off x="6930000" y="3284984"/>
            <a:ext cx="4998648" cy="1440160"/>
          </a:xfrm>
        </p:spPr>
        <p:txBody>
          <a:bodyPr>
            <a:normAutofit/>
          </a:bodyPr>
          <a:lstStyle/>
          <a:p>
            <a:r>
              <a:rPr lang="en-US" dirty="0"/>
              <a:t>Annual Report 2024 Launch</a:t>
            </a:r>
          </a:p>
          <a:p>
            <a:r>
              <a:rPr lang="en-US" dirty="0"/>
              <a:t>Thursday 14 November 2024</a:t>
            </a:r>
          </a:p>
          <a:p>
            <a:r>
              <a:rPr lang="en-US" b="1" dirty="0"/>
              <a:t>Welcome by Alisa Pedrana</a:t>
            </a:r>
          </a:p>
        </p:txBody>
      </p:sp>
    </p:spTree>
    <p:extLst>
      <p:ext uri="{BB962C8B-B14F-4D97-AF65-F5344CB8AC3E}">
        <p14:creationId xmlns:p14="http://schemas.microsoft.com/office/powerpoint/2010/main" val="1804789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4302-13E2-FC90-3A99-995395C05644}"/>
              </a:ext>
            </a:extLst>
          </p:cNvPr>
          <p:cNvSpPr>
            <a:spLocks noGrp="1"/>
          </p:cNvSpPr>
          <p:nvPr>
            <p:ph type="title"/>
          </p:nvPr>
        </p:nvSpPr>
        <p:spPr/>
        <p:txBody>
          <a:bodyPr/>
          <a:lstStyle/>
          <a:p>
            <a:r>
              <a:rPr lang="en-AU" dirty="0"/>
              <a:t>Community organisations</a:t>
            </a:r>
          </a:p>
        </p:txBody>
      </p:sp>
      <p:sp>
        <p:nvSpPr>
          <p:cNvPr id="3" name="Content Placeholder 2">
            <a:extLst>
              <a:ext uri="{FF2B5EF4-FFF2-40B4-BE49-F238E27FC236}">
                <a16:creationId xmlns:a16="http://schemas.microsoft.com/office/drawing/2014/main" id="{4D9A1C95-161F-17E3-4B8F-61B015FEE5F3}"/>
              </a:ext>
            </a:extLst>
          </p:cNvPr>
          <p:cNvSpPr>
            <a:spLocks noGrp="1"/>
          </p:cNvSpPr>
          <p:nvPr>
            <p:ph idx="1"/>
          </p:nvPr>
        </p:nvSpPr>
        <p:spPr/>
        <p:txBody>
          <a:bodyPr>
            <a:normAutofit fontScale="92500" lnSpcReduction="10000"/>
          </a:bodyPr>
          <a:lstStyle/>
          <a:p>
            <a:pPr marL="0" indent="0">
              <a:buNone/>
            </a:pPr>
            <a:r>
              <a:rPr lang="en-US" dirty="0"/>
              <a:t>Paul Armstrong (Burnet Institute)</a:t>
            </a:r>
          </a:p>
          <a:p>
            <a:pPr marL="0" indent="0">
              <a:buNone/>
            </a:pPr>
            <a:endParaRPr lang="en-US" dirty="0"/>
          </a:p>
          <a:p>
            <a:pPr marL="0" indent="0">
              <a:buNone/>
            </a:pPr>
            <a:r>
              <a:rPr lang="en-US" dirty="0"/>
              <a:t>The following </a:t>
            </a:r>
            <a:r>
              <a:rPr lang="en-US" dirty="0" err="1"/>
              <a:t>organisations</a:t>
            </a:r>
            <a:r>
              <a:rPr lang="en-US" dirty="0"/>
              <a:t> are thanked for their generous contributions during consultation processes:</a:t>
            </a:r>
          </a:p>
          <a:p>
            <a:pPr marL="0" indent="0">
              <a:buNone/>
            </a:pPr>
            <a:endParaRPr lang="en-US" dirty="0"/>
          </a:p>
          <a:p>
            <a:pPr marL="0" indent="0">
              <a:buNone/>
            </a:pPr>
            <a:r>
              <a:rPr lang="en-US" dirty="0"/>
              <a:t>ASHM</a:t>
            </a:r>
          </a:p>
          <a:p>
            <a:pPr marL="0" indent="0">
              <a:buNone/>
            </a:pPr>
            <a:r>
              <a:rPr lang="en-US" dirty="0"/>
              <a:t>Australian Injecting and Illicit Drug Users League (AIVL)</a:t>
            </a:r>
          </a:p>
          <a:p>
            <a:pPr marL="0" indent="0">
              <a:buNone/>
            </a:pPr>
            <a:r>
              <a:rPr lang="en-US" dirty="0"/>
              <a:t>Health Equity Matters</a:t>
            </a:r>
          </a:p>
          <a:p>
            <a:pPr marL="0" indent="0">
              <a:buNone/>
            </a:pPr>
            <a:r>
              <a:rPr lang="en-US" dirty="0"/>
              <a:t>Hepatitis Australia</a:t>
            </a:r>
          </a:p>
          <a:p>
            <a:pPr marL="0" indent="0">
              <a:buNone/>
            </a:pPr>
            <a:r>
              <a:rPr lang="en-US" dirty="0"/>
              <a:t>National Association of People with HIV Australia (NAPWHA)</a:t>
            </a:r>
          </a:p>
          <a:p>
            <a:pPr marL="0" indent="0">
              <a:buNone/>
            </a:pPr>
            <a:endParaRPr lang="en-AU" dirty="0"/>
          </a:p>
        </p:txBody>
      </p:sp>
      <p:sp>
        <p:nvSpPr>
          <p:cNvPr id="4" name="Footer Placeholder 3">
            <a:extLst>
              <a:ext uri="{FF2B5EF4-FFF2-40B4-BE49-F238E27FC236}">
                <a16:creationId xmlns:a16="http://schemas.microsoft.com/office/drawing/2014/main" id="{DD651CF5-5E1D-B636-74D2-760B066E0EB6}"/>
              </a:ext>
            </a:extLst>
          </p:cNvPr>
          <p:cNvSpPr>
            <a:spLocks noGrp="1"/>
          </p:cNvSpPr>
          <p:nvPr>
            <p:ph type="ftr" sz="quarter" idx="11"/>
          </p:nvPr>
        </p:nvSpPr>
        <p:spPr/>
        <p:txBody>
          <a:bodyPr/>
          <a:lstStyle/>
          <a:p>
            <a:r>
              <a:rPr lang="en-AU"/>
              <a:t>Hepatitis C Elimination in Australia 2024</a:t>
            </a:r>
            <a:endParaRPr lang="en-AU" dirty="0"/>
          </a:p>
        </p:txBody>
      </p:sp>
    </p:spTree>
    <p:extLst>
      <p:ext uri="{BB962C8B-B14F-4D97-AF65-F5344CB8AC3E}">
        <p14:creationId xmlns:p14="http://schemas.microsoft.com/office/powerpoint/2010/main" val="344923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F6A54679-083A-63CA-E3CA-72B75EF2D609}"/>
              </a:ext>
            </a:extLst>
          </p:cNvPr>
          <p:cNvSpPr>
            <a:spLocks noGrp="1"/>
          </p:cNvSpPr>
          <p:nvPr>
            <p:ph type="subTitle" idx="1"/>
          </p:nvPr>
        </p:nvSpPr>
        <p:spPr/>
        <p:txBody>
          <a:bodyPr/>
          <a:lstStyle/>
          <a:p>
            <a:r>
              <a:rPr lang="en-AU" dirty="0"/>
              <a:t>Anna Wilkinson</a:t>
            </a:r>
          </a:p>
        </p:txBody>
      </p:sp>
      <p:sp>
        <p:nvSpPr>
          <p:cNvPr id="7" name="Title 6">
            <a:extLst>
              <a:ext uri="{FF2B5EF4-FFF2-40B4-BE49-F238E27FC236}">
                <a16:creationId xmlns:a16="http://schemas.microsoft.com/office/drawing/2014/main" id="{18A2C057-0F8A-FDC1-4542-25F9BABC38A8}"/>
              </a:ext>
            </a:extLst>
          </p:cNvPr>
          <p:cNvSpPr>
            <a:spLocks noGrp="1"/>
          </p:cNvSpPr>
          <p:nvPr>
            <p:ph type="title"/>
          </p:nvPr>
        </p:nvSpPr>
        <p:spPr/>
        <p:txBody>
          <a:bodyPr/>
          <a:lstStyle/>
          <a:p>
            <a:r>
              <a:rPr lang="en-AU" dirty="0"/>
              <a:t>Data highlights</a:t>
            </a:r>
          </a:p>
        </p:txBody>
      </p:sp>
      <p:sp>
        <p:nvSpPr>
          <p:cNvPr id="3" name="Footer Placeholder 2">
            <a:extLst>
              <a:ext uri="{FF2B5EF4-FFF2-40B4-BE49-F238E27FC236}">
                <a16:creationId xmlns:a16="http://schemas.microsoft.com/office/drawing/2014/main" id="{33FD4307-0BA3-A669-B37F-4A39C39CB9D0}"/>
              </a:ext>
            </a:extLst>
          </p:cNvPr>
          <p:cNvSpPr>
            <a:spLocks noGrp="1"/>
          </p:cNvSpPr>
          <p:nvPr>
            <p:ph type="ftr" sz="quarter" idx="4294967295"/>
          </p:nvPr>
        </p:nvSpPr>
        <p:spPr>
          <a:xfrm>
            <a:off x="9401175" y="6356350"/>
            <a:ext cx="2790825" cy="365125"/>
          </a:xfrm>
        </p:spPr>
        <p:txBody>
          <a:bodyPr/>
          <a:lstStyle/>
          <a:p>
            <a:r>
              <a:rPr lang="en-AU"/>
              <a:t>Hepatitis C Elimination in Australia 2024</a:t>
            </a:r>
            <a:endParaRPr lang="en-AU" dirty="0"/>
          </a:p>
        </p:txBody>
      </p:sp>
    </p:spTree>
    <p:extLst>
      <p:ext uri="{BB962C8B-B14F-4D97-AF65-F5344CB8AC3E}">
        <p14:creationId xmlns:p14="http://schemas.microsoft.com/office/powerpoint/2010/main" val="275805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14EA-1C41-65B2-5E87-E10B9782858B}"/>
              </a:ext>
            </a:extLst>
          </p:cNvPr>
          <p:cNvSpPr>
            <a:spLocks noGrp="1"/>
          </p:cNvSpPr>
          <p:nvPr>
            <p:ph type="title"/>
          </p:nvPr>
        </p:nvSpPr>
        <p:spPr/>
        <p:txBody>
          <a:bodyPr/>
          <a:lstStyle/>
          <a:p>
            <a:r>
              <a:rPr lang="en-US" dirty="0"/>
              <a:t>Figure 1. Number of hepatitis C (unspecified and newly acquired) notifications by age group and gender, 2016–2023</a:t>
            </a:r>
          </a:p>
        </p:txBody>
      </p:sp>
      <p:sp>
        <p:nvSpPr>
          <p:cNvPr id="3" name="Footer Placeholder 2">
            <a:extLst>
              <a:ext uri="{FF2B5EF4-FFF2-40B4-BE49-F238E27FC236}">
                <a16:creationId xmlns:a16="http://schemas.microsoft.com/office/drawing/2014/main" id="{AAD731FE-E195-636A-CB68-C68700FF5A83}"/>
              </a:ext>
            </a:extLst>
          </p:cNvPr>
          <p:cNvSpPr>
            <a:spLocks noGrp="1"/>
          </p:cNvSpPr>
          <p:nvPr>
            <p:ph type="ftr" sz="quarter" idx="11"/>
          </p:nvPr>
        </p:nvSpPr>
        <p:spPr/>
        <p:txBody>
          <a:bodyPr/>
          <a:lstStyle/>
          <a:p>
            <a:r>
              <a:rPr lang="en-AU"/>
              <a:t>Hepatitis C Elimination in Australia 2024</a:t>
            </a:r>
            <a:endParaRPr lang="en-AU" dirty="0"/>
          </a:p>
        </p:txBody>
      </p:sp>
      <p:sp>
        <p:nvSpPr>
          <p:cNvPr id="4" name="Text Placeholder 3">
            <a:extLst>
              <a:ext uri="{FF2B5EF4-FFF2-40B4-BE49-F238E27FC236}">
                <a16:creationId xmlns:a16="http://schemas.microsoft.com/office/drawing/2014/main" id="{6DF118F4-20B8-C892-20FB-C326263BCE05}"/>
              </a:ext>
            </a:extLst>
          </p:cNvPr>
          <p:cNvSpPr>
            <a:spLocks noGrp="1"/>
          </p:cNvSpPr>
          <p:nvPr>
            <p:ph type="body" sz="quarter" idx="14"/>
          </p:nvPr>
        </p:nvSpPr>
        <p:spPr/>
        <p:txBody>
          <a:bodyPr/>
          <a:lstStyle/>
          <a:p>
            <a:r>
              <a:rPr lang="en-GB" dirty="0"/>
              <a:t>New infections</a:t>
            </a:r>
            <a:r>
              <a:rPr lang="en-AU" dirty="0"/>
              <a:t> </a:t>
            </a:r>
            <a:endParaRPr lang="en-US" dirty="0"/>
          </a:p>
        </p:txBody>
      </p:sp>
      <p:sp>
        <p:nvSpPr>
          <p:cNvPr id="5" name="Text Placeholder 4">
            <a:extLst>
              <a:ext uri="{FF2B5EF4-FFF2-40B4-BE49-F238E27FC236}">
                <a16:creationId xmlns:a16="http://schemas.microsoft.com/office/drawing/2014/main" id="{5DEB20AC-4BD8-1235-E423-92B7A67BCF15}"/>
              </a:ext>
            </a:extLst>
          </p:cNvPr>
          <p:cNvSpPr>
            <a:spLocks noGrp="1"/>
          </p:cNvSpPr>
          <p:nvPr>
            <p:ph type="body" sz="quarter" idx="15"/>
          </p:nvPr>
        </p:nvSpPr>
        <p:spPr/>
        <p:txBody>
          <a:bodyPr/>
          <a:lstStyle/>
          <a:p>
            <a:r>
              <a:rPr lang="en-US" dirty="0"/>
              <a:t>Source: Australian National Notifiable Diseases Surveillance System.(4,9)</a:t>
            </a:r>
          </a:p>
        </p:txBody>
      </p:sp>
      <p:pic>
        <p:nvPicPr>
          <p:cNvPr id="8" name="Picture Placeholder 7">
            <a:extLst>
              <a:ext uri="{FF2B5EF4-FFF2-40B4-BE49-F238E27FC236}">
                <a16:creationId xmlns:a16="http://schemas.microsoft.com/office/drawing/2014/main" id="{AC1DA273-9A18-B842-9895-9F46371657A2}"/>
              </a:ext>
            </a:extLst>
          </p:cNvPr>
          <p:cNvPicPr>
            <a:picLocks noGrp="1" noChangeAspect="1"/>
          </p:cNvPicPr>
          <p:nvPr>
            <p:ph type="pic" sz="quarter" idx="13"/>
          </p:nvPr>
        </p:nvPicPr>
        <p:blipFill>
          <a:blip r:embed="rId3"/>
          <a:srcRect t="437" b="437"/>
          <a:stretch>
            <a:fillRect/>
          </a:stretch>
        </p:blipFill>
        <p:spPr/>
      </p:pic>
    </p:spTree>
    <p:extLst>
      <p:ext uri="{BB962C8B-B14F-4D97-AF65-F5344CB8AC3E}">
        <p14:creationId xmlns:p14="http://schemas.microsoft.com/office/powerpoint/2010/main" val="1762023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E226-3A4D-7571-651F-38D35C1622A1}"/>
              </a:ext>
            </a:extLst>
          </p:cNvPr>
          <p:cNvSpPr>
            <a:spLocks noGrp="1"/>
          </p:cNvSpPr>
          <p:nvPr>
            <p:ph type="title"/>
          </p:nvPr>
        </p:nvSpPr>
        <p:spPr/>
        <p:txBody>
          <a:bodyPr/>
          <a:lstStyle/>
          <a:p>
            <a:r>
              <a:rPr lang="en-US" dirty="0"/>
              <a:t>Figure 2. Incidence of primary hepatitis C infection among individuals tested at ACCESS primary care clinics, ACCESS, 2016–2023</a:t>
            </a:r>
          </a:p>
        </p:txBody>
      </p:sp>
      <p:sp>
        <p:nvSpPr>
          <p:cNvPr id="3" name="Footer Placeholder 2">
            <a:extLst>
              <a:ext uri="{FF2B5EF4-FFF2-40B4-BE49-F238E27FC236}">
                <a16:creationId xmlns:a16="http://schemas.microsoft.com/office/drawing/2014/main" id="{C8F8B1DA-B794-DC91-9C65-B0C35347D3EA}"/>
              </a:ext>
            </a:extLst>
          </p:cNvPr>
          <p:cNvSpPr>
            <a:spLocks noGrp="1"/>
          </p:cNvSpPr>
          <p:nvPr>
            <p:ph type="ftr" sz="quarter" idx="11"/>
          </p:nvPr>
        </p:nvSpPr>
        <p:spPr/>
        <p:txBody>
          <a:bodyPr/>
          <a:lstStyle/>
          <a:p>
            <a:r>
              <a:rPr lang="en-AU"/>
              <a:t>Hepatitis C Elimination in Australia 2024</a:t>
            </a:r>
            <a:endParaRPr lang="en-AU" dirty="0"/>
          </a:p>
        </p:txBody>
      </p:sp>
      <p:sp>
        <p:nvSpPr>
          <p:cNvPr id="4" name="Text Placeholder 3">
            <a:extLst>
              <a:ext uri="{FF2B5EF4-FFF2-40B4-BE49-F238E27FC236}">
                <a16:creationId xmlns:a16="http://schemas.microsoft.com/office/drawing/2014/main" id="{321EAEC2-546F-2B27-622D-D99430975E6C}"/>
              </a:ext>
            </a:extLst>
          </p:cNvPr>
          <p:cNvSpPr>
            <a:spLocks noGrp="1"/>
          </p:cNvSpPr>
          <p:nvPr>
            <p:ph type="body" sz="quarter" idx="14"/>
          </p:nvPr>
        </p:nvSpPr>
        <p:spPr/>
        <p:txBody>
          <a:bodyPr/>
          <a:lstStyle/>
          <a:p>
            <a:r>
              <a:rPr lang="en-GB" dirty="0"/>
              <a:t>New infections</a:t>
            </a:r>
            <a:r>
              <a:rPr lang="en-AU" dirty="0"/>
              <a:t> </a:t>
            </a:r>
            <a:endParaRPr lang="en-US" dirty="0"/>
          </a:p>
        </p:txBody>
      </p:sp>
      <p:sp>
        <p:nvSpPr>
          <p:cNvPr id="5" name="Text Placeholder 4">
            <a:extLst>
              <a:ext uri="{FF2B5EF4-FFF2-40B4-BE49-F238E27FC236}">
                <a16:creationId xmlns:a16="http://schemas.microsoft.com/office/drawing/2014/main" id="{18FB814B-2E78-BC67-32C6-20377BD6DFF7}"/>
              </a:ext>
            </a:extLst>
          </p:cNvPr>
          <p:cNvSpPr>
            <a:spLocks noGrp="1"/>
          </p:cNvSpPr>
          <p:nvPr>
            <p:ph type="body" sz="quarter" idx="15"/>
          </p:nvPr>
        </p:nvSpPr>
        <p:spPr/>
        <p:txBody>
          <a:bodyPr/>
          <a:lstStyle/>
          <a:p>
            <a:r>
              <a:rPr lang="en-US" dirty="0"/>
              <a:t>Source: ACCESS.</a:t>
            </a:r>
            <a:r>
              <a:rPr lang="en-US" baseline="30000"/>
              <a:t>(11)</a:t>
            </a:r>
          </a:p>
        </p:txBody>
      </p:sp>
      <p:pic>
        <p:nvPicPr>
          <p:cNvPr id="8" name="Picture Placeholder 7">
            <a:extLst>
              <a:ext uri="{FF2B5EF4-FFF2-40B4-BE49-F238E27FC236}">
                <a16:creationId xmlns:a16="http://schemas.microsoft.com/office/drawing/2014/main" id="{DB9838AD-3B30-7249-27C2-A0F73A5282C6}"/>
              </a:ext>
            </a:extLst>
          </p:cNvPr>
          <p:cNvPicPr>
            <a:picLocks noGrp="1" noChangeAspect="1"/>
          </p:cNvPicPr>
          <p:nvPr>
            <p:ph type="pic" sz="quarter" idx="13"/>
          </p:nvPr>
        </p:nvPicPr>
        <p:blipFill>
          <a:blip r:embed="rId3"/>
          <a:srcRect t="437" b="437"/>
          <a:stretch>
            <a:fillRect/>
          </a:stretch>
        </p:blipFill>
        <p:spPr/>
      </p:pic>
    </p:spTree>
    <p:extLst>
      <p:ext uri="{BB962C8B-B14F-4D97-AF65-F5344CB8AC3E}">
        <p14:creationId xmlns:p14="http://schemas.microsoft.com/office/powerpoint/2010/main" val="2357785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B2D7-B58C-FB2E-BBA7-046124823985}"/>
              </a:ext>
            </a:extLst>
          </p:cNvPr>
          <p:cNvSpPr>
            <a:spLocks noGrp="1"/>
          </p:cNvSpPr>
          <p:nvPr>
            <p:ph type="title"/>
          </p:nvPr>
        </p:nvSpPr>
        <p:spPr/>
        <p:txBody>
          <a:bodyPr/>
          <a:lstStyle/>
          <a:p>
            <a:r>
              <a:rPr lang="en-US" dirty="0"/>
              <a:t>Figure 8. Number of individuals tested for HCV antibody at ACCESS primary care clinics and proportion of HCV antibody tests positive by gender, ACCESS, 2016–2023</a:t>
            </a:r>
            <a:endParaRPr lang="en-AU" dirty="0"/>
          </a:p>
        </p:txBody>
      </p:sp>
      <p:sp>
        <p:nvSpPr>
          <p:cNvPr id="3" name="Footer Placeholder 2">
            <a:extLst>
              <a:ext uri="{FF2B5EF4-FFF2-40B4-BE49-F238E27FC236}">
                <a16:creationId xmlns:a16="http://schemas.microsoft.com/office/drawing/2014/main" id="{973DE802-5F3D-2F8B-876F-D32A25CAE895}"/>
              </a:ext>
            </a:extLst>
          </p:cNvPr>
          <p:cNvSpPr>
            <a:spLocks noGrp="1"/>
          </p:cNvSpPr>
          <p:nvPr>
            <p:ph type="ftr" sz="quarter" idx="11"/>
          </p:nvPr>
        </p:nvSpPr>
        <p:spPr/>
        <p:txBody>
          <a:bodyPr/>
          <a:lstStyle/>
          <a:p>
            <a:r>
              <a:rPr lang="en-AU"/>
              <a:t>Hepatitis C Elimination in Australia 2024</a:t>
            </a:r>
            <a:endParaRPr lang="en-AU" dirty="0"/>
          </a:p>
        </p:txBody>
      </p:sp>
      <p:sp>
        <p:nvSpPr>
          <p:cNvPr id="4" name="Text Placeholder 3">
            <a:extLst>
              <a:ext uri="{FF2B5EF4-FFF2-40B4-BE49-F238E27FC236}">
                <a16:creationId xmlns:a16="http://schemas.microsoft.com/office/drawing/2014/main" id="{5AB6DD0A-9B72-962C-8537-130EAA4B2183}"/>
              </a:ext>
            </a:extLst>
          </p:cNvPr>
          <p:cNvSpPr>
            <a:spLocks noGrp="1"/>
          </p:cNvSpPr>
          <p:nvPr>
            <p:ph type="body" sz="quarter" idx="14"/>
          </p:nvPr>
        </p:nvSpPr>
        <p:spPr/>
        <p:txBody>
          <a:bodyPr/>
          <a:lstStyle/>
          <a:p>
            <a:r>
              <a:rPr lang="en-AU" dirty="0"/>
              <a:t>Testing and diagnosis</a:t>
            </a:r>
          </a:p>
        </p:txBody>
      </p:sp>
      <p:sp>
        <p:nvSpPr>
          <p:cNvPr id="5" name="Text Placeholder 4">
            <a:extLst>
              <a:ext uri="{FF2B5EF4-FFF2-40B4-BE49-F238E27FC236}">
                <a16:creationId xmlns:a16="http://schemas.microsoft.com/office/drawing/2014/main" id="{E805E8A8-3D31-9FF0-BAEB-692039925027}"/>
              </a:ext>
            </a:extLst>
          </p:cNvPr>
          <p:cNvSpPr>
            <a:spLocks noGrp="1"/>
          </p:cNvSpPr>
          <p:nvPr>
            <p:ph type="body" sz="quarter" idx="15"/>
          </p:nvPr>
        </p:nvSpPr>
        <p:spPr/>
        <p:txBody>
          <a:bodyPr/>
          <a:lstStyle/>
          <a:p>
            <a:r>
              <a:rPr lang="en-GB" kern="100" dirty="0">
                <a:latin typeface="Trebuchet MS" panose="020B0603020202020204" pitchFamily="34" charset="0"/>
                <a:ea typeface="Aptos" panose="020B0004020202020204" pitchFamily="34" charset="0"/>
                <a:cs typeface="Times New Roman" panose="02020603050405020304" pitchFamily="18" charset="0"/>
              </a:rPr>
              <a:t>Source: ACCESS.</a:t>
            </a:r>
            <a:r>
              <a:rPr lang="en-GB" kern="100" baseline="30000" dirty="0">
                <a:latin typeface="Trebuchet MS" panose="020B0603020202020204" pitchFamily="34" charset="0"/>
                <a:ea typeface="Aptos" panose="020B0004020202020204" pitchFamily="34" charset="0"/>
                <a:cs typeface="Times New Roman" panose="02020603050405020304" pitchFamily="18" charset="0"/>
              </a:rPr>
              <a:t>(11)</a:t>
            </a:r>
            <a:endParaRPr lang="en-AU" kern="100" dirty="0">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pic>
        <p:nvPicPr>
          <p:cNvPr id="8" name="Picture Placeholder 7" descr="A graph of a number of people&#10;&#10;Description automatically generated with medium confidence">
            <a:extLst>
              <a:ext uri="{FF2B5EF4-FFF2-40B4-BE49-F238E27FC236}">
                <a16:creationId xmlns:a16="http://schemas.microsoft.com/office/drawing/2014/main" id="{E3B51539-119F-D88F-1D04-7D2F0FF7E138}"/>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4080084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4D32-C6D1-D3C3-74D7-F7997132D506}"/>
              </a:ext>
            </a:extLst>
          </p:cNvPr>
          <p:cNvSpPr>
            <a:spLocks noGrp="1"/>
          </p:cNvSpPr>
          <p:nvPr>
            <p:ph type="title"/>
          </p:nvPr>
        </p:nvSpPr>
        <p:spPr/>
        <p:txBody>
          <a:bodyPr/>
          <a:lstStyle/>
          <a:p>
            <a:r>
              <a:rPr lang="en-US" dirty="0"/>
              <a:t>Figure 10. Number of individuals ever prescribed opioid agonist therapy tested for HCV antibody at ACCESS primary care clinics and proportion of HCV antibody tests positive by gender, ACCESS, 2016–2023</a:t>
            </a:r>
            <a:endParaRPr lang="en-AU" dirty="0"/>
          </a:p>
        </p:txBody>
      </p:sp>
      <p:sp>
        <p:nvSpPr>
          <p:cNvPr id="3" name="Footer Placeholder 2">
            <a:extLst>
              <a:ext uri="{FF2B5EF4-FFF2-40B4-BE49-F238E27FC236}">
                <a16:creationId xmlns:a16="http://schemas.microsoft.com/office/drawing/2014/main" id="{5A148791-CF21-1F6C-2853-80D916CD80B9}"/>
              </a:ext>
            </a:extLst>
          </p:cNvPr>
          <p:cNvSpPr>
            <a:spLocks noGrp="1"/>
          </p:cNvSpPr>
          <p:nvPr>
            <p:ph type="ftr" sz="quarter" idx="11"/>
          </p:nvPr>
        </p:nvSpPr>
        <p:spPr/>
        <p:txBody>
          <a:bodyPr/>
          <a:lstStyle/>
          <a:p>
            <a:r>
              <a:rPr lang="en-AU"/>
              <a:t>Hepatitis C Elimination in Australia 2024</a:t>
            </a:r>
            <a:endParaRPr lang="en-AU" dirty="0"/>
          </a:p>
        </p:txBody>
      </p:sp>
      <p:sp>
        <p:nvSpPr>
          <p:cNvPr id="4" name="Text Placeholder 3">
            <a:extLst>
              <a:ext uri="{FF2B5EF4-FFF2-40B4-BE49-F238E27FC236}">
                <a16:creationId xmlns:a16="http://schemas.microsoft.com/office/drawing/2014/main" id="{B2EE76E5-9DCC-056C-C00F-F2AC0E942141}"/>
              </a:ext>
            </a:extLst>
          </p:cNvPr>
          <p:cNvSpPr>
            <a:spLocks noGrp="1"/>
          </p:cNvSpPr>
          <p:nvPr>
            <p:ph type="body" sz="quarter" idx="14"/>
          </p:nvPr>
        </p:nvSpPr>
        <p:spPr/>
        <p:txBody>
          <a:bodyPr/>
          <a:lstStyle/>
          <a:p>
            <a:r>
              <a:rPr lang="en-AU" dirty="0"/>
              <a:t>Testing and diagnosis</a:t>
            </a:r>
          </a:p>
        </p:txBody>
      </p:sp>
      <p:sp>
        <p:nvSpPr>
          <p:cNvPr id="5" name="Text Placeholder 4">
            <a:extLst>
              <a:ext uri="{FF2B5EF4-FFF2-40B4-BE49-F238E27FC236}">
                <a16:creationId xmlns:a16="http://schemas.microsoft.com/office/drawing/2014/main" id="{345BC8E0-12B7-A6CB-166C-4D1B3E61279C}"/>
              </a:ext>
            </a:extLst>
          </p:cNvPr>
          <p:cNvSpPr>
            <a:spLocks noGrp="1"/>
          </p:cNvSpPr>
          <p:nvPr>
            <p:ph type="body" sz="quarter" idx="15"/>
          </p:nvPr>
        </p:nvSpPr>
        <p:spPr/>
        <p:txBody>
          <a:bodyPr/>
          <a:lstStyle/>
          <a:p>
            <a:r>
              <a:rPr lang="en-GB" kern="100" dirty="0">
                <a:latin typeface="Trebuchet MS" panose="020B0603020202020204" pitchFamily="34" charset="0"/>
                <a:ea typeface="Aptos" panose="020B0004020202020204" pitchFamily="34" charset="0"/>
                <a:cs typeface="Times New Roman" panose="02020603050405020304" pitchFamily="18" charset="0"/>
              </a:rPr>
              <a:t>Source: ACCESS.</a:t>
            </a:r>
            <a:r>
              <a:rPr lang="en-GB" kern="100" baseline="30000" dirty="0">
                <a:latin typeface="Trebuchet MS" panose="020B0603020202020204" pitchFamily="34" charset="0"/>
                <a:ea typeface="Aptos" panose="020B0004020202020204" pitchFamily="34" charset="0"/>
                <a:cs typeface="Times New Roman" panose="02020603050405020304" pitchFamily="18" charset="0"/>
              </a:rPr>
              <a:t>(11)</a:t>
            </a:r>
            <a:endParaRPr lang="en-AU" kern="100" dirty="0">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pic>
        <p:nvPicPr>
          <p:cNvPr id="8" name="Picture Placeholder 7" descr="A graph of a graph with numbers and a line&#10;&#10;Description automatically generated with medium confidence">
            <a:extLst>
              <a:ext uri="{FF2B5EF4-FFF2-40B4-BE49-F238E27FC236}">
                <a16:creationId xmlns:a16="http://schemas.microsoft.com/office/drawing/2014/main" id="{214B46D9-1C68-0B5E-BD5C-D52273944E2D}"/>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1952385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CC333-6413-C920-D487-2279557E62FE}"/>
              </a:ext>
            </a:extLst>
          </p:cNvPr>
          <p:cNvSpPr>
            <a:spLocks noGrp="1"/>
          </p:cNvSpPr>
          <p:nvPr>
            <p:ph type="title"/>
          </p:nvPr>
        </p:nvSpPr>
        <p:spPr/>
        <p:txBody>
          <a:bodyPr/>
          <a:lstStyle/>
          <a:p>
            <a:r>
              <a:rPr lang="en-US" dirty="0"/>
              <a:t>Figure 18. Number of Australian Needle Syringe Program Survey respondents tested for HCV RNA and proportion positive by gender, 2016–2023</a:t>
            </a:r>
            <a:endParaRPr lang="en-AU" dirty="0"/>
          </a:p>
        </p:txBody>
      </p:sp>
      <p:sp>
        <p:nvSpPr>
          <p:cNvPr id="3" name="Footer Placeholder 2">
            <a:extLst>
              <a:ext uri="{FF2B5EF4-FFF2-40B4-BE49-F238E27FC236}">
                <a16:creationId xmlns:a16="http://schemas.microsoft.com/office/drawing/2014/main" id="{25603B25-1FFB-BC91-D52F-6E50700EABB0}"/>
              </a:ext>
            </a:extLst>
          </p:cNvPr>
          <p:cNvSpPr>
            <a:spLocks noGrp="1"/>
          </p:cNvSpPr>
          <p:nvPr>
            <p:ph type="ftr" sz="quarter" idx="11"/>
          </p:nvPr>
        </p:nvSpPr>
        <p:spPr/>
        <p:txBody>
          <a:bodyPr/>
          <a:lstStyle/>
          <a:p>
            <a:r>
              <a:rPr lang="en-AU"/>
              <a:t>Hepatitis C Elimination in Australia 2024</a:t>
            </a:r>
            <a:endParaRPr lang="en-AU" dirty="0"/>
          </a:p>
        </p:txBody>
      </p:sp>
      <p:sp>
        <p:nvSpPr>
          <p:cNvPr id="4" name="Text Placeholder 3">
            <a:extLst>
              <a:ext uri="{FF2B5EF4-FFF2-40B4-BE49-F238E27FC236}">
                <a16:creationId xmlns:a16="http://schemas.microsoft.com/office/drawing/2014/main" id="{8072C818-E696-2FF1-D213-64E330DF8D50}"/>
              </a:ext>
            </a:extLst>
          </p:cNvPr>
          <p:cNvSpPr>
            <a:spLocks noGrp="1"/>
          </p:cNvSpPr>
          <p:nvPr>
            <p:ph type="body" sz="quarter" idx="14"/>
          </p:nvPr>
        </p:nvSpPr>
        <p:spPr/>
        <p:txBody>
          <a:bodyPr/>
          <a:lstStyle/>
          <a:p>
            <a:r>
              <a:rPr lang="en-AU" dirty="0"/>
              <a:t>Testing and diagnosis</a:t>
            </a:r>
          </a:p>
        </p:txBody>
      </p:sp>
      <p:sp>
        <p:nvSpPr>
          <p:cNvPr id="5" name="Text Placeholder 4">
            <a:extLst>
              <a:ext uri="{FF2B5EF4-FFF2-40B4-BE49-F238E27FC236}">
                <a16:creationId xmlns:a16="http://schemas.microsoft.com/office/drawing/2014/main" id="{638770DC-CBD3-4158-F13C-AF16384FD615}"/>
              </a:ext>
            </a:extLst>
          </p:cNvPr>
          <p:cNvSpPr>
            <a:spLocks noGrp="1"/>
          </p:cNvSpPr>
          <p:nvPr>
            <p:ph type="body" sz="quarter" idx="15"/>
          </p:nvPr>
        </p:nvSpPr>
        <p:spPr/>
        <p:txBody>
          <a:bodyPr>
            <a:normAutofit fontScale="92500" lnSpcReduction="10000"/>
          </a:bodyPr>
          <a:lstStyle/>
          <a:p>
            <a:r>
              <a:rPr lang="en-GB" kern="100" dirty="0">
                <a:latin typeface="Trebuchet MS" panose="020B0603020202020204" pitchFamily="34" charset="0"/>
                <a:ea typeface="Aptos" panose="020B0004020202020204" pitchFamily="34" charset="0"/>
                <a:cs typeface="Times New Roman" panose="02020603050405020304" pitchFamily="18" charset="0"/>
              </a:rPr>
              <a:t>Source: Australian Needle Syringe Program Survey. 25-year National Data Report 1995–2019.</a:t>
            </a:r>
            <a:r>
              <a:rPr lang="en-GB" kern="100" baseline="30000" dirty="0">
                <a:latin typeface="Trebuchet MS" panose="020B0603020202020204" pitchFamily="34" charset="0"/>
                <a:ea typeface="Aptos" panose="020B0004020202020204" pitchFamily="34" charset="0"/>
                <a:cs typeface="Times New Roman" panose="02020603050405020304" pitchFamily="18" charset="0"/>
              </a:rPr>
              <a:t>(26)</a:t>
            </a:r>
            <a:r>
              <a:rPr lang="en-GB" kern="100" dirty="0">
                <a:latin typeface="Trebuchet MS" panose="020B0603020202020204" pitchFamily="34" charset="0"/>
                <a:ea typeface="Aptos" panose="020B0004020202020204" pitchFamily="34" charset="0"/>
                <a:cs typeface="Times New Roman" panose="02020603050405020304" pitchFamily="18" charset="0"/>
              </a:rPr>
              <a:t> Australian Needle Syringe Program Survey. National Data Report 2019–2023.</a:t>
            </a:r>
            <a:r>
              <a:rPr lang="en-GB" kern="100" baseline="30000" dirty="0">
                <a:latin typeface="Trebuchet MS" panose="020B0603020202020204" pitchFamily="34" charset="0"/>
                <a:ea typeface="Aptos" panose="020B0004020202020204" pitchFamily="34" charset="0"/>
                <a:cs typeface="Times New Roman" panose="02020603050405020304" pitchFamily="18" charset="0"/>
              </a:rPr>
              <a:t>(19)</a:t>
            </a:r>
            <a:endParaRPr lang="en-AU" kern="100" dirty="0">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pic>
        <p:nvPicPr>
          <p:cNvPr id="8" name="Picture Placeholder 7" descr="A graph with a line and a line&#10;&#10;Description automatically generated with medium confidence">
            <a:extLst>
              <a:ext uri="{FF2B5EF4-FFF2-40B4-BE49-F238E27FC236}">
                <a16:creationId xmlns:a16="http://schemas.microsoft.com/office/drawing/2014/main" id="{F6DF20CA-0F8D-96D1-B6A6-51110EB30C31}"/>
              </a:ext>
            </a:extLst>
          </p:cNvPr>
          <p:cNvPicPr>
            <a:picLocks noGrp="1" noChangeAspect="1"/>
          </p:cNvPicPr>
          <p:nvPr>
            <p:ph type="pic" sz="quarter" idx="13"/>
          </p:nvPr>
        </p:nvPicPr>
        <p:blipFill>
          <a:blip r:embed="rId3"/>
          <a:srcRect t="437" b="437"/>
          <a:stretch>
            <a:fillRect/>
          </a:stretch>
        </p:blipFill>
        <p:spPr/>
      </p:pic>
    </p:spTree>
    <p:extLst>
      <p:ext uri="{BB962C8B-B14F-4D97-AF65-F5344CB8AC3E}">
        <p14:creationId xmlns:p14="http://schemas.microsoft.com/office/powerpoint/2010/main" val="4133679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7464-C022-55B4-1B7F-CC8544E251DF}"/>
              </a:ext>
            </a:extLst>
          </p:cNvPr>
          <p:cNvSpPr>
            <a:spLocks noGrp="1"/>
          </p:cNvSpPr>
          <p:nvPr>
            <p:ph type="title"/>
          </p:nvPr>
        </p:nvSpPr>
        <p:spPr/>
        <p:txBody>
          <a:bodyPr/>
          <a:lstStyle/>
          <a:p>
            <a:r>
              <a:rPr lang="en-US" dirty="0"/>
              <a:t>Figure 19. Number of claims to Medicare for items 69499 and 69500 (detection of HCV RNA, new infections only), 2016–2023</a:t>
            </a:r>
            <a:endParaRPr lang="en-AU" dirty="0"/>
          </a:p>
        </p:txBody>
      </p:sp>
      <p:sp>
        <p:nvSpPr>
          <p:cNvPr id="3" name="Footer Placeholder 2">
            <a:extLst>
              <a:ext uri="{FF2B5EF4-FFF2-40B4-BE49-F238E27FC236}">
                <a16:creationId xmlns:a16="http://schemas.microsoft.com/office/drawing/2014/main" id="{9ABE4AB4-2DA2-64D3-64C5-19FEFFDA8804}"/>
              </a:ext>
            </a:extLst>
          </p:cNvPr>
          <p:cNvSpPr>
            <a:spLocks noGrp="1"/>
          </p:cNvSpPr>
          <p:nvPr>
            <p:ph type="ftr" sz="quarter" idx="11"/>
          </p:nvPr>
        </p:nvSpPr>
        <p:spPr/>
        <p:txBody>
          <a:bodyPr/>
          <a:lstStyle/>
          <a:p>
            <a:r>
              <a:rPr lang="en-AU"/>
              <a:t>Hepatitis C Elimination in Australia 2024</a:t>
            </a:r>
            <a:endParaRPr lang="en-AU" dirty="0"/>
          </a:p>
        </p:txBody>
      </p:sp>
      <p:sp>
        <p:nvSpPr>
          <p:cNvPr id="4" name="Text Placeholder 3">
            <a:extLst>
              <a:ext uri="{FF2B5EF4-FFF2-40B4-BE49-F238E27FC236}">
                <a16:creationId xmlns:a16="http://schemas.microsoft.com/office/drawing/2014/main" id="{3E477754-10BF-40E8-46D3-24A126C4D8AE}"/>
              </a:ext>
            </a:extLst>
          </p:cNvPr>
          <p:cNvSpPr>
            <a:spLocks noGrp="1"/>
          </p:cNvSpPr>
          <p:nvPr>
            <p:ph type="body" sz="quarter" idx="14"/>
          </p:nvPr>
        </p:nvSpPr>
        <p:spPr/>
        <p:txBody>
          <a:bodyPr/>
          <a:lstStyle/>
          <a:p>
            <a:r>
              <a:rPr lang="en-AU" dirty="0"/>
              <a:t>Testing and diagnosis</a:t>
            </a:r>
          </a:p>
        </p:txBody>
      </p:sp>
      <p:sp>
        <p:nvSpPr>
          <p:cNvPr id="5" name="Text Placeholder 4">
            <a:extLst>
              <a:ext uri="{FF2B5EF4-FFF2-40B4-BE49-F238E27FC236}">
                <a16:creationId xmlns:a16="http://schemas.microsoft.com/office/drawing/2014/main" id="{4987E9DA-04DE-40F7-040E-6068D6CC688C}"/>
              </a:ext>
            </a:extLst>
          </p:cNvPr>
          <p:cNvSpPr>
            <a:spLocks noGrp="1"/>
          </p:cNvSpPr>
          <p:nvPr>
            <p:ph type="body" sz="quarter" idx="15"/>
          </p:nvPr>
        </p:nvSpPr>
        <p:spPr/>
        <p:txBody>
          <a:bodyPr/>
          <a:lstStyle/>
          <a:p>
            <a:r>
              <a:rPr lang="en-GB" kern="100" dirty="0">
                <a:latin typeface="Trebuchet MS" panose="020B0603020202020204" pitchFamily="34" charset="0"/>
                <a:ea typeface="Aptos" panose="020B0004020202020204" pitchFamily="34" charset="0"/>
                <a:cs typeface="Times New Roman" panose="02020603050405020304" pitchFamily="18" charset="0"/>
              </a:rPr>
              <a:t>Source: Medicare Australia Statistics.</a:t>
            </a:r>
            <a:r>
              <a:rPr lang="en-GB" kern="100" baseline="30000" dirty="0">
                <a:latin typeface="Trebuchet MS" panose="020B0603020202020204" pitchFamily="34" charset="0"/>
                <a:ea typeface="Aptos" panose="020B0004020202020204" pitchFamily="34" charset="0"/>
                <a:cs typeface="Times New Roman" panose="02020603050405020304" pitchFamily="18" charset="0"/>
              </a:rPr>
              <a:t>(20)</a:t>
            </a:r>
            <a:endParaRPr lang="en-AU" kern="100" dirty="0">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pic>
        <p:nvPicPr>
          <p:cNvPr id="8" name="Picture Placeholder 7" descr="A graph of orange bars&#10;&#10;Description automatically generated with medium confidence">
            <a:extLst>
              <a:ext uri="{FF2B5EF4-FFF2-40B4-BE49-F238E27FC236}">
                <a16:creationId xmlns:a16="http://schemas.microsoft.com/office/drawing/2014/main" id="{66019D4B-880E-562F-FF65-F51144CC2A8F}"/>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1087692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FED6-264E-E5CF-46BA-E43CFF561BCD}"/>
              </a:ext>
            </a:extLst>
          </p:cNvPr>
          <p:cNvSpPr>
            <a:spLocks noGrp="1"/>
          </p:cNvSpPr>
          <p:nvPr>
            <p:ph type="title"/>
          </p:nvPr>
        </p:nvSpPr>
        <p:spPr/>
        <p:txBody>
          <a:bodyPr/>
          <a:lstStyle/>
          <a:p>
            <a:r>
              <a:rPr lang="en-US" dirty="0"/>
              <a:t>Figure 22. Proportion of people who inject drugs participating in the MIXMAX Melbourne Cohort HCV RNA positive before and after </a:t>
            </a:r>
            <a:r>
              <a:rPr lang="en-US" dirty="0" err="1"/>
              <a:t>subsidisation</a:t>
            </a:r>
            <a:r>
              <a:rPr lang="en-US" dirty="0"/>
              <a:t> of DAAs in March 2016, March 2010–December 2022</a:t>
            </a:r>
            <a:endParaRPr lang="en-AU" dirty="0"/>
          </a:p>
        </p:txBody>
      </p:sp>
      <p:sp>
        <p:nvSpPr>
          <p:cNvPr id="3" name="Footer Placeholder 2">
            <a:extLst>
              <a:ext uri="{FF2B5EF4-FFF2-40B4-BE49-F238E27FC236}">
                <a16:creationId xmlns:a16="http://schemas.microsoft.com/office/drawing/2014/main" id="{06874BF8-1EC5-52E7-26EE-91BD3D020127}"/>
              </a:ext>
            </a:extLst>
          </p:cNvPr>
          <p:cNvSpPr>
            <a:spLocks noGrp="1"/>
          </p:cNvSpPr>
          <p:nvPr>
            <p:ph type="ftr" sz="quarter" idx="11"/>
          </p:nvPr>
        </p:nvSpPr>
        <p:spPr/>
        <p:txBody>
          <a:bodyPr/>
          <a:lstStyle/>
          <a:p>
            <a:r>
              <a:rPr lang="en-AU"/>
              <a:t>Hepatitis C Elimination in Australia 2024</a:t>
            </a:r>
            <a:endParaRPr lang="en-AU" dirty="0"/>
          </a:p>
        </p:txBody>
      </p:sp>
      <p:sp>
        <p:nvSpPr>
          <p:cNvPr id="4" name="Text Placeholder 3">
            <a:extLst>
              <a:ext uri="{FF2B5EF4-FFF2-40B4-BE49-F238E27FC236}">
                <a16:creationId xmlns:a16="http://schemas.microsoft.com/office/drawing/2014/main" id="{3875FD11-F10F-578B-4424-B4493DE27538}"/>
              </a:ext>
            </a:extLst>
          </p:cNvPr>
          <p:cNvSpPr>
            <a:spLocks noGrp="1"/>
          </p:cNvSpPr>
          <p:nvPr>
            <p:ph type="body" sz="quarter" idx="14"/>
          </p:nvPr>
        </p:nvSpPr>
        <p:spPr/>
        <p:txBody>
          <a:bodyPr/>
          <a:lstStyle/>
          <a:p>
            <a:r>
              <a:rPr lang="en-AU" dirty="0"/>
              <a:t>Testing and diagnosis</a:t>
            </a:r>
          </a:p>
        </p:txBody>
      </p:sp>
      <p:sp>
        <p:nvSpPr>
          <p:cNvPr id="5" name="Text Placeholder 4">
            <a:extLst>
              <a:ext uri="{FF2B5EF4-FFF2-40B4-BE49-F238E27FC236}">
                <a16:creationId xmlns:a16="http://schemas.microsoft.com/office/drawing/2014/main" id="{68F93034-CD4E-A48A-2A91-28A4B1FC9C3C}"/>
              </a:ext>
            </a:extLst>
          </p:cNvPr>
          <p:cNvSpPr>
            <a:spLocks noGrp="1"/>
          </p:cNvSpPr>
          <p:nvPr>
            <p:ph type="body" sz="quarter" idx="15"/>
          </p:nvPr>
        </p:nvSpPr>
        <p:spPr/>
        <p:txBody>
          <a:bodyPr/>
          <a:lstStyle/>
          <a:p>
            <a:r>
              <a:rPr lang="en-GB" kern="100" dirty="0">
                <a:latin typeface="Trebuchet MS" panose="020B0603020202020204" pitchFamily="34" charset="0"/>
                <a:ea typeface="Aptos" panose="020B0004020202020204" pitchFamily="34" charset="0"/>
                <a:cs typeface="Times New Roman" panose="02020603050405020304" pitchFamily="18" charset="0"/>
              </a:rPr>
              <a:t>Source: Adapted from Fisher et al.</a:t>
            </a:r>
            <a:r>
              <a:rPr lang="en-GB" kern="100" baseline="30000" dirty="0">
                <a:latin typeface="Trebuchet MS" panose="020B0603020202020204" pitchFamily="34" charset="0"/>
                <a:ea typeface="Aptos" panose="020B0004020202020204" pitchFamily="34" charset="0"/>
                <a:cs typeface="Times New Roman" panose="02020603050405020304" pitchFamily="18" charset="0"/>
              </a:rPr>
              <a:t>(15)</a:t>
            </a:r>
            <a:endParaRPr lang="en-AU" kern="100" dirty="0">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pic>
        <p:nvPicPr>
          <p:cNvPr id="8" name="Picture Placeholder 7" descr="A graph with numbers and a line&#10;&#10;Description automatically generated">
            <a:extLst>
              <a:ext uri="{FF2B5EF4-FFF2-40B4-BE49-F238E27FC236}">
                <a16:creationId xmlns:a16="http://schemas.microsoft.com/office/drawing/2014/main" id="{F42131F8-38CC-5218-92B6-9A28F6CAD6EC}"/>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647576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FE257-BA06-A139-F944-CB6E48D1ED2D}"/>
              </a:ext>
            </a:extLst>
          </p:cNvPr>
          <p:cNvSpPr>
            <a:spLocks noGrp="1"/>
          </p:cNvSpPr>
          <p:nvPr>
            <p:ph type="title"/>
          </p:nvPr>
        </p:nvSpPr>
        <p:spPr/>
        <p:txBody>
          <a:bodyPr/>
          <a:lstStyle/>
          <a:p>
            <a:r>
              <a:rPr lang="en-US" dirty="0"/>
              <a:t>Figure 23. Total estimated number of individuals initiating DAA treatment (including retreatment), PBS database, March 2016–December 2023</a:t>
            </a:r>
            <a:endParaRPr lang="en-AU" dirty="0"/>
          </a:p>
        </p:txBody>
      </p:sp>
      <p:sp>
        <p:nvSpPr>
          <p:cNvPr id="3" name="Footer Placeholder 2">
            <a:extLst>
              <a:ext uri="{FF2B5EF4-FFF2-40B4-BE49-F238E27FC236}">
                <a16:creationId xmlns:a16="http://schemas.microsoft.com/office/drawing/2014/main" id="{2F13412F-664B-4F3F-ACF8-771A01CCE585}"/>
              </a:ext>
            </a:extLst>
          </p:cNvPr>
          <p:cNvSpPr>
            <a:spLocks noGrp="1"/>
          </p:cNvSpPr>
          <p:nvPr>
            <p:ph type="ftr" sz="quarter" idx="11"/>
          </p:nvPr>
        </p:nvSpPr>
        <p:spPr/>
        <p:txBody>
          <a:bodyPr/>
          <a:lstStyle/>
          <a:p>
            <a:r>
              <a:rPr lang="en-AU"/>
              <a:t>Hepatitis C Elimination in Australia 2024</a:t>
            </a:r>
            <a:endParaRPr lang="en-AU" dirty="0"/>
          </a:p>
        </p:txBody>
      </p:sp>
      <p:sp>
        <p:nvSpPr>
          <p:cNvPr id="4" name="Text Placeholder 3">
            <a:extLst>
              <a:ext uri="{FF2B5EF4-FFF2-40B4-BE49-F238E27FC236}">
                <a16:creationId xmlns:a16="http://schemas.microsoft.com/office/drawing/2014/main" id="{37F118D7-0B42-BAB8-8FE5-8AAA6D34746D}"/>
              </a:ext>
            </a:extLst>
          </p:cNvPr>
          <p:cNvSpPr>
            <a:spLocks noGrp="1"/>
          </p:cNvSpPr>
          <p:nvPr>
            <p:ph type="body" sz="quarter" idx="14"/>
          </p:nvPr>
        </p:nvSpPr>
        <p:spPr/>
        <p:txBody>
          <a:bodyPr/>
          <a:lstStyle/>
          <a:p>
            <a:r>
              <a:rPr lang="en-AU" dirty="0"/>
              <a:t>Uptake of treatment</a:t>
            </a:r>
          </a:p>
        </p:txBody>
      </p:sp>
      <p:sp>
        <p:nvSpPr>
          <p:cNvPr id="5" name="Text Placeholder 4">
            <a:extLst>
              <a:ext uri="{FF2B5EF4-FFF2-40B4-BE49-F238E27FC236}">
                <a16:creationId xmlns:a16="http://schemas.microsoft.com/office/drawing/2014/main" id="{23E219E0-A6D0-6F1A-8AAA-E1DD1E870274}"/>
              </a:ext>
            </a:extLst>
          </p:cNvPr>
          <p:cNvSpPr>
            <a:spLocks noGrp="1"/>
          </p:cNvSpPr>
          <p:nvPr>
            <p:ph type="body" sz="quarter" idx="15"/>
          </p:nvPr>
        </p:nvSpPr>
        <p:spPr/>
        <p:txBody>
          <a:bodyPr/>
          <a:lstStyle/>
          <a:p>
            <a:r>
              <a:rPr lang="en-GB" kern="100" dirty="0">
                <a:latin typeface="Trebuchet MS" panose="020B0603020202020204" pitchFamily="34" charset="0"/>
                <a:ea typeface="Aptos" panose="020B0004020202020204" pitchFamily="34" charset="0"/>
                <a:cs typeface="Times New Roman" panose="02020603050405020304" pitchFamily="18" charset="0"/>
              </a:rPr>
              <a:t>Source: Monitoring hepatitis C treatment uptake in Australia.</a:t>
            </a:r>
            <a:r>
              <a:rPr lang="en-GB" kern="100" baseline="30000" dirty="0">
                <a:latin typeface="Trebuchet MS" panose="020B0603020202020204" pitchFamily="34" charset="0"/>
                <a:ea typeface="Aptos" panose="020B0004020202020204" pitchFamily="34" charset="0"/>
                <a:cs typeface="Times New Roman" panose="02020603050405020304" pitchFamily="18" charset="0"/>
              </a:rPr>
              <a:t>(31)</a:t>
            </a:r>
            <a:endParaRPr lang="en-AU" kern="100" dirty="0">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pic>
        <p:nvPicPr>
          <p:cNvPr id="8" name="Picture Placeholder 7" descr="A graph of a bar&#10;&#10;Description automatically generated with medium confidence">
            <a:extLst>
              <a:ext uri="{FF2B5EF4-FFF2-40B4-BE49-F238E27FC236}">
                <a16:creationId xmlns:a16="http://schemas.microsoft.com/office/drawing/2014/main" id="{31BD3010-31D2-55C1-4508-851E796EA914}"/>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33670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225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8911-35BD-575C-5270-E1FC96A7AE5C}"/>
              </a:ext>
            </a:extLst>
          </p:cNvPr>
          <p:cNvSpPr>
            <a:spLocks noGrp="1"/>
          </p:cNvSpPr>
          <p:nvPr>
            <p:ph type="title"/>
          </p:nvPr>
        </p:nvSpPr>
        <p:spPr/>
        <p:txBody>
          <a:bodyPr/>
          <a:lstStyle/>
          <a:p>
            <a:r>
              <a:rPr lang="en-US" dirty="0"/>
              <a:t>Figure 28. Number of individuals receiving DAA treatment in prison versus in the community nationally and by jurisdiction, National Prisons Hepatitis Network and PBS database, 2023</a:t>
            </a:r>
            <a:endParaRPr lang="en-AU" dirty="0"/>
          </a:p>
        </p:txBody>
      </p:sp>
      <p:sp>
        <p:nvSpPr>
          <p:cNvPr id="3" name="Footer Placeholder 2">
            <a:extLst>
              <a:ext uri="{FF2B5EF4-FFF2-40B4-BE49-F238E27FC236}">
                <a16:creationId xmlns:a16="http://schemas.microsoft.com/office/drawing/2014/main" id="{3C8391F8-5A73-9B05-AFE8-519FDCA0ACA0}"/>
              </a:ext>
            </a:extLst>
          </p:cNvPr>
          <p:cNvSpPr>
            <a:spLocks noGrp="1"/>
          </p:cNvSpPr>
          <p:nvPr>
            <p:ph type="ftr" sz="quarter" idx="11"/>
          </p:nvPr>
        </p:nvSpPr>
        <p:spPr/>
        <p:txBody>
          <a:bodyPr/>
          <a:lstStyle/>
          <a:p>
            <a:r>
              <a:rPr lang="en-AU"/>
              <a:t>Hepatitis C Elimination in Australia 2024</a:t>
            </a:r>
            <a:endParaRPr lang="en-AU" dirty="0"/>
          </a:p>
        </p:txBody>
      </p:sp>
      <p:sp>
        <p:nvSpPr>
          <p:cNvPr id="8" name="Text Placeholder 7">
            <a:extLst>
              <a:ext uri="{FF2B5EF4-FFF2-40B4-BE49-F238E27FC236}">
                <a16:creationId xmlns:a16="http://schemas.microsoft.com/office/drawing/2014/main" id="{FCA85B70-A8AB-38AF-1221-C2FCFD6758B9}"/>
              </a:ext>
            </a:extLst>
          </p:cNvPr>
          <p:cNvSpPr>
            <a:spLocks noGrp="1"/>
          </p:cNvSpPr>
          <p:nvPr>
            <p:ph type="body" sz="quarter" idx="14"/>
          </p:nvPr>
        </p:nvSpPr>
        <p:spPr/>
        <p:txBody>
          <a:bodyPr/>
          <a:lstStyle/>
          <a:p>
            <a:r>
              <a:rPr lang="en-AU" dirty="0"/>
              <a:t>Uptake of treatment</a:t>
            </a:r>
          </a:p>
        </p:txBody>
      </p:sp>
      <p:sp>
        <p:nvSpPr>
          <p:cNvPr id="9" name="Text Placeholder 8">
            <a:extLst>
              <a:ext uri="{FF2B5EF4-FFF2-40B4-BE49-F238E27FC236}">
                <a16:creationId xmlns:a16="http://schemas.microsoft.com/office/drawing/2014/main" id="{88921853-4577-59AF-06FB-00653EF7C215}"/>
              </a:ext>
            </a:extLst>
          </p:cNvPr>
          <p:cNvSpPr>
            <a:spLocks noGrp="1"/>
          </p:cNvSpPr>
          <p:nvPr>
            <p:ph type="body" sz="quarter" idx="15"/>
          </p:nvPr>
        </p:nvSpPr>
        <p:spPr/>
        <p:txBody>
          <a:bodyPr>
            <a:normAutofit fontScale="40000" lnSpcReduction="20000"/>
          </a:bodyPr>
          <a:lstStyle/>
          <a:p>
            <a:r>
              <a:rPr lang="en-GB" sz="1800" kern="100" dirty="0">
                <a:effectLst/>
                <a:latin typeface="Trebuchet MS" panose="020B0603020202020204" pitchFamily="34" charset="0"/>
                <a:ea typeface="Aptos" panose="020B0004020202020204" pitchFamily="34" charset="0"/>
                <a:cs typeface="Times New Roman" panose="02020603050405020304" pitchFamily="18" charset="0"/>
              </a:rPr>
              <a:t>Source: State and Territory Justice Health authorities via the National Prisons Hepatitis Network.</a:t>
            </a:r>
            <a:r>
              <a:rPr lang="en-GB" sz="1800" kern="100" baseline="30000" dirty="0">
                <a:effectLst/>
                <a:latin typeface="Trebuchet MS" panose="020B0603020202020204" pitchFamily="34" charset="0"/>
                <a:ea typeface="Aptos" panose="020B0004020202020204" pitchFamily="34" charset="0"/>
                <a:cs typeface="Times New Roman" panose="02020603050405020304" pitchFamily="18" charset="0"/>
              </a:rPr>
              <a:t>(22)</a:t>
            </a:r>
            <a:r>
              <a:rPr lang="en-GB" sz="1800" kern="100" dirty="0">
                <a:effectLst/>
                <a:latin typeface="Trebuchet MS" panose="020B0603020202020204" pitchFamily="34" charset="0"/>
                <a:ea typeface="Aptos" panose="020B0004020202020204" pitchFamily="34" charset="0"/>
                <a:cs typeface="Times New Roman" panose="02020603050405020304" pitchFamily="18" charset="0"/>
              </a:rPr>
              <a:t> Monitoring treatment uptake in Australia.</a:t>
            </a:r>
            <a:r>
              <a:rPr lang="en-GB" sz="1800" kern="100" baseline="30000" dirty="0">
                <a:effectLst/>
                <a:latin typeface="Trebuchet MS" panose="020B0603020202020204" pitchFamily="34" charset="0"/>
                <a:ea typeface="Aptos" panose="020B0004020202020204" pitchFamily="34" charset="0"/>
                <a:cs typeface="Times New Roman" panose="02020603050405020304" pitchFamily="18" charset="0"/>
              </a:rPr>
              <a:t>(31)</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pic>
        <p:nvPicPr>
          <p:cNvPr id="11" name="Picture Placeholder 10" descr="A comparison of a graph&#10;&#10;Description automatically generated">
            <a:extLst>
              <a:ext uri="{FF2B5EF4-FFF2-40B4-BE49-F238E27FC236}">
                <a16:creationId xmlns:a16="http://schemas.microsoft.com/office/drawing/2014/main" id="{AB6AC7BE-903E-5B75-B455-317A500BDC24}"/>
              </a:ext>
            </a:extLst>
          </p:cNvPr>
          <p:cNvPicPr>
            <a:picLocks noGrp="1" noChangeAspect="1"/>
          </p:cNvPicPr>
          <p:nvPr>
            <p:ph type="pic" sz="quarter" idx="13"/>
          </p:nvPr>
        </p:nvPicPr>
        <p:blipFill>
          <a:blip r:embed="rId3"/>
          <a:srcRect l="1" r="1"/>
          <a:stretch>
            <a:fillRect/>
          </a:stretch>
        </p:blipFill>
        <p:spPr/>
      </p:pic>
    </p:spTree>
    <p:extLst>
      <p:ext uri="{BB962C8B-B14F-4D97-AF65-F5344CB8AC3E}">
        <p14:creationId xmlns:p14="http://schemas.microsoft.com/office/powerpoint/2010/main" val="2940914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E7D58-8976-B752-CE47-312643D15B69}"/>
              </a:ext>
            </a:extLst>
          </p:cNvPr>
          <p:cNvSpPr>
            <a:spLocks noGrp="1"/>
          </p:cNvSpPr>
          <p:nvPr>
            <p:ph type="title"/>
          </p:nvPr>
        </p:nvSpPr>
        <p:spPr/>
        <p:txBody>
          <a:bodyPr/>
          <a:lstStyle/>
          <a:p>
            <a:r>
              <a:rPr lang="en-US" dirty="0"/>
              <a:t>Figure 30. Hepatitis C treatment cascade at ACCESS primary care clinics: number of individuals hepatitis C diagnosed, number and proportion of individuals who initiated treatment, and tested for HCV RNA post‑treatment initiation, 2016–2023</a:t>
            </a:r>
            <a:endParaRPr lang="en-AU" dirty="0"/>
          </a:p>
        </p:txBody>
      </p:sp>
      <p:sp>
        <p:nvSpPr>
          <p:cNvPr id="3" name="Footer Placeholder 2">
            <a:extLst>
              <a:ext uri="{FF2B5EF4-FFF2-40B4-BE49-F238E27FC236}">
                <a16:creationId xmlns:a16="http://schemas.microsoft.com/office/drawing/2014/main" id="{36D3994A-A7D6-E7FF-5467-51F756E11E79}"/>
              </a:ext>
            </a:extLst>
          </p:cNvPr>
          <p:cNvSpPr>
            <a:spLocks noGrp="1"/>
          </p:cNvSpPr>
          <p:nvPr>
            <p:ph type="ftr" sz="quarter" idx="11"/>
          </p:nvPr>
        </p:nvSpPr>
        <p:spPr/>
        <p:txBody>
          <a:bodyPr/>
          <a:lstStyle/>
          <a:p>
            <a:r>
              <a:rPr lang="en-AU"/>
              <a:t>Hepatitis C Elimination in Australia 2024</a:t>
            </a:r>
            <a:endParaRPr lang="en-AU" dirty="0"/>
          </a:p>
        </p:txBody>
      </p:sp>
      <p:sp>
        <p:nvSpPr>
          <p:cNvPr id="4" name="Text Placeholder 3">
            <a:extLst>
              <a:ext uri="{FF2B5EF4-FFF2-40B4-BE49-F238E27FC236}">
                <a16:creationId xmlns:a16="http://schemas.microsoft.com/office/drawing/2014/main" id="{5B980E15-09E9-D4AC-3072-7C0E7EE2E971}"/>
              </a:ext>
            </a:extLst>
          </p:cNvPr>
          <p:cNvSpPr>
            <a:spLocks noGrp="1"/>
          </p:cNvSpPr>
          <p:nvPr>
            <p:ph type="body" sz="quarter" idx="14"/>
          </p:nvPr>
        </p:nvSpPr>
        <p:spPr/>
        <p:txBody>
          <a:bodyPr/>
          <a:lstStyle/>
          <a:p>
            <a:r>
              <a:rPr lang="en-AU" dirty="0"/>
              <a:t>Uptake of treatment</a:t>
            </a:r>
          </a:p>
        </p:txBody>
      </p:sp>
      <p:sp>
        <p:nvSpPr>
          <p:cNvPr id="5" name="Text Placeholder 4">
            <a:extLst>
              <a:ext uri="{FF2B5EF4-FFF2-40B4-BE49-F238E27FC236}">
                <a16:creationId xmlns:a16="http://schemas.microsoft.com/office/drawing/2014/main" id="{24BA768D-7D60-05F4-CFBE-B2CBC82A5623}"/>
              </a:ext>
            </a:extLst>
          </p:cNvPr>
          <p:cNvSpPr>
            <a:spLocks noGrp="1"/>
          </p:cNvSpPr>
          <p:nvPr>
            <p:ph type="body" sz="quarter" idx="15"/>
          </p:nvPr>
        </p:nvSpPr>
        <p:spPr/>
        <p:txBody>
          <a:bodyPr/>
          <a:lstStyle/>
          <a:p>
            <a:r>
              <a:rPr lang="en-GB" kern="100" dirty="0">
                <a:latin typeface="Trebuchet MS" panose="020B0603020202020204" pitchFamily="34" charset="0"/>
                <a:ea typeface="Aptos" panose="020B0004020202020204" pitchFamily="34" charset="0"/>
                <a:cs typeface="Times New Roman" panose="02020603050405020304" pitchFamily="18" charset="0"/>
              </a:rPr>
              <a:t>Source: ACCESS.</a:t>
            </a:r>
            <a:r>
              <a:rPr lang="en-GB" kern="100" baseline="30000" dirty="0">
                <a:latin typeface="Trebuchet MS" panose="020B0603020202020204" pitchFamily="34" charset="0"/>
                <a:ea typeface="Aptos" panose="020B0004020202020204" pitchFamily="34" charset="0"/>
                <a:cs typeface="Times New Roman" panose="02020603050405020304" pitchFamily="18" charset="0"/>
              </a:rPr>
              <a:t>(11)</a:t>
            </a:r>
            <a:r>
              <a:rPr lang="en-GB" kern="100" dirty="0">
                <a:latin typeface="Trebuchet MS" panose="020B0603020202020204" pitchFamily="34" charset="0"/>
                <a:ea typeface="Aptos" panose="020B0004020202020204" pitchFamily="34" charset="0"/>
                <a:cs typeface="Times New Roman" panose="02020603050405020304" pitchFamily="18" charset="0"/>
              </a:rPr>
              <a:t> Updated from Traeger et al., </a:t>
            </a:r>
            <a:r>
              <a:rPr lang="en-GB" i="1" kern="100" dirty="0">
                <a:latin typeface="Trebuchet MS" panose="020B0603020202020204" pitchFamily="34" charset="0"/>
                <a:ea typeface="Aptos" panose="020B0004020202020204" pitchFamily="34" charset="0"/>
                <a:cs typeface="Times New Roman" panose="02020603050405020304" pitchFamily="18" charset="0"/>
              </a:rPr>
              <a:t>PLOS One</a:t>
            </a:r>
            <a:r>
              <a:rPr lang="en-GB" kern="100" dirty="0">
                <a:latin typeface="Trebuchet MS" panose="020B0603020202020204" pitchFamily="34" charset="0"/>
                <a:ea typeface="Aptos" panose="020B0004020202020204" pitchFamily="34" charset="0"/>
                <a:cs typeface="Times New Roman" panose="02020603050405020304" pitchFamily="18" charset="0"/>
              </a:rPr>
              <a:t> 2020.</a:t>
            </a:r>
            <a:r>
              <a:rPr lang="en-GB" kern="100" baseline="30000" dirty="0">
                <a:latin typeface="Trebuchet MS" panose="020B0603020202020204" pitchFamily="34" charset="0"/>
                <a:ea typeface="Aptos" panose="020B0004020202020204" pitchFamily="34" charset="0"/>
                <a:cs typeface="Times New Roman" panose="02020603050405020304" pitchFamily="18" charset="0"/>
              </a:rPr>
              <a:t>(35)</a:t>
            </a:r>
            <a:endParaRPr lang="en-AU" kern="100" dirty="0">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pic>
        <p:nvPicPr>
          <p:cNvPr id="8" name="Picture Placeholder 7" descr="A graph with numbers and a bar&#10;&#10;Description automatically generated with medium confidence">
            <a:extLst>
              <a:ext uri="{FF2B5EF4-FFF2-40B4-BE49-F238E27FC236}">
                <a16:creationId xmlns:a16="http://schemas.microsoft.com/office/drawing/2014/main" id="{567B84DB-6F93-1939-4EA3-C8E1DC4317D7}"/>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1156546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4C50-C434-204E-9DEF-E8FEC49A6DFF}"/>
              </a:ext>
            </a:extLst>
          </p:cNvPr>
          <p:cNvSpPr>
            <a:spLocks noGrp="1"/>
          </p:cNvSpPr>
          <p:nvPr>
            <p:ph type="title"/>
          </p:nvPr>
        </p:nvSpPr>
        <p:spPr/>
        <p:txBody>
          <a:bodyPr>
            <a:normAutofit fontScale="90000"/>
          </a:bodyPr>
          <a:lstStyle/>
          <a:p>
            <a:r>
              <a:rPr lang="en-US" dirty="0"/>
              <a:t>Figure 31. Hepatitis C treatment cascade: number and proportion of individuals attending ACCHS tested for HCV RNA and prescribed DAAs, and among those treated, the number and proportion who appeared to achieve an undetectable HCV viral load, ATLAS network, aggregated for years 2016–2023</a:t>
            </a:r>
            <a:endParaRPr lang="en-AU" dirty="0"/>
          </a:p>
        </p:txBody>
      </p:sp>
      <p:sp>
        <p:nvSpPr>
          <p:cNvPr id="3" name="Footer Placeholder 2">
            <a:extLst>
              <a:ext uri="{FF2B5EF4-FFF2-40B4-BE49-F238E27FC236}">
                <a16:creationId xmlns:a16="http://schemas.microsoft.com/office/drawing/2014/main" id="{7FB01A86-4DF4-BE6F-0CCF-C1EB33FE73C8}"/>
              </a:ext>
            </a:extLst>
          </p:cNvPr>
          <p:cNvSpPr>
            <a:spLocks noGrp="1"/>
          </p:cNvSpPr>
          <p:nvPr>
            <p:ph type="ftr" sz="quarter" idx="11"/>
          </p:nvPr>
        </p:nvSpPr>
        <p:spPr/>
        <p:txBody>
          <a:bodyPr/>
          <a:lstStyle/>
          <a:p>
            <a:r>
              <a:rPr lang="en-AU"/>
              <a:t>Hepatitis C Elimination in Australia 2024</a:t>
            </a:r>
            <a:endParaRPr lang="en-AU" dirty="0"/>
          </a:p>
        </p:txBody>
      </p:sp>
      <p:sp>
        <p:nvSpPr>
          <p:cNvPr id="4" name="Text Placeholder 3">
            <a:extLst>
              <a:ext uri="{FF2B5EF4-FFF2-40B4-BE49-F238E27FC236}">
                <a16:creationId xmlns:a16="http://schemas.microsoft.com/office/drawing/2014/main" id="{D8CB568C-0668-D8F7-E801-54E06C869BAB}"/>
              </a:ext>
            </a:extLst>
          </p:cNvPr>
          <p:cNvSpPr>
            <a:spLocks noGrp="1"/>
          </p:cNvSpPr>
          <p:nvPr>
            <p:ph type="body" sz="quarter" idx="14"/>
          </p:nvPr>
        </p:nvSpPr>
        <p:spPr/>
        <p:txBody>
          <a:bodyPr/>
          <a:lstStyle/>
          <a:p>
            <a:r>
              <a:rPr lang="en-AU" dirty="0"/>
              <a:t>Uptake of treatment</a:t>
            </a:r>
          </a:p>
        </p:txBody>
      </p:sp>
      <p:sp>
        <p:nvSpPr>
          <p:cNvPr id="5" name="Text Placeholder 4">
            <a:extLst>
              <a:ext uri="{FF2B5EF4-FFF2-40B4-BE49-F238E27FC236}">
                <a16:creationId xmlns:a16="http://schemas.microsoft.com/office/drawing/2014/main" id="{23809D57-7978-7F12-486E-452FDAED86DD}"/>
              </a:ext>
            </a:extLst>
          </p:cNvPr>
          <p:cNvSpPr>
            <a:spLocks noGrp="1"/>
          </p:cNvSpPr>
          <p:nvPr>
            <p:ph type="body" sz="quarter" idx="15"/>
          </p:nvPr>
        </p:nvSpPr>
        <p:spPr/>
        <p:txBody>
          <a:bodyPr/>
          <a:lstStyle/>
          <a:p>
            <a:r>
              <a:rPr lang="en-GB" kern="100" dirty="0">
                <a:latin typeface="Trebuchet MS" panose="020B0603020202020204" pitchFamily="34" charset="0"/>
                <a:ea typeface="Aptos" panose="020B0004020202020204" pitchFamily="34" charset="0"/>
                <a:cs typeface="Times New Roman" panose="02020603050405020304" pitchFamily="18" charset="0"/>
              </a:rPr>
              <a:t>Source: ATLAS Indigenous Primary Care Surveillance and Research Network, 2016–2023.</a:t>
            </a:r>
            <a:r>
              <a:rPr lang="en-GB" kern="100" baseline="30000" dirty="0">
                <a:latin typeface="Trebuchet MS" panose="020B0603020202020204" pitchFamily="34" charset="0"/>
                <a:ea typeface="Aptos" panose="020B0004020202020204" pitchFamily="34" charset="0"/>
                <a:cs typeface="Times New Roman" panose="02020603050405020304" pitchFamily="18" charset="0"/>
              </a:rPr>
              <a:t>(18)</a:t>
            </a:r>
            <a:endParaRPr lang="en-AU" kern="100" dirty="0">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pic>
        <p:nvPicPr>
          <p:cNvPr id="8" name="Picture Placeholder 7" descr="A graph of a bar graph&#10;&#10;Description automatically generated with medium confidence">
            <a:extLst>
              <a:ext uri="{FF2B5EF4-FFF2-40B4-BE49-F238E27FC236}">
                <a16:creationId xmlns:a16="http://schemas.microsoft.com/office/drawing/2014/main" id="{9C3B00DC-D466-D557-38EB-05C4BD713631}"/>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1800584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8380-B62E-430E-E84B-D212A6CAF658}"/>
              </a:ext>
            </a:extLst>
          </p:cNvPr>
          <p:cNvSpPr>
            <a:spLocks noGrp="1"/>
          </p:cNvSpPr>
          <p:nvPr>
            <p:ph type="title"/>
          </p:nvPr>
        </p:nvSpPr>
        <p:spPr/>
        <p:txBody>
          <a:bodyPr/>
          <a:lstStyle/>
          <a:p>
            <a:r>
              <a:rPr lang="en-US" dirty="0"/>
              <a:t>Figure 32. The 2023 hepatitis C diagnosis and care cascade, HIV, viral hepatitis and sexually transmissible infections in Australia, Annual Surveillance Report</a:t>
            </a:r>
            <a:endParaRPr lang="en-AU" dirty="0"/>
          </a:p>
        </p:txBody>
      </p:sp>
      <p:sp>
        <p:nvSpPr>
          <p:cNvPr id="3" name="Footer Placeholder 2">
            <a:extLst>
              <a:ext uri="{FF2B5EF4-FFF2-40B4-BE49-F238E27FC236}">
                <a16:creationId xmlns:a16="http://schemas.microsoft.com/office/drawing/2014/main" id="{702F0A2F-558E-3E66-137B-83D65A9DEDD7}"/>
              </a:ext>
            </a:extLst>
          </p:cNvPr>
          <p:cNvSpPr>
            <a:spLocks noGrp="1"/>
          </p:cNvSpPr>
          <p:nvPr>
            <p:ph type="ftr" sz="quarter" idx="11"/>
          </p:nvPr>
        </p:nvSpPr>
        <p:spPr/>
        <p:txBody>
          <a:bodyPr/>
          <a:lstStyle/>
          <a:p>
            <a:r>
              <a:rPr lang="en-AU"/>
              <a:t>Hepatitis C Elimination in Australia 2024</a:t>
            </a:r>
            <a:endParaRPr lang="en-AU" dirty="0"/>
          </a:p>
        </p:txBody>
      </p:sp>
      <p:sp>
        <p:nvSpPr>
          <p:cNvPr id="8" name="Text Placeholder 7">
            <a:extLst>
              <a:ext uri="{FF2B5EF4-FFF2-40B4-BE49-F238E27FC236}">
                <a16:creationId xmlns:a16="http://schemas.microsoft.com/office/drawing/2014/main" id="{B4588D3C-7E74-B638-08D3-43FEDBD0FEF3}"/>
              </a:ext>
            </a:extLst>
          </p:cNvPr>
          <p:cNvSpPr>
            <a:spLocks noGrp="1"/>
          </p:cNvSpPr>
          <p:nvPr>
            <p:ph type="body" sz="quarter" idx="14"/>
          </p:nvPr>
        </p:nvSpPr>
        <p:spPr/>
        <p:txBody>
          <a:bodyPr/>
          <a:lstStyle/>
          <a:p>
            <a:r>
              <a:rPr lang="en-AU" dirty="0"/>
              <a:t>Uptake of treatment</a:t>
            </a:r>
          </a:p>
        </p:txBody>
      </p:sp>
      <p:sp>
        <p:nvSpPr>
          <p:cNvPr id="5" name="Text Placeholder 4">
            <a:extLst>
              <a:ext uri="{FF2B5EF4-FFF2-40B4-BE49-F238E27FC236}">
                <a16:creationId xmlns:a16="http://schemas.microsoft.com/office/drawing/2014/main" id="{6E416A45-FE51-FCB4-0357-38EC1AF12D5A}"/>
              </a:ext>
            </a:extLst>
          </p:cNvPr>
          <p:cNvSpPr>
            <a:spLocks noGrp="1"/>
          </p:cNvSpPr>
          <p:nvPr>
            <p:ph type="body" sz="quarter" idx="15"/>
          </p:nvPr>
        </p:nvSpPr>
        <p:spPr/>
        <p:txBody>
          <a:bodyPr>
            <a:normAutofit fontScale="70000" lnSpcReduction="20000"/>
          </a:bodyPr>
          <a:lstStyle/>
          <a:p>
            <a:r>
              <a:rPr lang="en-GB" kern="100" dirty="0">
                <a:latin typeface="Trebuchet MS" panose="020B0603020202020204" pitchFamily="34" charset="0"/>
                <a:ea typeface="Aptos" panose="020B0004020202020204" pitchFamily="34" charset="0"/>
                <a:cs typeface="Times New Roman" panose="02020603050405020304" pitchFamily="18" charset="0"/>
              </a:rPr>
              <a:t>Source: Updated by Kirby Institute, from the </a:t>
            </a:r>
            <a:r>
              <a:rPr lang="en-GB" i="1" kern="100" dirty="0">
                <a:latin typeface="Trebuchet MS" panose="020B0603020202020204" pitchFamily="34" charset="0"/>
                <a:ea typeface="Aptos" panose="020B0004020202020204" pitchFamily="34" charset="0"/>
                <a:cs typeface="Times New Roman" panose="02020603050405020304" pitchFamily="18" charset="0"/>
              </a:rPr>
              <a:t>HIV, viral hepatitis and sexually transmissible infections in Australia: annual surveillance report 2023</a:t>
            </a:r>
            <a:r>
              <a:rPr lang="en-GB" kern="100" dirty="0">
                <a:latin typeface="Trebuchet MS" panose="020B0603020202020204" pitchFamily="34" charset="0"/>
                <a:ea typeface="Aptos" panose="020B0004020202020204" pitchFamily="34" charset="0"/>
                <a:cs typeface="Times New Roman" panose="02020603050405020304" pitchFamily="18" charset="0"/>
              </a:rPr>
              <a:t>.</a:t>
            </a:r>
            <a:r>
              <a:rPr lang="en-GB" kern="100" baseline="30000" dirty="0">
                <a:latin typeface="Trebuchet MS" panose="020B0603020202020204" pitchFamily="34" charset="0"/>
                <a:ea typeface="Aptos" panose="020B0004020202020204" pitchFamily="34" charset="0"/>
                <a:cs typeface="Times New Roman" panose="02020603050405020304" pitchFamily="18" charset="0"/>
              </a:rPr>
              <a:t>(2,3,4)</a:t>
            </a:r>
            <a:endParaRPr lang="en-AU" kern="100" dirty="0">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pic>
        <p:nvPicPr>
          <p:cNvPr id="10" name="Picture Placeholder 9" descr="A graph of a number of individuals&#10;&#10;Description automatically generated">
            <a:extLst>
              <a:ext uri="{FF2B5EF4-FFF2-40B4-BE49-F238E27FC236}">
                <a16:creationId xmlns:a16="http://schemas.microsoft.com/office/drawing/2014/main" id="{559B24D2-19FD-56C1-43EA-BD4805A9CDCF}"/>
              </a:ext>
            </a:extLst>
          </p:cNvPr>
          <p:cNvPicPr>
            <a:picLocks noGrp="1" noChangeAspect="1"/>
          </p:cNvPicPr>
          <p:nvPr>
            <p:ph type="pic" sz="quarter" idx="13"/>
          </p:nvPr>
        </p:nvPicPr>
        <p:blipFill>
          <a:blip r:embed="rId3"/>
          <a:srcRect l="1" r="1"/>
          <a:stretch>
            <a:fillRect/>
          </a:stretch>
        </p:blipFill>
        <p:spPr/>
      </p:pic>
    </p:spTree>
    <p:extLst>
      <p:ext uri="{BB962C8B-B14F-4D97-AF65-F5344CB8AC3E}">
        <p14:creationId xmlns:p14="http://schemas.microsoft.com/office/powerpoint/2010/main" val="3602869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D2A00-083F-78F6-27B2-1EE6352C133A}"/>
              </a:ext>
            </a:extLst>
          </p:cNvPr>
          <p:cNvSpPr>
            <a:spLocks noGrp="1"/>
          </p:cNvSpPr>
          <p:nvPr>
            <p:ph type="title"/>
          </p:nvPr>
        </p:nvSpPr>
        <p:spPr/>
        <p:txBody>
          <a:bodyPr/>
          <a:lstStyle/>
          <a:p>
            <a:r>
              <a:rPr lang="en-US" dirty="0"/>
              <a:t>Figure 33. Number of Australian adult liver transplant recipients by primary diagnosis and year of first transplant, Australia and New Zealand Liver and Intestinal Transplant Registry, 2018–2023</a:t>
            </a:r>
            <a:endParaRPr lang="en-AU" dirty="0"/>
          </a:p>
        </p:txBody>
      </p:sp>
      <p:sp>
        <p:nvSpPr>
          <p:cNvPr id="3" name="Footer Placeholder 2">
            <a:extLst>
              <a:ext uri="{FF2B5EF4-FFF2-40B4-BE49-F238E27FC236}">
                <a16:creationId xmlns:a16="http://schemas.microsoft.com/office/drawing/2014/main" id="{BB8A56AF-4E0D-E36B-9F51-3D60DB059893}"/>
              </a:ext>
            </a:extLst>
          </p:cNvPr>
          <p:cNvSpPr>
            <a:spLocks noGrp="1"/>
          </p:cNvSpPr>
          <p:nvPr>
            <p:ph type="ftr" sz="quarter" idx="11"/>
          </p:nvPr>
        </p:nvSpPr>
        <p:spPr/>
        <p:txBody>
          <a:bodyPr/>
          <a:lstStyle/>
          <a:p>
            <a:r>
              <a:rPr lang="en-AU"/>
              <a:t>Hepatitis C Elimination in Australia 2024</a:t>
            </a:r>
            <a:endParaRPr lang="en-AU" dirty="0"/>
          </a:p>
        </p:txBody>
      </p:sp>
      <p:sp>
        <p:nvSpPr>
          <p:cNvPr id="8" name="Text Placeholder 7">
            <a:extLst>
              <a:ext uri="{FF2B5EF4-FFF2-40B4-BE49-F238E27FC236}">
                <a16:creationId xmlns:a16="http://schemas.microsoft.com/office/drawing/2014/main" id="{280E1831-D939-A972-BC81-394369AE2B02}"/>
              </a:ext>
            </a:extLst>
          </p:cNvPr>
          <p:cNvSpPr>
            <a:spLocks noGrp="1"/>
          </p:cNvSpPr>
          <p:nvPr>
            <p:ph type="body" sz="quarter" idx="14"/>
          </p:nvPr>
        </p:nvSpPr>
        <p:spPr/>
        <p:txBody>
          <a:bodyPr/>
          <a:lstStyle/>
          <a:p>
            <a:r>
              <a:rPr lang="en-AU" dirty="0"/>
              <a:t>Morbidity</a:t>
            </a:r>
          </a:p>
        </p:txBody>
      </p:sp>
      <p:sp>
        <p:nvSpPr>
          <p:cNvPr id="5" name="Text Placeholder 4">
            <a:extLst>
              <a:ext uri="{FF2B5EF4-FFF2-40B4-BE49-F238E27FC236}">
                <a16:creationId xmlns:a16="http://schemas.microsoft.com/office/drawing/2014/main" id="{E489D4A2-56B1-73BA-34B6-34AADE931F34}"/>
              </a:ext>
            </a:extLst>
          </p:cNvPr>
          <p:cNvSpPr>
            <a:spLocks noGrp="1"/>
          </p:cNvSpPr>
          <p:nvPr>
            <p:ph type="body" sz="quarter" idx="15"/>
          </p:nvPr>
        </p:nvSpPr>
        <p:spPr/>
        <p:txBody>
          <a:bodyPr>
            <a:normAutofit fontScale="92500" lnSpcReduction="10000"/>
          </a:bodyPr>
          <a:lstStyle/>
          <a:p>
            <a:r>
              <a:rPr lang="en-GB" kern="100" dirty="0">
                <a:latin typeface="Trebuchet MS" panose="020B0603020202020204" pitchFamily="34" charset="0"/>
                <a:ea typeface="Aptos" panose="020B0004020202020204" pitchFamily="34" charset="0"/>
                <a:cs typeface="Times New Roman" panose="02020603050405020304" pitchFamily="18" charset="0"/>
              </a:rPr>
              <a:t>Source: Australia and New Zealand Liver and Intestinal Transplant Registry.</a:t>
            </a:r>
            <a:r>
              <a:rPr lang="en-GB" kern="100" baseline="30000" dirty="0">
                <a:latin typeface="Trebuchet MS" panose="020B0603020202020204" pitchFamily="34" charset="0"/>
                <a:ea typeface="Aptos" panose="020B0004020202020204" pitchFamily="34" charset="0"/>
                <a:cs typeface="Times New Roman" panose="02020603050405020304" pitchFamily="18" charset="0"/>
              </a:rPr>
              <a:t>(37)</a:t>
            </a:r>
            <a:endParaRPr lang="en-AU" kern="100" dirty="0">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pic>
        <p:nvPicPr>
          <p:cNvPr id="10" name="Picture Placeholder 9" descr="A graph of different colored bars&#10;&#10;Description automatically generated">
            <a:extLst>
              <a:ext uri="{FF2B5EF4-FFF2-40B4-BE49-F238E27FC236}">
                <a16:creationId xmlns:a16="http://schemas.microsoft.com/office/drawing/2014/main" id="{C97FFD34-50EF-AA45-B64A-4B40A4F2F139}"/>
              </a:ext>
            </a:extLst>
          </p:cNvPr>
          <p:cNvPicPr>
            <a:picLocks noGrp="1" noChangeAspect="1"/>
          </p:cNvPicPr>
          <p:nvPr>
            <p:ph type="pic" sz="quarter" idx="13"/>
          </p:nvPr>
        </p:nvPicPr>
        <p:blipFill>
          <a:blip r:embed="rId3"/>
          <a:srcRect l="1" r="1"/>
          <a:stretch>
            <a:fillRect/>
          </a:stretch>
        </p:blipFill>
        <p:spPr/>
      </p:pic>
    </p:spTree>
    <p:extLst>
      <p:ext uri="{BB962C8B-B14F-4D97-AF65-F5344CB8AC3E}">
        <p14:creationId xmlns:p14="http://schemas.microsoft.com/office/powerpoint/2010/main" val="2955354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4FE969-649E-C264-A995-800517B363DD}"/>
              </a:ext>
            </a:extLst>
          </p:cNvPr>
          <p:cNvSpPr>
            <a:spLocks noGrp="1"/>
          </p:cNvSpPr>
          <p:nvPr>
            <p:ph type="title"/>
          </p:nvPr>
        </p:nvSpPr>
        <p:spPr/>
        <p:txBody>
          <a:bodyPr/>
          <a:lstStyle/>
          <a:p>
            <a:r>
              <a:rPr lang="en-US" dirty="0"/>
              <a:t>Figure 34. Reports of injecting drug use‑related stigma or discrimination in the past 12 months by people who inject drugs, 2016–2023</a:t>
            </a:r>
            <a:endParaRPr lang="en-AU" dirty="0"/>
          </a:p>
        </p:txBody>
      </p:sp>
      <p:sp>
        <p:nvSpPr>
          <p:cNvPr id="6" name="Text Placeholder 5">
            <a:extLst>
              <a:ext uri="{FF2B5EF4-FFF2-40B4-BE49-F238E27FC236}">
                <a16:creationId xmlns:a16="http://schemas.microsoft.com/office/drawing/2014/main" id="{8370DC8B-2E21-AA35-C39B-CC33DF571E32}"/>
              </a:ext>
            </a:extLst>
          </p:cNvPr>
          <p:cNvSpPr>
            <a:spLocks noGrp="1"/>
          </p:cNvSpPr>
          <p:nvPr>
            <p:ph type="body" sz="quarter" idx="14"/>
          </p:nvPr>
        </p:nvSpPr>
        <p:spPr/>
        <p:txBody>
          <a:bodyPr/>
          <a:lstStyle/>
          <a:p>
            <a:r>
              <a:rPr lang="en-AU" dirty="0"/>
              <a:t>Stigma and discrimination</a:t>
            </a:r>
          </a:p>
        </p:txBody>
      </p:sp>
      <p:sp>
        <p:nvSpPr>
          <p:cNvPr id="7" name="Text Placeholder 6">
            <a:extLst>
              <a:ext uri="{FF2B5EF4-FFF2-40B4-BE49-F238E27FC236}">
                <a16:creationId xmlns:a16="http://schemas.microsoft.com/office/drawing/2014/main" id="{4FF62EE7-CE2F-6BAB-47BA-8E567227A546}"/>
              </a:ext>
            </a:extLst>
          </p:cNvPr>
          <p:cNvSpPr>
            <a:spLocks noGrp="1"/>
          </p:cNvSpPr>
          <p:nvPr>
            <p:ph type="body" sz="quarter" idx="15"/>
          </p:nvPr>
        </p:nvSpPr>
        <p:spPr/>
        <p:txBody>
          <a:bodyPr/>
          <a:lstStyle/>
          <a:p>
            <a:r>
              <a:rPr lang="en-GB" kern="100" dirty="0">
                <a:latin typeface="Trebuchet MS" panose="020B0603020202020204" pitchFamily="34" charset="0"/>
                <a:ea typeface="Aptos" panose="020B0004020202020204" pitchFamily="34" charset="0"/>
                <a:cs typeface="Times New Roman" panose="02020603050405020304" pitchFamily="18" charset="0"/>
              </a:rPr>
              <a:t>Source: Stigma Indicators Monitoring Project.</a:t>
            </a:r>
            <a:r>
              <a:rPr lang="en-GB" kern="100" baseline="30000" dirty="0">
                <a:latin typeface="Trebuchet MS" panose="020B0603020202020204" pitchFamily="34" charset="0"/>
                <a:ea typeface="Aptos" panose="020B0004020202020204" pitchFamily="34" charset="0"/>
                <a:cs typeface="Times New Roman" panose="02020603050405020304" pitchFamily="18" charset="0"/>
              </a:rPr>
              <a:t>(42)</a:t>
            </a:r>
            <a:endParaRPr lang="en-AU" kern="100" dirty="0">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pic>
        <p:nvPicPr>
          <p:cNvPr id="9" name="Picture Placeholder 8" descr="A graph showing different colored bars&#10;&#10;Description automatically generated with medium confidence">
            <a:extLst>
              <a:ext uri="{FF2B5EF4-FFF2-40B4-BE49-F238E27FC236}">
                <a16:creationId xmlns:a16="http://schemas.microsoft.com/office/drawing/2014/main" id="{B04E4742-B32C-4783-28D5-2EF5BD41CBC2}"/>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2888448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BCB0A-AE4C-F33D-9BE0-05538EE1CFDA}"/>
              </a:ext>
            </a:extLst>
          </p:cNvPr>
          <p:cNvSpPr>
            <a:spLocks noGrp="1"/>
          </p:cNvSpPr>
          <p:nvPr>
            <p:ph type="title"/>
          </p:nvPr>
        </p:nvSpPr>
        <p:spPr/>
        <p:txBody>
          <a:bodyPr/>
          <a:lstStyle/>
          <a:p>
            <a:r>
              <a:rPr lang="en-US" dirty="0"/>
              <a:t>Figure 35. Reports of hepatitis C‑related stigma or discrimination in the past 12 months by people diagnosed with hepatitis C, 2016–2023</a:t>
            </a:r>
            <a:endParaRPr lang="en-AU" dirty="0"/>
          </a:p>
        </p:txBody>
      </p:sp>
      <p:sp>
        <p:nvSpPr>
          <p:cNvPr id="3" name="Footer Placeholder 2">
            <a:extLst>
              <a:ext uri="{FF2B5EF4-FFF2-40B4-BE49-F238E27FC236}">
                <a16:creationId xmlns:a16="http://schemas.microsoft.com/office/drawing/2014/main" id="{1DEA850E-5CFE-D2A4-B05B-40DB3F0319EB}"/>
              </a:ext>
            </a:extLst>
          </p:cNvPr>
          <p:cNvSpPr>
            <a:spLocks noGrp="1"/>
          </p:cNvSpPr>
          <p:nvPr>
            <p:ph type="ftr" sz="quarter" idx="11"/>
          </p:nvPr>
        </p:nvSpPr>
        <p:spPr/>
        <p:txBody>
          <a:bodyPr/>
          <a:lstStyle/>
          <a:p>
            <a:r>
              <a:rPr lang="en-AU"/>
              <a:t>Hepatitis C Elimination in Australia 2024</a:t>
            </a:r>
            <a:endParaRPr lang="en-AU" dirty="0"/>
          </a:p>
        </p:txBody>
      </p:sp>
      <p:sp>
        <p:nvSpPr>
          <p:cNvPr id="4" name="Text Placeholder 3">
            <a:extLst>
              <a:ext uri="{FF2B5EF4-FFF2-40B4-BE49-F238E27FC236}">
                <a16:creationId xmlns:a16="http://schemas.microsoft.com/office/drawing/2014/main" id="{B96C6D8C-99C7-461C-523E-91784871DC81}"/>
              </a:ext>
            </a:extLst>
          </p:cNvPr>
          <p:cNvSpPr>
            <a:spLocks noGrp="1"/>
          </p:cNvSpPr>
          <p:nvPr>
            <p:ph type="body" sz="quarter" idx="14"/>
          </p:nvPr>
        </p:nvSpPr>
        <p:spPr/>
        <p:txBody>
          <a:bodyPr/>
          <a:lstStyle/>
          <a:p>
            <a:r>
              <a:rPr lang="en-AU" dirty="0"/>
              <a:t>Stigma and discrimination</a:t>
            </a:r>
          </a:p>
        </p:txBody>
      </p:sp>
      <p:sp>
        <p:nvSpPr>
          <p:cNvPr id="5" name="Text Placeholder 4">
            <a:extLst>
              <a:ext uri="{FF2B5EF4-FFF2-40B4-BE49-F238E27FC236}">
                <a16:creationId xmlns:a16="http://schemas.microsoft.com/office/drawing/2014/main" id="{73A88176-A7F9-DE25-984B-321423AF90FF}"/>
              </a:ext>
            </a:extLst>
          </p:cNvPr>
          <p:cNvSpPr>
            <a:spLocks noGrp="1"/>
          </p:cNvSpPr>
          <p:nvPr>
            <p:ph type="body" sz="quarter" idx="15"/>
          </p:nvPr>
        </p:nvSpPr>
        <p:spPr/>
        <p:txBody>
          <a:bodyPr/>
          <a:lstStyle/>
          <a:p>
            <a:r>
              <a:rPr lang="en-GB" kern="100" dirty="0">
                <a:latin typeface="Trebuchet MS" panose="020B0603020202020204" pitchFamily="34" charset="0"/>
                <a:ea typeface="Aptos" panose="020B0004020202020204" pitchFamily="34" charset="0"/>
                <a:cs typeface="Times New Roman" panose="02020603050405020304" pitchFamily="18" charset="0"/>
              </a:rPr>
              <a:t>Source: Stigma Indicators Monitoring Project.</a:t>
            </a:r>
            <a:r>
              <a:rPr lang="en-GB" kern="100" baseline="30000" dirty="0">
                <a:latin typeface="Trebuchet MS" panose="020B0603020202020204" pitchFamily="34" charset="0"/>
                <a:ea typeface="Aptos" panose="020B0004020202020204" pitchFamily="34" charset="0"/>
                <a:cs typeface="Times New Roman" panose="02020603050405020304" pitchFamily="18" charset="0"/>
              </a:rPr>
              <a:t>(43)</a:t>
            </a:r>
            <a:endParaRPr lang="en-AU" kern="100" dirty="0">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pic>
        <p:nvPicPr>
          <p:cNvPr id="8" name="Picture Placeholder 7" descr="A graph of different colored bars&#10;&#10;Description automatically generated with medium confidence">
            <a:extLst>
              <a:ext uri="{FF2B5EF4-FFF2-40B4-BE49-F238E27FC236}">
                <a16:creationId xmlns:a16="http://schemas.microsoft.com/office/drawing/2014/main" id="{D689FF82-BEA1-0BCF-9A4A-FA85A4173027}"/>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3557999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24AA8-D2FE-075D-C24C-42D89D0D101B}"/>
              </a:ext>
            </a:extLst>
          </p:cNvPr>
          <p:cNvSpPr>
            <a:spLocks noGrp="1"/>
          </p:cNvSpPr>
          <p:nvPr>
            <p:ph type="title"/>
          </p:nvPr>
        </p:nvSpPr>
        <p:spPr/>
        <p:txBody>
          <a:bodyPr/>
          <a:lstStyle/>
          <a:p>
            <a:r>
              <a:rPr lang="en-US" dirty="0"/>
              <a:t>Figure 38. Proportion of Australian Needle Syringe Program Survey respondents reporting re‑use of someone else’s needles and syringes in the past month, 2016–2023</a:t>
            </a:r>
            <a:endParaRPr lang="en-AU" dirty="0"/>
          </a:p>
        </p:txBody>
      </p:sp>
      <p:sp>
        <p:nvSpPr>
          <p:cNvPr id="3" name="Footer Placeholder 2">
            <a:extLst>
              <a:ext uri="{FF2B5EF4-FFF2-40B4-BE49-F238E27FC236}">
                <a16:creationId xmlns:a16="http://schemas.microsoft.com/office/drawing/2014/main" id="{38424016-7957-CA34-AEA4-38122A565471}"/>
              </a:ext>
            </a:extLst>
          </p:cNvPr>
          <p:cNvSpPr>
            <a:spLocks noGrp="1"/>
          </p:cNvSpPr>
          <p:nvPr>
            <p:ph type="ftr" sz="quarter" idx="11"/>
          </p:nvPr>
        </p:nvSpPr>
        <p:spPr/>
        <p:txBody>
          <a:bodyPr/>
          <a:lstStyle/>
          <a:p>
            <a:r>
              <a:rPr lang="en-AU"/>
              <a:t>Hepatitis C Elimination in Australia 2024</a:t>
            </a:r>
            <a:endParaRPr lang="en-AU" dirty="0"/>
          </a:p>
        </p:txBody>
      </p:sp>
      <p:sp>
        <p:nvSpPr>
          <p:cNvPr id="4" name="Text Placeholder 3">
            <a:extLst>
              <a:ext uri="{FF2B5EF4-FFF2-40B4-BE49-F238E27FC236}">
                <a16:creationId xmlns:a16="http://schemas.microsoft.com/office/drawing/2014/main" id="{A15F6C1D-85F9-DF7B-8A05-E4A42C5AE2BF}"/>
              </a:ext>
            </a:extLst>
          </p:cNvPr>
          <p:cNvSpPr>
            <a:spLocks noGrp="1"/>
          </p:cNvSpPr>
          <p:nvPr>
            <p:ph type="body" sz="quarter" idx="14"/>
          </p:nvPr>
        </p:nvSpPr>
        <p:spPr/>
        <p:txBody>
          <a:bodyPr/>
          <a:lstStyle/>
          <a:p>
            <a:r>
              <a:rPr lang="en-AU" dirty="0"/>
              <a:t>Prevention</a:t>
            </a:r>
          </a:p>
        </p:txBody>
      </p:sp>
      <p:sp>
        <p:nvSpPr>
          <p:cNvPr id="5" name="Text Placeholder 4">
            <a:extLst>
              <a:ext uri="{FF2B5EF4-FFF2-40B4-BE49-F238E27FC236}">
                <a16:creationId xmlns:a16="http://schemas.microsoft.com/office/drawing/2014/main" id="{76F21F99-8963-3EC7-576E-36F5128E7493}"/>
              </a:ext>
            </a:extLst>
          </p:cNvPr>
          <p:cNvSpPr>
            <a:spLocks noGrp="1"/>
          </p:cNvSpPr>
          <p:nvPr>
            <p:ph type="body" sz="quarter" idx="15"/>
          </p:nvPr>
        </p:nvSpPr>
        <p:spPr/>
        <p:txBody>
          <a:bodyPr>
            <a:normAutofit fontScale="92500" lnSpcReduction="10000"/>
          </a:bodyPr>
          <a:lstStyle/>
          <a:p>
            <a:r>
              <a:rPr lang="en-GB" kern="100" dirty="0">
                <a:latin typeface="Trebuchet MS" panose="020B0603020202020204" pitchFamily="34" charset="0"/>
                <a:ea typeface="Aptos" panose="020B0004020202020204" pitchFamily="34" charset="0"/>
                <a:cs typeface="Times New Roman" panose="02020603050405020304" pitchFamily="18" charset="0"/>
              </a:rPr>
              <a:t>Source: Australian Needle Syringe Program Survey. 25-year National Data Report 1995–2019.</a:t>
            </a:r>
            <a:r>
              <a:rPr lang="en-GB" kern="100" baseline="30000" dirty="0">
                <a:latin typeface="Trebuchet MS" panose="020B0603020202020204" pitchFamily="34" charset="0"/>
                <a:ea typeface="Aptos" panose="020B0004020202020204" pitchFamily="34" charset="0"/>
                <a:cs typeface="Times New Roman" panose="02020603050405020304" pitchFamily="18" charset="0"/>
              </a:rPr>
              <a:t>(26)</a:t>
            </a:r>
            <a:r>
              <a:rPr lang="en-GB" kern="100" dirty="0">
                <a:latin typeface="Trebuchet MS" panose="020B0603020202020204" pitchFamily="34" charset="0"/>
                <a:ea typeface="Aptos" panose="020B0004020202020204" pitchFamily="34" charset="0"/>
                <a:cs typeface="Times New Roman" panose="02020603050405020304" pitchFamily="18" charset="0"/>
              </a:rPr>
              <a:t> Australian Needle Syringe Program Survey. National Data Report 2019–2023.</a:t>
            </a:r>
            <a:r>
              <a:rPr lang="en-GB" kern="100" baseline="30000" dirty="0">
                <a:latin typeface="Trebuchet MS" panose="020B0603020202020204" pitchFamily="34" charset="0"/>
                <a:ea typeface="Aptos" panose="020B0004020202020204" pitchFamily="34" charset="0"/>
                <a:cs typeface="Times New Roman" panose="02020603050405020304" pitchFamily="18" charset="0"/>
              </a:rPr>
              <a:t>(19)</a:t>
            </a:r>
            <a:endParaRPr lang="en-AU" kern="100" dirty="0">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pic>
        <p:nvPicPr>
          <p:cNvPr id="8" name="Picture Placeholder 7" descr="A graph of a number of bars&#10;&#10;Description automatically generated with medium confidence">
            <a:extLst>
              <a:ext uri="{FF2B5EF4-FFF2-40B4-BE49-F238E27FC236}">
                <a16:creationId xmlns:a16="http://schemas.microsoft.com/office/drawing/2014/main" id="{8C429411-5A5F-163C-D332-32D2C6007816}"/>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1866342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4091-966B-C8CC-E73F-22480CF4DBCE}"/>
              </a:ext>
            </a:extLst>
          </p:cNvPr>
          <p:cNvSpPr>
            <a:spLocks noGrp="1"/>
          </p:cNvSpPr>
          <p:nvPr>
            <p:ph type="title"/>
          </p:nvPr>
        </p:nvSpPr>
        <p:spPr/>
        <p:txBody>
          <a:bodyPr/>
          <a:lstStyle/>
          <a:p>
            <a:r>
              <a:rPr lang="en-US" dirty="0"/>
              <a:t>Figure 42. Geographic variation in hepatitis C treatment uptake, March 2016–October 2023</a:t>
            </a:r>
            <a:endParaRPr lang="en-AU" dirty="0"/>
          </a:p>
        </p:txBody>
      </p:sp>
      <p:sp>
        <p:nvSpPr>
          <p:cNvPr id="3" name="Footer Placeholder 2">
            <a:extLst>
              <a:ext uri="{FF2B5EF4-FFF2-40B4-BE49-F238E27FC236}">
                <a16:creationId xmlns:a16="http://schemas.microsoft.com/office/drawing/2014/main" id="{714A0AE0-9E59-10E3-182B-4505E9748D80}"/>
              </a:ext>
            </a:extLst>
          </p:cNvPr>
          <p:cNvSpPr>
            <a:spLocks noGrp="1"/>
          </p:cNvSpPr>
          <p:nvPr>
            <p:ph type="ftr" sz="quarter" idx="11"/>
          </p:nvPr>
        </p:nvSpPr>
        <p:spPr/>
        <p:txBody>
          <a:bodyPr/>
          <a:lstStyle/>
          <a:p>
            <a:r>
              <a:rPr lang="en-AU"/>
              <a:t>Hepatitis C Elimination in Australia 2024</a:t>
            </a:r>
            <a:endParaRPr lang="en-AU" dirty="0"/>
          </a:p>
        </p:txBody>
      </p:sp>
      <p:sp>
        <p:nvSpPr>
          <p:cNvPr id="8" name="Text Placeholder 7">
            <a:extLst>
              <a:ext uri="{FF2B5EF4-FFF2-40B4-BE49-F238E27FC236}">
                <a16:creationId xmlns:a16="http://schemas.microsoft.com/office/drawing/2014/main" id="{0B2BD685-8642-E2ED-336B-5D95FEB6BADD}"/>
              </a:ext>
            </a:extLst>
          </p:cNvPr>
          <p:cNvSpPr>
            <a:spLocks noGrp="1"/>
          </p:cNvSpPr>
          <p:nvPr>
            <p:ph type="body" sz="quarter" idx="14"/>
          </p:nvPr>
        </p:nvSpPr>
        <p:spPr/>
        <p:txBody>
          <a:bodyPr/>
          <a:lstStyle/>
          <a:p>
            <a:r>
              <a:rPr lang="en-AU" dirty="0"/>
              <a:t>Equity</a:t>
            </a:r>
          </a:p>
        </p:txBody>
      </p:sp>
      <p:sp>
        <p:nvSpPr>
          <p:cNvPr id="5" name="Text Placeholder 4">
            <a:extLst>
              <a:ext uri="{FF2B5EF4-FFF2-40B4-BE49-F238E27FC236}">
                <a16:creationId xmlns:a16="http://schemas.microsoft.com/office/drawing/2014/main" id="{3DD74BC2-848F-B9AC-7242-3552F3D90172}"/>
              </a:ext>
            </a:extLst>
          </p:cNvPr>
          <p:cNvSpPr>
            <a:spLocks noGrp="1"/>
          </p:cNvSpPr>
          <p:nvPr>
            <p:ph type="body" sz="quarter" idx="15"/>
          </p:nvPr>
        </p:nvSpPr>
        <p:spPr/>
        <p:txBody>
          <a:bodyPr>
            <a:normAutofit fontScale="70000" lnSpcReduction="20000"/>
          </a:bodyPr>
          <a:lstStyle/>
          <a:p>
            <a:r>
              <a:rPr lang="en-GB" kern="100" dirty="0">
                <a:latin typeface="Trebuchet MS" panose="020B0603020202020204" pitchFamily="34" charset="0"/>
                <a:ea typeface="Aptos" panose="020B0004020202020204" pitchFamily="34" charset="0"/>
                <a:cs typeface="Times New Roman" panose="02020603050405020304" pitchFamily="18" charset="0"/>
              </a:rPr>
              <a:t>Source: The National Viral Hepatitis Mapping Project (WHO Collaborating Centre for Viral Hepatitis, The Doherty Institute).</a:t>
            </a:r>
            <a:r>
              <a:rPr lang="en-GB" kern="100" baseline="30000" dirty="0">
                <a:latin typeface="Trebuchet MS" panose="020B0603020202020204" pitchFamily="34" charset="0"/>
                <a:ea typeface="Aptos" panose="020B0004020202020204" pitchFamily="34" charset="0"/>
                <a:cs typeface="Times New Roman" panose="02020603050405020304" pitchFamily="18" charset="0"/>
              </a:rPr>
              <a:t>(51)</a:t>
            </a:r>
            <a:endParaRPr lang="en-AU" kern="100" dirty="0">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pic>
        <p:nvPicPr>
          <p:cNvPr id="10" name="Picture Placeholder 9" descr="A map of australia with different colored squares&#10;&#10;Description automatically generated">
            <a:extLst>
              <a:ext uri="{FF2B5EF4-FFF2-40B4-BE49-F238E27FC236}">
                <a16:creationId xmlns:a16="http://schemas.microsoft.com/office/drawing/2014/main" id="{F1BBD696-1384-1DFB-0E12-3D3737FBEF56}"/>
              </a:ext>
            </a:extLst>
          </p:cNvPr>
          <p:cNvPicPr>
            <a:picLocks noGrp="1" noChangeAspect="1"/>
          </p:cNvPicPr>
          <p:nvPr>
            <p:ph type="pic" sz="quarter" idx="13"/>
          </p:nvPr>
        </p:nvPicPr>
        <p:blipFill>
          <a:blip r:embed="rId3"/>
          <a:srcRect l="1" r="1"/>
          <a:stretch>
            <a:fillRect/>
          </a:stretch>
        </p:blipFill>
        <p:spPr/>
      </p:pic>
    </p:spTree>
    <p:extLst>
      <p:ext uri="{BB962C8B-B14F-4D97-AF65-F5344CB8AC3E}">
        <p14:creationId xmlns:p14="http://schemas.microsoft.com/office/powerpoint/2010/main" val="1518618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8D2E8-D066-E60A-2E60-5479E3AB49E0}"/>
              </a:ext>
            </a:extLst>
          </p:cNvPr>
          <p:cNvSpPr>
            <a:spLocks noGrp="1"/>
          </p:cNvSpPr>
          <p:nvPr>
            <p:ph type="title"/>
          </p:nvPr>
        </p:nvSpPr>
        <p:spPr/>
        <p:txBody>
          <a:bodyPr>
            <a:noAutofit/>
          </a:bodyPr>
          <a:lstStyle/>
          <a:p>
            <a:r>
              <a:rPr lang="en-US" sz="1600" dirty="0"/>
              <a:t>Figure 43. Annual change in people living with chronic hepatitis C, hepatitis C incidence (all), treatment coverage, and liver‑related deaths (</a:t>
            </a:r>
            <a:r>
              <a:rPr lang="en-US" sz="1600" dirty="0" err="1"/>
              <a:t>viraemic</a:t>
            </a:r>
            <a:r>
              <a:rPr lang="en-US" sz="1600" dirty="0"/>
              <a:t> and cured) in Australia 2030 (2010–2030) with WHO HCV elimination targets (dotted lines: Panel B:     80% and     90% reductions in incidence, Panel C:     80% eligible treated, and Panel D:     65% reduction in deaths)</a:t>
            </a:r>
          </a:p>
        </p:txBody>
      </p:sp>
      <p:sp>
        <p:nvSpPr>
          <p:cNvPr id="3" name="Footer Placeholder 2">
            <a:extLst>
              <a:ext uri="{FF2B5EF4-FFF2-40B4-BE49-F238E27FC236}">
                <a16:creationId xmlns:a16="http://schemas.microsoft.com/office/drawing/2014/main" id="{E6E64DAB-22A6-AF4F-2AB6-38104EEC14B4}"/>
              </a:ext>
            </a:extLst>
          </p:cNvPr>
          <p:cNvSpPr>
            <a:spLocks noGrp="1"/>
          </p:cNvSpPr>
          <p:nvPr>
            <p:ph type="ftr" sz="quarter" idx="11"/>
          </p:nvPr>
        </p:nvSpPr>
        <p:spPr/>
        <p:txBody>
          <a:bodyPr/>
          <a:lstStyle/>
          <a:p>
            <a:r>
              <a:rPr lang="en-AU"/>
              <a:t>Hepatitis C Elimination in Australia 2024</a:t>
            </a:r>
            <a:endParaRPr lang="en-AU" dirty="0"/>
          </a:p>
        </p:txBody>
      </p:sp>
      <p:sp>
        <p:nvSpPr>
          <p:cNvPr id="4" name="Text Placeholder 3">
            <a:extLst>
              <a:ext uri="{FF2B5EF4-FFF2-40B4-BE49-F238E27FC236}">
                <a16:creationId xmlns:a16="http://schemas.microsoft.com/office/drawing/2014/main" id="{51D4FE32-34F6-B3D0-C0B6-458F16E53F0D}"/>
              </a:ext>
            </a:extLst>
          </p:cNvPr>
          <p:cNvSpPr>
            <a:spLocks noGrp="1"/>
          </p:cNvSpPr>
          <p:nvPr>
            <p:ph type="body" sz="quarter" idx="14"/>
          </p:nvPr>
        </p:nvSpPr>
        <p:spPr/>
        <p:txBody>
          <a:bodyPr/>
          <a:lstStyle/>
          <a:p>
            <a:r>
              <a:rPr lang="en-US" dirty="0"/>
              <a:t>Modelling elimination</a:t>
            </a:r>
          </a:p>
        </p:txBody>
      </p:sp>
      <p:sp>
        <p:nvSpPr>
          <p:cNvPr id="5" name="Text Placeholder 4">
            <a:extLst>
              <a:ext uri="{FF2B5EF4-FFF2-40B4-BE49-F238E27FC236}">
                <a16:creationId xmlns:a16="http://schemas.microsoft.com/office/drawing/2014/main" id="{A6D4A767-19F0-E5CC-0569-7027974DD130}"/>
              </a:ext>
            </a:extLst>
          </p:cNvPr>
          <p:cNvSpPr>
            <a:spLocks noGrp="1"/>
          </p:cNvSpPr>
          <p:nvPr>
            <p:ph type="body" sz="quarter" idx="15"/>
          </p:nvPr>
        </p:nvSpPr>
        <p:spPr/>
        <p:txBody>
          <a:bodyPr/>
          <a:lstStyle/>
          <a:p>
            <a:r>
              <a:rPr lang="en-US" dirty="0"/>
              <a:t>Source: Updated from Kwon et al., J Viral </a:t>
            </a:r>
            <a:r>
              <a:rPr lang="en-US" dirty="0" err="1"/>
              <a:t>Hepat</a:t>
            </a:r>
            <a:r>
              <a:rPr lang="en-US" dirty="0"/>
              <a:t> 2019(2) and Kwon et al., </a:t>
            </a:r>
            <a:r>
              <a:rPr lang="en-US" dirty="0" err="1"/>
              <a:t>PLoS</a:t>
            </a:r>
            <a:r>
              <a:rPr lang="en-US" dirty="0"/>
              <a:t> One 2021.(3)</a:t>
            </a:r>
          </a:p>
        </p:txBody>
      </p:sp>
      <p:pic>
        <p:nvPicPr>
          <p:cNvPr id="8" name="Picture Placeholder 7">
            <a:extLst>
              <a:ext uri="{FF2B5EF4-FFF2-40B4-BE49-F238E27FC236}">
                <a16:creationId xmlns:a16="http://schemas.microsoft.com/office/drawing/2014/main" id="{347C5C26-98EC-38F3-5AEE-974942B61CF1}"/>
              </a:ext>
            </a:extLst>
          </p:cNvPr>
          <p:cNvPicPr>
            <a:picLocks noGrp="1" noChangeAspect="1"/>
          </p:cNvPicPr>
          <p:nvPr>
            <p:ph type="pic" sz="quarter" idx="13"/>
          </p:nvPr>
        </p:nvPicPr>
        <p:blipFill>
          <a:blip r:embed="rId3"/>
          <a:srcRect t="437" b="437"/>
          <a:stretch>
            <a:fillRect/>
          </a:stretch>
        </p:blipFill>
        <p:spPr/>
      </p:pic>
      <p:pic>
        <p:nvPicPr>
          <p:cNvPr id="12" name="Picture 11">
            <a:extLst>
              <a:ext uri="{FF2B5EF4-FFF2-40B4-BE49-F238E27FC236}">
                <a16:creationId xmlns:a16="http://schemas.microsoft.com/office/drawing/2014/main" id="{3B05BAA3-B444-2CE2-6AD4-8BC6F3DF83E6}"/>
              </a:ext>
            </a:extLst>
          </p:cNvPr>
          <p:cNvPicPr>
            <a:picLocks noChangeAspect="1"/>
          </p:cNvPicPr>
          <p:nvPr/>
        </p:nvPicPr>
        <p:blipFill>
          <a:blip r:embed="rId4"/>
          <a:stretch>
            <a:fillRect/>
          </a:stretch>
        </p:blipFill>
        <p:spPr>
          <a:xfrm>
            <a:off x="4901580" y="1512000"/>
            <a:ext cx="216000" cy="72000"/>
          </a:xfrm>
          <a:prstGeom prst="rect">
            <a:avLst/>
          </a:prstGeom>
        </p:spPr>
      </p:pic>
      <p:pic>
        <p:nvPicPr>
          <p:cNvPr id="13" name="Picture 12">
            <a:extLst>
              <a:ext uri="{FF2B5EF4-FFF2-40B4-BE49-F238E27FC236}">
                <a16:creationId xmlns:a16="http://schemas.microsoft.com/office/drawing/2014/main" id="{B2963F6C-66C7-3038-FFBC-23425624B822}"/>
              </a:ext>
            </a:extLst>
          </p:cNvPr>
          <p:cNvPicPr>
            <a:picLocks noChangeAspect="1"/>
          </p:cNvPicPr>
          <p:nvPr/>
        </p:nvPicPr>
        <p:blipFill>
          <a:blip r:embed="rId5"/>
          <a:stretch>
            <a:fillRect/>
          </a:stretch>
        </p:blipFill>
        <p:spPr>
          <a:xfrm>
            <a:off x="5940000" y="1512000"/>
            <a:ext cx="216000" cy="72000"/>
          </a:xfrm>
          <a:prstGeom prst="rect">
            <a:avLst/>
          </a:prstGeom>
        </p:spPr>
      </p:pic>
      <p:pic>
        <p:nvPicPr>
          <p:cNvPr id="14" name="Picture 13">
            <a:extLst>
              <a:ext uri="{FF2B5EF4-FFF2-40B4-BE49-F238E27FC236}">
                <a16:creationId xmlns:a16="http://schemas.microsoft.com/office/drawing/2014/main" id="{BC87BCF5-7FF4-F25D-11A4-F8A0FF6480A6}"/>
              </a:ext>
            </a:extLst>
          </p:cNvPr>
          <p:cNvPicPr>
            <a:picLocks noChangeAspect="1"/>
          </p:cNvPicPr>
          <p:nvPr/>
        </p:nvPicPr>
        <p:blipFill>
          <a:blip r:embed="rId6"/>
          <a:stretch>
            <a:fillRect/>
          </a:stretch>
        </p:blipFill>
        <p:spPr>
          <a:xfrm>
            <a:off x="9648000" y="1512000"/>
            <a:ext cx="216000" cy="72000"/>
          </a:xfrm>
          <a:prstGeom prst="rect">
            <a:avLst/>
          </a:prstGeom>
        </p:spPr>
      </p:pic>
      <p:pic>
        <p:nvPicPr>
          <p:cNvPr id="15" name="Picture 14">
            <a:extLst>
              <a:ext uri="{FF2B5EF4-FFF2-40B4-BE49-F238E27FC236}">
                <a16:creationId xmlns:a16="http://schemas.microsoft.com/office/drawing/2014/main" id="{55D8CC8E-C743-64C8-65F6-D2EB72E57377}"/>
              </a:ext>
            </a:extLst>
          </p:cNvPr>
          <p:cNvPicPr>
            <a:picLocks noChangeAspect="1"/>
          </p:cNvPicPr>
          <p:nvPr/>
        </p:nvPicPr>
        <p:blipFill>
          <a:blip r:embed="rId7"/>
          <a:stretch>
            <a:fillRect/>
          </a:stretch>
        </p:blipFill>
        <p:spPr>
          <a:xfrm>
            <a:off x="3024000" y="1746000"/>
            <a:ext cx="216000" cy="72000"/>
          </a:xfrm>
          <a:prstGeom prst="rect">
            <a:avLst/>
          </a:prstGeom>
        </p:spPr>
      </p:pic>
    </p:spTree>
    <p:extLst>
      <p:ext uri="{BB962C8B-B14F-4D97-AF65-F5344CB8AC3E}">
        <p14:creationId xmlns:p14="http://schemas.microsoft.com/office/powerpoint/2010/main" val="2385790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000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603622-DF3F-44A4-B427-1D3A40EB6AE7}"/>
              </a:ext>
            </a:extLst>
          </p:cNvPr>
          <p:cNvSpPr>
            <a:spLocks noGrp="1"/>
          </p:cNvSpPr>
          <p:nvPr>
            <p:ph type="title"/>
          </p:nvPr>
        </p:nvSpPr>
        <p:spPr/>
        <p:txBody>
          <a:bodyPr/>
          <a:lstStyle/>
          <a:p>
            <a:r>
              <a:rPr lang="en-US" dirty="0"/>
              <a:t>Figure 45. Estimated costs (2023 $AUD) and effectiveness of hepatitis C treatment initiation approaches for treatment‑naive people who inject drugs</a:t>
            </a:r>
            <a:endParaRPr lang="en-AU" dirty="0"/>
          </a:p>
        </p:txBody>
      </p:sp>
      <p:sp>
        <p:nvSpPr>
          <p:cNvPr id="3" name="Footer Placeholder 2">
            <a:extLst>
              <a:ext uri="{FF2B5EF4-FFF2-40B4-BE49-F238E27FC236}">
                <a16:creationId xmlns:a16="http://schemas.microsoft.com/office/drawing/2014/main" id="{A5AA0D34-151D-7CCD-C07E-18D4AF49C6F1}"/>
              </a:ext>
            </a:extLst>
          </p:cNvPr>
          <p:cNvSpPr>
            <a:spLocks noGrp="1"/>
          </p:cNvSpPr>
          <p:nvPr>
            <p:ph type="ftr" sz="quarter" idx="11"/>
          </p:nvPr>
        </p:nvSpPr>
        <p:spPr/>
        <p:txBody>
          <a:bodyPr/>
          <a:lstStyle/>
          <a:p>
            <a:r>
              <a:rPr lang="en-AU"/>
              <a:t>Hepatitis C Elimination in Australia 2024</a:t>
            </a:r>
            <a:endParaRPr lang="en-AU" dirty="0"/>
          </a:p>
        </p:txBody>
      </p:sp>
      <p:sp>
        <p:nvSpPr>
          <p:cNvPr id="12" name="Text Placeholder 11">
            <a:extLst>
              <a:ext uri="{FF2B5EF4-FFF2-40B4-BE49-F238E27FC236}">
                <a16:creationId xmlns:a16="http://schemas.microsoft.com/office/drawing/2014/main" id="{F2E1320C-E3BC-B2B5-D9BF-3CA02B183347}"/>
              </a:ext>
            </a:extLst>
          </p:cNvPr>
          <p:cNvSpPr>
            <a:spLocks noGrp="1"/>
          </p:cNvSpPr>
          <p:nvPr>
            <p:ph type="body" sz="quarter" idx="14"/>
          </p:nvPr>
        </p:nvSpPr>
        <p:spPr/>
        <p:txBody>
          <a:bodyPr/>
          <a:lstStyle/>
          <a:p>
            <a:r>
              <a:rPr lang="en-AU" dirty="0"/>
              <a:t>Modelling elimination</a:t>
            </a:r>
          </a:p>
        </p:txBody>
      </p:sp>
      <p:sp>
        <p:nvSpPr>
          <p:cNvPr id="10" name="Text Placeholder 9">
            <a:extLst>
              <a:ext uri="{FF2B5EF4-FFF2-40B4-BE49-F238E27FC236}">
                <a16:creationId xmlns:a16="http://schemas.microsoft.com/office/drawing/2014/main" id="{46B4B018-3B34-B0D1-AB08-F893AA25051F}"/>
              </a:ext>
            </a:extLst>
          </p:cNvPr>
          <p:cNvSpPr>
            <a:spLocks noGrp="1"/>
          </p:cNvSpPr>
          <p:nvPr>
            <p:ph type="body" sz="quarter" idx="15"/>
          </p:nvPr>
        </p:nvSpPr>
        <p:spPr/>
        <p:txBody>
          <a:bodyPr>
            <a:normAutofit fontScale="85000" lnSpcReduction="10000"/>
          </a:bodyPr>
          <a:lstStyle/>
          <a:p>
            <a:r>
              <a:rPr lang="en-GB" kern="100" dirty="0">
                <a:latin typeface="Trebuchet MS" panose="020B0603020202020204" pitchFamily="34" charset="0"/>
                <a:ea typeface="Aptos" panose="020B0004020202020204" pitchFamily="34" charset="0"/>
                <a:cs typeface="Times New Roman" panose="02020603050405020304" pitchFamily="18" charset="0"/>
              </a:rPr>
              <a:t>Source: Adapted from </a:t>
            </a:r>
            <a:r>
              <a:rPr lang="en-GB" kern="100" dirty="0" err="1">
                <a:latin typeface="Trebuchet MS" panose="020B0603020202020204" pitchFamily="34" charset="0"/>
                <a:ea typeface="Aptos" panose="020B0004020202020204" pitchFamily="34" charset="0"/>
                <a:cs typeface="Times New Roman" panose="02020603050405020304" pitchFamily="18" charset="0"/>
              </a:rPr>
              <a:t>Baille</a:t>
            </a:r>
            <a:r>
              <a:rPr lang="en-GB" kern="100" dirty="0">
                <a:latin typeface="Trebuchet MS" panose="020B0603020202020204" pitchFamily="34" charset="0"/>
                <a:ea typeface="Aptos" panose="020B0004020202020204" pitchFamily="34" charset="0"/>
                <a:cs typeface="Times New Roman" panose="02020603050405020304" pitchFamily="18" charset="0"/>
              </a:rPr>
              <a:t> et al. 2024.(</a:t>
            </a:r>
            <a:r>
              <a:rPr lang="en-GB" i="1" kern="100" dirty="0">
                <a:latin typeface="Trebuchet MS" panose="020B0603020202020204" pitchFamily="34" charset="0"/>
                <a:ea typeface="Aptos" panose="020B0004020202020204" pitchFamily="34" charset="0"/>
                <a:cs typeface="Times New Roman" panose="02020603050405020304" pitchFamily="18" charset="0"/>
              </a:rPr>
              <a:t>personal communication</a:t>
            </a:r>
            <a:r>
              <a:rPr lang="en-GB" kern="100" dirty="0">
                <a:latin typeface="Trebuchet MS" panose="020B0603020202020204" pitchFamily="34" charset="0"/>
                <a:ea typeface="Aptos" panose="020B0004020202020204" pitchFamily="34" charset="0"/>
                <a:cs typeface="Times New Roman" panose="02020603050405020304" pitchFamily="18" charset="0"/>
              </a:rPr>
              <a:t>, Joseph Doyle, Burnet Institute).</a:t>
            </a:r>
            <a:endParaRPr lang="en-AU" kern="100" dirty="0">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pic>
        <p:nvPicPr>
          <p:cNvPr id="14" name="Picture Placeholder 13" descr="A graph of a test&#10;&#10;Description automatically generated with medium confidence">
            <a:extLst>
              <a:ext uri="{FF2B5EF4-FFF2-40B4-BE49-F238E27FC236}">
                <a16:creationId xmlns:a16="http://schemas.microsoft.com/office/drawing/2014/main" id="{7FB7F8E0-5BF6-112F-AC26-4E0A8CD46534}"/>
              </a:ext>
            </a:extLst>
          </p:cNvPr>
          <p:cNvPicPr>
            <a:picLocks noGrp="1" noChangeAspect="1"/>
          </p:cNvPicPr>
          <p:nvPr>
            <p:ph type="pic" sz="quarter" idx="13"/>
          </p:nvPr>
        </p:nvPicPr>
        <p:blipFill>
          <a:blip r:embed="rId3"/>
          <a:srcRect l="1" r="1"/>
          <a:stretch>
            <a:fillRect/>
          </a:stretch>
        </p:blipFill>
        <p:spPr/>
      </p:pic>
    </p:spTree>
    <p:extLst>
      <p:ext uri="{BB962C8B-B14F-4D97-AF65-F5344CB8AC3E}">
        <p14:creationId xmlns:p14="http://schemas.microsoft.com/office/powerpoint/2010/main" val="3498109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7FEA1A82-C8D6-0DE0-6755-4C9F894C1C30}"/>
              </a:ext>
            </a:extLst>
          </p:cNvPr>
          <p:cNvSpPr>
            <a:spLocks noGrp="1"/>
          </p:cNvSpPr>
          <p:nvPr>
            <p:ph type="subTitle" idx="1"/>
          </p:nvPr>
        </p:nvSpPr>
        <p:spPr/>
        <p:txBody>
          <a:bodyPr/>
          <a:lstStyle/>
          <a:p>
            <a:r>
              <a:rPr lang="en-AU" dirty="0"/>
              <a:t>Alisa Pedrana</a:t>
            </a:r>
          </a:p>
        </p:txBody>
      </p:sp>
      <p:sp>
        <p:nvSpPr>
          <p:cNvPr id="7" name="Title 6">
            <a:extLst>
              <a:ext uri="{FF2B5EF4-FFF2-40B4-BE49-F238E27FC236}">
                <a16:creationId xmlns:a16="http://schemas.microsoft.com/office/drawing/2014/main" id="{B56E8534-3EB4-EB03-1CB1-C3A11FBEF766}"/>
              </a:ext>
            </a:extLst>
          </p:cNvPr>
          <p:cNvSpPr>
            <a:spLocks noGrp="1"/>
          </p:cNvSpPr>
          <p:nvPr>
            <p:ph type="title"/>
          </p:nvPr>
        </p:nvSpPr>
        <p:spPr/>
        <p:txBody>
          <a:bodyPr/>
          <a:lstStyle/>
          <a:p>
            <a:r>
              <a:rPr lang="en-AU" dirty="0"/>
              <a:t>Q &amp; A</a:t>
            </a:r>
          </a:p>
        </p:txBody>
      </p:sp>
      <p:sp>
        <p:nvSpPr>
          <p:cNvPr id="3" name="Footer Placeholder 2">
            <a:extLst>
              <a:ext uri="{FF2B5EF4-FFF2-40B4-BE49-F238E27FC236}">
                <a16:creationId xmlns:a16="http://schemas.microsoft.com/office/drawing/2014/main" id="{B99C05F2-EE01-1038-D376-E5348728A670}"/>
              </a:ext>
            </a:extLst>
          </p:cNvPr>
          <p:cNvSpPr>
            <a:spLocks noGrp="1"/>
          </p:cNvSpPr>
          <p:nvPr>
            <p:ph type="ftr" sz="quarter" idx="4294967295"/>
          </p:nvPr>
        </p:nvSpPr>
        <p:spPr>
          <a:xfrm>
            <a:off x="9401175" y="6356350"/>
            <a:ext cx="2790825" cy="365125"/>
          </a:xfrm>
        </p:spPr>
        <p:txBody>
          <a:bodyPr/>
          <a:lstStyle/>
          <a:p>
            <a:r>
              <a:rPr lang="en-AU"/>
              <a:t>Hepatitis C Elimination in Australia 2024</a:t>
            </a:r>
            <a:endParaRPr lang="en-AU" dirty="0"/>
          </a:p>
        </p:txBody>
      </p:sp>
    </p:spTree>
    <p:extLst>
      <p:ext uri="{BB962C8B-B14F-4D97-AF65-F5344CB8AC3E}">
        <p14:creationId xmlns:p14="http://schemas.microsoft.com/office/powerpoint/2010/main" val="331142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64822B5-03BF-A106-6776-9D2300640719}"/>
              </a:ext>
            </a:extLst>
          </p:cNvPr>
          <p:cNvSpPr>
            <a:spLocks noGrp="1"/>
          </p:cNvSpPr>
          <p:nvPr>
            <p:ph type="ftr" sz="quarter" idx="11"/>
          </p:nvPr>
        </p:nvSpPr>
        <p:spPr/>
        <p:txBody>
          <a:bodyPr/>
          <a:lstStyle/>
          <a:p>
            <a:r>
              <a:rPr lang="en-AU"/>
              <a:t>Hepatitis C Elimination in Australia 2024</a:t>
            </a:r>
            <a:endParaRPr lang="en-AU" dirty="0"/>
          </a:p>
        </p:txBody>
      </p:sp>
      <p:sp>
        <p:nvSpPr>
          <p:cNvPr id="3" name="Title 2">
            <a:extLst>
              <a:ext uri="{FF2B5EF4-FFF2-40B4-BE49-F238E27FC236}">
                <a16:creationId xmlns:a16="http://schemas.microsoft.com/office/drawing/2014/main" id="{576D0827-2808-3911-8162-DFBA2E7CFA8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1796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7160-6706-71FF-0F8B-626530FE71DB}"/>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FEEE560A-5506-75A8-9E22-904B620CA1C8}"/>
              </a:ext>
            </a:extLst>
          </p:cNvPr>
          <p:cNvSpPr>
            <a:spLocks noGrp="1"/>
          </p:cNvSpPr>
          <p:nvPr>
            <p:ph idx="1"/>
          </p:nvPr>
        </p:nvSpPr>
        <p:spPr/>
        <p:txBody>
          <a:bodyPr/>
          <a:lstStyle/>
          <a:p>
            <a:pPr>
              <a:lnSpc>
                <a:spcPct val="150000"/>
              </a:lnSpc>
              <a:spcBef>
                <a:spcPts val="0"/>
              </a:spcBef>
            </a:pPr>
            <a:r>
              <a:rPr lang="en-US" dirty="0"/>
              <a:t>Data highlights </a:t>
            </a:r>
          </a:p>
          <a:p>
            <a:pPr>
              <a:lnSpc>
                <a:spcPct val="150000"/>
              </a:lnSpc>
              <a:spcBef>
                <a:spcPts val="0"/>
              </a:spcBef>
            </a:pPr>
            <a:r>
              <a:rPr lang="en-US" dirty="0"/>
              <a:t>Followed by a moderated Q and A</a:t>
            </a:r>
          </a:p>
          <a:p>
            <a:pPr>
              <a:lnSpc>
                <a:spcPct val="150000"/>
              </a:lnSpc>
              <a:spcBef>
                <a:spcPts val="0"/>
              </a:spcBef>
            </a:pPr>
            <a:r>
              <a:rPr lang="en-US" dirty="0"/>
              <a:t>burnet.edu.au and kirby.unsw.edu.au</a:t>
            </a:r>
          </a:p>
          <a:p>
            <a:pPr marL="0" indent="0">
              <a:buNone/>
            </a:pPr>
            <a:endParaRPr lang="en-AU" dirty="0"/>
          </a:p>
          <a:p>
            <a:pPr marL="0" indent="0">
              <a:buNone/>
            </a:pPr>
            <a:r>
              <a:rPr lang="en-AU" dirty="0"/>
              <a:t>Download full report here: </a:t>
            </a:r>
            <a:r>
              <a:rPr lang="en-AU" b="0" i="0" dirty="0">
                <a:solidFill>
                  <a:srgbClr val="000000"/>
                </a:solidFill>
                <a:effectLst/>
                <a:latin typeface="Aptos" panose="020B0004020202020204" pitchFamily="34" charset="0"/>
              </a:rPr>
              <a:t> </a:t>
            </a:r>
            <a:r>
              <a:rPr lang="en-AU" b="0" i="0" dirty="0">
                <a:solidFill>
                  <a:srgbClr val="000000"/>
                </a:solidFill>
                <a:effectLst/>
                <a:latin typeface="Aptos" panose="020B0004020202020204" pitchFamily="34" charset="0"/>
                <a:hlinkClick r:id="rId2" tooltip="Original URL: https://burnet.edu.au/aushepC. Click or tap if you trust this link."/>
              </a:rPr>
              <a:t>https://burnet.edu.au/aushepC</a:t>
            </a:r>
            <a:endParaRPr lang="en-AU" dirty="0"/>
          </a:p>
          <a:p>
            <a:pPr marL="0" indent="0">
              <a:buNone/>
            </a:pPr>
            <a:endParaRPr lang="en-US" dirty="0"/>
          </a:p>
        </p:txBody>
      </p:sp>
      <p:sp>
        <p:nvSpPr>
          <p:cNvPr id="4" name="Footer Placeholder 3">
            <a:extLst>
              <a:ext uri="{FF2B5EF4-FFF2-40B4-BE49-F238E27FC236}">
                <a16:creationId xmlns:a16="http://schemas.microsoft.com/office/drawing/2014/main" id="{57A5FC87-15E5-9120-BC00-0962F425A6CE}"/>
              </a:ext>
            </a:extLst>
          </p:cNvPr>
          <p:cNvSpPr>
            <a:spLocks noGrp="1"/>
          </p:cNvSpPr>
          <p:nvPr>
            <p:ph type="ftr" sz="quarter" idx="11"/>
          </p:nvPr>
        </p:nvSpPr>
        <p:spPr/>
        <p:txBody>
          <a:bodyPr/>
          <a:lstStyle/>
          <a:p>
            <a:r>
              <a:rPr lang="en-AU"/>
              <a:t>Hepatitis C Elimination in Australia 2024</a:t>
            </a:r>
            <a:endParaRPr lang="en-AU" dirty="0"/>
          </a:p>
        </p:txBody>
      </p:sp>
    </p:spTree>
    <p:extLst>
      <p:ext uri="{BB962C8B-B14F-4D97-AF65-F5344CB8AC3E}">
        <p14:creationId xmlns:p14="http://schemas.microsoft.com/office/powerpoint/2010/main" val="3249114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50250-7223-9496-FCC6-50FD3EF035AE}"/>
              </a:ext>
            </a:extLst>
          </p:cNvPr>
          <p:cNvSpPr>
            <a:spLocks noGrp="1"/>
          </p:cNvSpPr>
          <p:nvPr>
            <p:ph type="title"/>
          </p:nvPr>
        </p:nvSpPr>
        <p:spPr/>
        <p:txBody>
          <a:bodyPr/>
          <a:lstStyle/>
          <a:p>
            <a:r>
              <a:rPr lang="en-AU" dirty="0"/>
              <a:t>Introducing today’s guests</a:t>
            </a:r>
          </a:p>
        </p:txBody>
      </p:sp>
      <p:sp>
        <p:nvSpPr>
          <p:cNvPr id="3" name="Content Placeholder 2">
            <a:extLst>
              <a:ext uri="{FF2B5EF4-FFF2-40B4-BE49-F238E27FC236}">
                <a16:creationId xmlns:a16="http://schemas.microsoft.com/office/drawing/2014/main" id="{7F4A6189-62FF-9ABE-32EE-52C98CA23981}"/>
              </a:ext>
            </a:extLst>
          </p:cNvPr>
          <p:cNvSpPr>
            <a:spLocks noGrp="1"/>
          </p:cNvSpPr>
          <p:nvPr>
            <p:ph idx="1"/>
          </p:nvPr>
        </p:nvSpPr>
        <p:spPr>
          <a:xfrm>
            <a:off x="983432" y="1825625"/>
            <a:ext cx="11089232" cy="4351338"/>
          </a:xfrm>
        </p:spPr>
        <p:txBody>
          <a:bodyPr>
            <a:noAutofit/>
          </a:bodyPr>
          <a:lstStyle/>
          <a:p>
            <a:pPr marL="0" indent="0">
              <a:buNone/>
            </a:pPr>
            <a:r>
              <a:rPr lang="en-AU" sz="2400" dirty="0"/>
              <a:t>Margaret </a:t>
            </a:r>
            <a:r>
              <a:rPr lang="en-AU" sz="2400" dirty="0" err="1"/>
              <a:t>Hellard</a:t>
            </a:r>
            <a:endParaRPr lang="en-AU" sz="2400" dirty="0"/>
          </a:p>
          <a:p>
            <a:pPr marL="0" indent="0">
              <a:buNone/>
            </a:pPr>
            <a:r>
              <a:rPr lang="en-AU" sz="2400" dirty="0"/>
              <a:t>	Burnet Institute</a:t>
            </a:r>
          </a:p>
          <a:p>
            <a:pPr marL="0" indent="0">
              <a:buNone/>
            </a:pPr>
            <a:r>
              <a:rPr lang="en-AU" sz="2400" dirty="0"/>
              <a:t>Greg Dore</a:t>
            </a:r>
          </a:p>
          <a:p>
            <a:pPr marL="0" indent="0">
              <a:buNone/>
            </a:pPr>
            <a:r>
              <a:rPr lang="en-AU" sz="2400" dirty="0"/>
              <a:t>	Kirby Institute</a:t>
            </a:r>
          </a:p>
          <a:p>
            <a:pPr marL="0" indent="0">
              <a:buNone/>
            </a:pPr>
            <a:r>
              <a:rPr lang="en-US" sz="2400" dirty="0">
                <a:solidFill>
                  <a:srgbClr val="000000"/>
                </a:solidFill>
                <a:effectLst/>
                <a:ea typeface="Aptos" panose="020B0004020202020204" pitchFamily="34" charset="0"/>
                <a:cs typeface="Aptos" panose="020B0004020202020204" pitchFamily="34" charset="0"/>
              </a:rPr>
              <a:t>Ele Morrison</a:t>
            </a:r>
          </a:p>
          <a:p>
            <a:pPr marL="0" indent="0">
              <a:buNone/>
            </a:pPr>
            <a:r>
              <a:rPr lang="en-US" sz="2400" dirty="0">
                <a:solidFill>
                  <a:srgbClr val="000000"/>
                </a:solidFill>
              </a:rPr>
              <a:t>	Australian Injecting and Illicit Drug Users League (AIVL)</a:t>
            </a:r>
          </a:p>
          <a:p>
            <a:pPr marL="0" indent="0">
              <a:buNone/>
            </a:pPr>
            <a:r>
              <a:rPr lang="en-AU" sz="2400" dirty="0"/>
              <a:t>Lucy Clynes</a:t>
            </a:r>
          </a:p>
          <a:p>
            <a:pPr marL="0" indent="0">
              <a:buNone/>
            </a:pPr>
            <a:r>
              <a:rPr lang="en-AU" sz="2400" dirty="0"/>
              <a:t>	Hepatitis Australia</a:t>
            </a:r>
          </a:p>
          <a:p>
            <a:pPr marL="0" indent="0">
              <a:buNone/>
            </a:pPr>
            <a:r>
              <a:rPr lang="en-AU" sz="2400" dirty="0"/>
              <a:t>Tom Rees</a:t>
            </a:r>
          </a:p>
          <a:p>
            <a:pPr marL="0" indent="0">
              <a:buNone/>
            </a:pPr>
            <a:r>
              <a:rPr lang="en-AU" sz="2400" dirty="0"/>
              <a:t>	</a:t>
            </a:r>
            <a:r>
              <a:rPr lang="en-US" sz="2400" dirty="0"/>
              <a:t>South Australian Department for Health and Wellbeing</a:t>
            </a:r>
            <a:endParaRPr lang="en-AU" sz="2400" dirty="0"/>
          </a:p>
        </p:txBody>
      </p:sp>
      <p:sp>
        <p:nvSpPr>
          <p:cNvPr id="4" name="Footer Placeholder 3">
            <a:extLst>
              <a:ext uri="{FF2B5EF4-FFF2-40B4-BE49-F238E27FC236}">
                <a16:creationId xmlns:a16="http://schemas.microsoft.com/office/drawing/2014/main" id="{9B28C1E1-7504-B648-DA3E-54FD4FB184CE}"/>
              </a:ext>
            </a:extLst>
          </p:cNvPr>
          <p:cNvSpPr>
            <a:spLocks noGrp="1"/>
          </p:cNvSpPr>
          <p:nvPr>
            <p:ph type="ftr" sz="quarter" idx="11"/>
          </p:nvPr>
        </p:nvSpPr>
        <p:spPr/>
        <p:txBody>
          <a:bodyPr/>
          <a:lstStyle/>
          <a:p>
            <a:r>
              <a:rPr lang="en-AU"/>
              <a:t>Hepatitis C Elimination in Australia 2024</a:t>
            </a:r>
            <a:endParaRPr lang="en-AU" dirty="0"/>
          </a:p>
        </p:txBody>
      </p:sp>
    </p:spTree>
    <p:extLst>
      <p:ext uri="{BB962C8B-B14F-4D97-AF65-F5344CB8AC3E}">
        <p14:creationId xmlns:p14="http://schemas.microsoft.com/office/powerpoint/2010/main" val="2546623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9EA4FC3-7B42-0D9D-5BD6-4B2AD2E9DE44}"/>
              </a:ext>
            </a:extLst>
          </p:cNvPr>
          <p:cNvSpPr>
            <a:spLocks noGrp="1"/>
          </p:cNvSpPr>
          <p:nvPr>
            <p:ph type="subTitle" idx="1"/>
          </p:nvPr>
        </p:nvSpPr>
        <p:spPr/>
        <p:txBody>
          <a:bodyPr/>
          <a:lstStyle/>
          <a:p>
            <a:r>
              <a:rPr lang="en-AU" dirty="0"/>
              <a:t>Anna Wilkinson</a:t>
            </a:r>
          </a:p>
        </p:txBody>
      </p:sp>
      <p:sp>
        <p:nvSpPr>
          <p:cNvPr id="5" name="Title 4">
            <a:extLst>
              <a:ext uri="{FF2B5EF4-FFF2-40B4-BE49-F238E27FC236}">
                <a16:creationId xmlns:a16="http://schemas.microsoft.com/office/drawing/2014/main" id="{0A304106-FE3E-7147-DAB3-086AF67BDB64}"/>
              </a:ext>
            </a:extLst>
          </p:cNvPr>
          <p:cNvSpPr>
            <a:spLocks noGrp="1"/>
          </p:cNvSpPr>
          <p:nvPr>
            <p:ph type="title"/>
          </p:nvPr>
        </p:nvSpPr>
        <p:spPr/>
        <p:txBody>
          <a:bodyPr/>
          <a:lstStyle/>
          <a:p>
            <a:r>
              <a:rPr lang="en-AU" dirty="0"/>
              <a:t>Editors</a:t>
            </a:r>
            <a:br>
              <a:rPr lang="en-AU" dirty="0"/>
            </a:br>
            <a:r>
              <a:rPr lang="en-AU" dirty="0"/>
              <a:t>Data Contributors</a:t>
            </a:r>
          </a:p>
        </p:txBody>
      </p:sp>
      <p:sp>
        <p:nvSpPr>
          <p:cNvPr id="4" name="Footer Placeholder 3">
            <a:extLst>
              <a:ext uri="{FF2B5EF4-FFF2-40B4-BE49-F238E27FC236}">
                <a16:creationId xmlns:a16="http://schemas.microsoft.com/office/drawing/2014/main" id="{FA9107D2-E0A2-9E7C-D15B-B11F34E3740E}"/>
              </a:ext>
            </a:extLst>
          </p:cNvPr>
          <p:cNvSpPr>
            <a:spLocks noGrp="1"/>
          </p:cNvSpPr>
          <p:nvPr>
            <p:ph type="ftr" sz="quarter" idx="4294967295"/>
          </p:nvPr>
        </p:nvSpPr>
        <p:spPr>
          <a:xfrm>
            <a:off x="9401175" y="6356350"/>
            <a:ext cx="2790825" cy="365125"/>
          </a:xfrm>
        </p:spPr>
        <p:txBody>
          <a:bodyPr/>
          <a:lstStyle/>
          <a:p>
            <a:r>
              <a:rPr lang="en-AU"/>
              <a:t>Hepatitis C Elimination in Australia 2024</a:t>
            </a:r>
            <a:endParaRPr lang="en-AU" dirty="0"/>
          </a:p>
        </p:txBody>
      </p:sp>
    </p:spTree>
    <p:extLst>
      <p:ext uri="{BB962C8B-B14F-4D97-AF65-F5344CB8AC3E}">
        <p14:creationId xmlns:p14="http://schemas.microsoft.com/office/powerpoint/2010/main" val="4678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8DE09ED-7B14-F783-F680-570B782E0901}"/>
              </a:ext>
            </a:extLst>
          </p:cNvPr>
          <p:cNvSpPr>
            <a:spLocks noGrp="1"/>
          </p:cNvSpPr>
          <p:nvPr>
            <p:ph type="title"/>
          </p:nvPr>
        </p:nvSpPr>
        <p:spPr/>
        <p:txBody>
          <a:bodyPr/>
          <a:lstStyle/>
          <a:p>
            <a:r>
              <a:rPr lang="en-AU" dirty="0"/>
              <a:t>Editors</a:t>
            </a:r>
          </a:p>
        </p:txBody>
      </p:sp>
      <p:graphicFrame>
        <p:nvGraphicFramePr>
          <p:cNvPr id="10" name="Content Placeholder 9">
            <a:extLst>
              <a:ext uri="{FF2B5EF4-FFF2-40B4-BE49-F238E27FC236}">
                <a16:creationId xmlns:a16="http://schemas.microsoft.com/office/drawing/2014/main" id="{9F3D819D-1D8A-3956-BEC7-AFDE19DE4106}"/>
              </a:ext>
            </a:extLst>
          </p:cNvPr>
          <p:cNvGraphicFramePr>
            <a:graphicFrameLocks noGrp="1"/>
          </p:cNvGraphicFramePr>
          <p:nvPr>
            <p:ph idx="1"/>
            <p:extLst>
              <p:ext uri="{D42A27DB-BD31-4B8C-83A1-F6EECF244321}">
                <p14:modId xmlns:p14="http://schemas.microsoft.com/office/powerpoint/2010/main" val="1380028919"/>
              </p:ext>
            </p:extLst>
          </p:nvPr>
        </p:nvGraphicFramePr>
        <p:xfrm>
          <a:off x="982663" y="1825624"/>
          <a:ext cx="10657953" cy="4051648"/>
        </p:xfrm>
        <a:graphic>
          <a:graphicData uri="http://schemas.openxmlformats.org/drawingml/2006/table">
            <a:tbl>
              <a:tblPr firstRow="1" bandRow="1">
                <a:tableStyleId>{5940675A-B579-460E-94D1-54222C63F5DA}</a:tableStyleId>
              </a:tblPr>
              <a:tblGrid>
                <a:gridCol w="3552651">
                  <a:extLst>
                    <a:ext uri="{9D8B030D-6E8A-4147-A177-3AD203B41FA5}">
                      <a16:colId xmlns:a16="http://schemas.microsoft.com/office/drawing/2014/main" val="1133181290"/>
                    </a:ext>
                  </a:extLst>
                </a:gridCol>
                <a:gridCol w="3552651">
                  <a:extLst>
                    <a:ext uri="{9D8B030D-6E8A-4147-A177-3AD203B41FA5}">
                      <a16:colId xmlns:a16="http://schemas.microsoft.com/office/drawing/2014/main" val="2136681181"/>
                    </a:ext>
                  </a:extLst>
                </a:gridCol>
                <a:gridCol w="3552651">
                  <a:extLst>
                    <a:ext uri="{9D8B030D-6E8A-4147-A177-3AD203B41FA5}">
                      <a16:colId xmlns:a16="http://schemas.microsoft.com/office/drawing/2014/main" val="2554196419"/>
                    </a:ext>
                  </a:extLst>
                </a:gridCol>
              </a:tblGrid>
              <a:tr h="1012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Margaret Hellard</a:t>
                      </a:r>
                      <a:endParaRPr lang="en-AU" sz="2800" b="0" i="0" u="none" strike="noStrike"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Alisa Pedrana</a:t>
                      </a:r>
                      <a:endParaRPr lang="en-AU" sz="2800" b="0" i="0" u="none" strike="noStrike"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Timothy Broady</a:t>
                      </a:r>
                      <a:endParaRPr lang="en-AU" sz="2800" b="0" i="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800" b="0" i="0" u="none" strike="noStrike"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0978243"/>
                  </a:ext>
                </a:extLst>
              </a:tr>
              <a:tr h="1012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Mark </a:t>
                      </a:r>
                      <a:r>
                        <a:rPr lang="en-US" sz="2800" b="0" i="0" u="none" strike="noStrike" kern="1200" dirty="0" err="1">
                          <a:solidFill>
                            <a:srgbClr val="000000"/>
                          </a:solidFill>
                          <a:effectLst/>
                        </a:rPr>
                        <a:t>Stoov</a:t>
                      </a:r>
                      <a:r>
                        <a:rPr lang="en-AU" sz="2800" b="0" i="0" u="none" strike="noStrike" kern="1200" dirty="0">
                          <a:solidFill>
                            <a:srgbClr val="000000"/>
                          </a:solidFill>
                          <a:effectLst/>
                        </a:rPr>
                        <a:t>é</a:t>
                      </a:r>
                      <a:endParaRPr lang="en-AU" sz="2800" b="0" i="0" u="none" strike="noStrike"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Joseph Doyle</a:t>
                      </a:r>
                      <a:endParaRPr lang="en-AU" sz="2800" b="0" i="0" u="none" strike="noStrike"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Troy Combo</a:t>
                      </a:r>
                      <a:endParaRPr lang="en-AU"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800" b="0" i="0" u="none" strike="noStrike"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67034577"/>
                  </a:ext>
                </a:extLst>
              </a:tr>
              <a:tr h="1012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Gregory Dore</a:t>
                      </a:r>
                      <a:endParaRPr lang="en-AU" sz="2800" b="0" i="0" u="none" strike="noStrike"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Alexander Thompson</a:t>
                      </a:r>
                      <a:endParaRPr lang="en-AU" sz="2800" b="0" i="0" u="none" strike="noStrike"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A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177174"/>
                  </a:ext>
                </a:extLst>
              </a:tr>
              <a:tr h="1012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Jason </a:t>
                      </a:r>
                      <a:r>
                        <a:rPr lang="en-US" sz="2800" b="0" i="0" u="none" strike="noStrike" kern="1200" dirty="0" err="1">
                          <a:solidFill>
                            <a:srgbClr val="000000"/>
                          </a:solidFill>
                          <a:effectLst/>
                        </a:rPr>
                        <a:t>Grebely</a:t>
                      </a:r>
                      <a:endParaRPr lang="en-AU" sz="2800" b="0" i="0" u="none" strike="noStrike"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Behzad </a:t>
                      </a:r>
                      <a:r>
                        <a:rPr lang="en-US" sz="2800" b="0" i="0" u="none" strike="noStrike" kern="1200" dirty="0" err="1">
                          <a:solidFill>
                            <a:srgbClr val="000000"/>
                          </a:solidFill>
                          <a:effectLst/>
                        </a:rPr>
                        <a:t>Hajarizadeh</a:t>
                      </a:r>
                      <a:endParaRPr lang="en-AU" sz="2800" b="0" i="0" u="none" strike="noStrike"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16573152"/>
                  </a:ext>
                </a:extLst>
              </a:tr>
            </a:tbl>
          </a:graphicData>
        </a:graphic>
      </p:graphicFrame>
      <p:sp>
        <p:nvSpPr>
          <p:cNvPr id="3" name="Footer Placeholder 2">
            <a:extLst>
              <a:ext uri="{FF2B5EF4-FFF2-40B4-BE49-F238E27FC236}">
                <a16:creationId xmlns:a16="http://schemas.microsoft.com/office/drawing/2014/main" id="{1FA4AA00-7E07-DC78-ED3F-A406CC859B30}"/>
              </a:ext>
            </a:extLst>
          </p:cNvPr>
          <p:cNvSpPr>
            <a:spLocks noGrp="1"/>
          </p:cNvSpPr>
          <p:nvPr>
            <p:ph type="ftr" sz="quarter" idx="11"/>
          </p:nvPr>
        </p:nvSpPr>
        <p:spPr/>
        <p:txBody>
          <a:bodyPr/>
          <a:lstStyle/>
          <a:p>
            <a:r>
              <a:rPr lang="en-AU"/>
              <a:t>Hepatitis C Elimination in Australia 2024</a:t>
            </a:r>
            <a:endParaRPr lang="en-AU" dirty="0"/>
          </a:p>
        </p:txBody>
      </p:sp>
    </p:spTree>
    <p:extLst>
      <p:ext uri="{BB962C8B-B14F-4D97-AF65-F5344CB8AC3E}">
        <p14:creationId xmlns:p14="http://schemas.microsoft.com/office/powerpoint/2010/main" val="92855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9A62-92FC-B0CA-B797-0CDC08CDCB56}"/>
              </a:ext>
            </a:extLst>
          </p:cNvPr>
          <p:cNvSpPr>
            <a:spLocks noGrp="1"/>
          </p:cNvSpPr>
          <p:nvPr>
            <p:ph type="title"/>
          </p:nvPr>
        </p:nvSpPr>
        <p:spPr/>
        <p:txBody>
          <a:bodyPr>
            <a:normAutofit fontScale="90000"/>
          </a:bodyPr>
          <a:lstStyle/>
          <a:p>
            <a:r>
              <a:rPr lang="en-AU" dirty="0"/>
              <a:t>Data Contributors </a:t>
            </a:r>
            <a:r>
              <a:rPr lang="en-AU" sz="3600" dirty="0"/>
              <a:t>(in order of data presented)</a:t>
            </a:r>
            <a:endParaRPr lang="en-AU" dirty="0"/>
          </a:p>
        </p:txBody>
      </p:sp>
      <p:sp>
        <p:nvSpPr>
          <p:cNvPr id="7" name="Content Placeholder 6">
            <a:extLst>
              <a:ext uri="{FF2B5EF4-FFF2-40B4-BE49-F238E27FC236}">
                <a16:creationId xmlns:a16="http://schemas.microsoft.com/office/drawing/2014/main" id="{BD710C2A-A411-D5F1-C959-C5EFB79F823B}"/>
              </a:ext>
            </a:extLst>
          </p:cNvPr>
          <p:cNvSpPr>
            <a:spLocks noGrp="1"/>
          </p:cNvSpPr>
          <p:nvPr>
            <p:ph idx="1"/>
          </p:nvPr>
        </p:nvSpPr>
        <p:spPr/>
        <p:txBody>
          <a:bodyPr>
            <a:normAutofit lnSpcReduction="10000"/>
          </a:bodyPr>
          <a:lstStyle/>
          <a:p>
            <a:pPr algn="l"/>
            <a:r>
              <a:rPr lang="en-US" sz="2400" b="0" i="0" u="none" strike="noStrike" baseline="0" dirty="0">
                <a:solidFill>
                  <a:srgbClr val="333333"/>
                </a:solidFill>
              </a:rPr>
              <a:t>Australian Collaboration for Coordinated Enhanced Sentinel Surveillance of Sexually Transmissible </a:t>
            </a:r>
            <a:r>
              <a:rPr lang="en-AU" sz="2400" b="0" i="0" u="none" strike="noStrike" baseline="0" dirty="0">
                <a:solidFill>
                  <a:srgbClr val="333333"/>
                </a:solidFill>
              </a:rPr>
              <a:t>Infections and Blood Borne Viruses</a:t>
            </a:r>
          </a:p>
          <a:p>
            <a:pPr algn="l"/>
            <a:r>
              <a:rPr lang="en-AU" sz="2400" b="0" i="0" u="none" strike="noStrike" baseline="0" dirty="0">
                <a:solidFill>
                  <a:srgbClr val="333333"/>
                </a:solidFill>
              </a:rPr>
              <a:t>MIXMAX Melbourne Cohort hepatitis C sub‑study</a:t>
            </a:r>
          </a:p>
          <a:p>
            <a:pPr algn="l"/>
            <a:r>
              <a:rPr lang="en-US" sz="2400" b="0" i="0" u="none" strike="noStrike" baseline="0" dirty="0">
                <a:solidFill>
                  <a:srgbClr val="333333"/>
                </a:solidFill>
              </a:rPr>
              <a:t>ATLAS Indigenous Primary Care Surveillance and Research Network</a:t>
            </a:r>
          </a:p>
          <a:p>
            <a:pPr algn="l"/>
            <a:r>
              <a:rPr lang="en-AU" sz="2400" b="0" i="0" u="none" strike="noStrike" baseline="0" dirty="0">
                <a:solidFill>
                  <a:srgbClr val="333333"/>
                </a:solidFill>
              </a:rPr>
              <a:t>Australian Needle Syringe Program Survey</a:t>
            </a:r>
          </a:p>
          <a:p>
            <a:pPr algn="l"/>
            <a:r>
              <a:rPr lang="en-AU" sz="2400" b="0" i="0" u="none" strike="noStrike" baseline="0" dirty="0">
                <a:solidFill>
                  <a:srgbClr val="333333"/>
                </a:solidFill>
              </a:rPr>
              <a:t>National Prisons Hepatitis Network</a:t>
            </a:r>
          </a:p>
          <a:p>
            <a:pPr algn="l"/>
            <a:r>
              <a:rPr lang="en-AU" sz="2400" b="0" i="0" u="none" strike="noStrike" baseline="0" dirty="0">
                <a:solidFill>
                  <a:srgbClr val="333333"/>
                </a:solidFill>
              </a:rPr>
              <a:t>Australian Hepatitis and Risk Survey in Prisons</a:t>
            </a:r>
          </a:p>
          <a:p>
            <a:pPr algn="l"/>
            <a:r>
              <a:rPr lang="en-AU" sz="2400" b="0" i="0" u="none" strike="noStrike" baseline="0" dirty="0">
                <a:solidFill>
                  <a:srgbClr val="333333"/>
                </a:solidFill>
              </a:rPr>
              <a:t>Monitoring hepatitis C treatment uptake in Australia</a:t>
            </a:r>
          </a:p>
          <a:p>
            <a:pPr algn="l"/>
            <a:r>
              <a:rPr lang="en-US" sz="2400" b="0" i="0" u="none" strike="noStrike" baseline="0" dirty="0">
                <a:solidFill>
                  <a:srgbClr val="333333"/>
                </a:solidFill>
              </a:rPr>
              <a:t>National Retreatment Project</a:t>
            </a:r>
          </a:p>
          <a:p>
            <a:r>
              <a:rPr lang="en-AU" sz="2400" b="0" i="0" u="none" strike="noStrike" baseline="0" dirty="0">
                <a:solidFill>
                  <a:srgbClr val="333333"/>
                </a:solidFill>
              </a:rPr>
              <a:t>National hepatitis C diagnosis and care cascade</a:t>
            </a:r>
            <a:endParaRPr lang="en-US" sz="2400" b="0" i="0" u="none" strike="noStrike" baseline="0" dirty="0">
              <a:solidFill>
                <a:srgbClr val="333333"/>
              </a:solidFill>
            </a:endParaRPr>
          </a:p>
          <a:p>
            <a:pPr algn="l"/>
            <a:endParaRPr lang="en-AU" sz="2400" b="0" i="0" u="none" strike="noStrike" baseline="0" dirty="0">
              <a:solidFill>
                <a:srgbClr val="333333"/>
              </a:solidFill>
            </a:endParaRPr>
          </a:p>
          <a:p>
            <a:pPr algn="l"/>
            <a:endParaRPr lang="en-AU" sz="3600" dirty="0"/>
          </a:p>
        </p:txBody>
      </p:sp>
      <p:sp>
        <p:nvSpPr>
          <p:cNvPr id="3" name="Footer Placeholder 2">
            <a:extLst>
              <a:ext uri="{FF2B5EF4-FFF2-40B4-BE49-F238E27FC236}">
                <a16:creationId xmlns:a16="http://schemas.microsoft.com/office/drawing/2014/main" id="{5ACB2C35-BEB4-8F51-8CC4-45852D9E6531}"/>
              </a:ext>
            </a:extLst>
          </p:cNvPr>
          <p:cNvSpPr>
            <a:spLocks noGrp="1"/>
          </p:cNvSpPr>
          <p:nvPr>
            <p:ph type="ftr" sz="quarter" idx="11"/>
          </p:nvPr>
        </p:nvSpPr>
        <p:spPr/>
        <p:txBody>
          <a:bodyPr/>
          <a:lstStyle/>
          <a:p>
            <a:r>
              <a:rPr lang="en-AU"/>
              <a:t>Hepatitis C Elimination in Australia 2024</a:t>
            </a:r>
            <a:endParaRPr lang="en-AU" dirty="0"/>
          </a:p>
        </p:txBody>
      </p:sp>
    </p:spTree>
    <p:extLst>
      <p:ext uri="{BB962C8B-B14F-4D97-AF65-F5344CB8AC3E}">
        <p14:creationId xmlns:p14="http://schemas.microsoft.com/office/powerpoint/2010/main" val="2849180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EDE217-9A51-85EE-F4AD-B73225B894F6}"/>
              </a:ext>
            </a:extLst>
          </p:cNvPr>
          <p:cNvSpPr>
            <a:spLocks noGrp="1"/>
          </p:cNvSpPr>
          <p:nvPr>
            <p:ph type="title"/>
          </p:nvPr>
        </p:nvSpPr>
        <p:spPr/>
        <p:txBody>
          <a:bodyPr/>
          <a:lstStyle/>
          <a:p>
            <a:r>
              <a:rPr lang="en-AU" dirty="0"/>
              <a:t>Data Contributors </a:t>
            </a:r>
            <a:r>
              <a:rPr lang="en-AU" sz="4400" dirty="0"/>
              <a:t>(cont.)</a:t>
            </a:r>
            <a:endParaRPr lang="en-AU" dirty="0"/>
          </a:p>
        </p:txBody>
      </p:sp>
      <p:sp>
        <p:nvSpPr>
          <p:cNvPr id="8" name="Content Placeholder 7">
            <a:extLst>
              <a:ext uri="{FF2B5EF4-FFF2-40B4-BE49-F238E27FC236}">
                <a16:creationId xmlns:a16="http://schemas.microsoft.com/office/drawing/2014/main" id="{C9DF87ED-1438-7460-9E03-82409BF08CA3}"/>
              </a:ext>
            </a:extLst>
          </p:cNvPr>
          <p:cNvSpPr>
            <a:spLocks noGrp="1"/>
          </p:cNvSpPr>
          <p:nvPr>
            <p:ph idx="1"/>
          </p:nvPr>
        </p:nvSpPr>
        <p:spPr/>
        <p:txBody>
          <a:bodyPr>
            <a:normAutofit/>
          </a:bodyPr>
          <a:lstStyle/>
          <a:p>
            <a:pPr algn="l"/>
            <a:r>
              <a:rPr lang="en-US" sz="2400" b="0" i="0" u="none" strike="noStrike" baseline="0" dirty="0">
                <a:solidFill>
                  <a:srgbClr val="333333"/>
                </a:solidFill>
              </a:rPr>
              <a:t>Australia and New Zealand Liver and Intestinal Transplant Registry</a:t>
            </a:r>
          </a:p>
          <a:p>
            <a:pPr algn="l"/>
            <a:r>
              <a:rPr lang="en-AU" sz="2400" b="0" i="0" u="none" strike="noStrike" baseline="0" dirty="0">
                <a:solidFill>
                  <a:srgbClr val="333333"/>
                </a:solidFill>
              </a:rPr>
              <a:t>Stigma Indicators Monitoring Project</a:t>
            </a:r>
          </a:p>
          <a:p>
            <a:pPr algn="l"/>
            <a:r>
              <a:rPr lang="en-US" sz="2400" b="0" i="0" u="none" strike="noStrike" baseline="0" dirty="0">
                <a:solidFill>
                  <a:srgbClr val="333333"/>
                </a:solidFill>
              </a:rPr>
              <a:t>Needle Syringe Program National Minimum Data Collection</a:t>
            </a:r>
          </a:p>
          <a:p>
            <a:pPr algn="l"/>
            <a:r>
              <a:rPr lang="en-US" sz="2400" b="0" i="0" u="none" strike="noStrike" baseline="0" dirty="0">
                <a:solidFill>
                  <a:srgbClr val="333333"/>
                </a:solidFill>
              </a:rPr>
              <a:t>Gay Community Periodic Survey</a:t>
            </a:r>
          </a:p>
          <a:p>
            <a:pPr algn="l"/>
            <a:r>
              <a:rPr lang="en-AU" sz="2400" dirty="0"/>
              <a:t>Viral Hepatitis Mapping Project</a:t>
            </a:r>
          </a:p>
          <a:p>
            <a:pPr algn="l"/>
            <a:r>
              <a:rPr lang="en-AU" sz="2400" dirty="0"/>
              <a:t>Mathematical modelling (Kirby Institute)</a:t>
            </a:r>
          </a:p>
          <a:p>
            <a:pPr algn="l"/>
            <a:r>
              <a:rPr lang="en-AU" sz="2400" dirty="0"/>
              <a:t>Mathematical modelling (Burnet Institute).</a:t>
            </a:r>
          </a:p>
          <a:p>
            <a:pPr algn="l"/>
            <a:endParaRPr lang="en-AU" sz="3600" dirty="0"/>
          </a:p>
        </p:txBody>
      </p:sp>
      <p:sp>
        <p:nvSpPr>
          <p:cNvPr id="3" name="Footer Placeholder 2">
            <a:extLst>
              <a:ext uri="{FF2B5EF4-FFF2-40B4-BE49-F238E27FC236}">
                <a16:creationId xmlns:a16="http://schemas.microsoft.com/office/drawing/2014/main" id="{36B808F7-4183-BEA3-CC46-69164F967B77}"/>
              </a:ext>
            </a:extLst>
          </p:cNvPr>
          <p:cNvSpPr>
            <a:spLocks noGrp="1"/>
          </p:cNvSpPr>
          <p:nvPr>
            <p:ph type="ftr" sz="quarter" idx="11"/>
          </p:nvPr>
        </p:nvSpPr>
        <p:spPr/>
        <p:txBody>
          <a:bodyPr/>
          <a:lstStyle/>
          <a:p>
            <a:r>
              <a:rPr lang="en-AU"/>
              <a:t>Hepatitis C Elimination in Australia 2024</a:t>
            </a:r>
            <a:endParaRPr lang="en-AU" dirty="0"/>
          </a:p>
        </p:txBody>
      </p:sp>
    </p:spTree>
    <p:extLst>
      <p:ext uri="{BB962C8B-B14F-4D97-AF65-F5344CB8AC3E}">
        <p14:creationId xmlns:p14="http://schemas.microsoft.com/office/powerpoint/2010/main" val="1064565817"/>
      </p:ext>
    </p:extLst>
  </p:cSld>
  <p:clrMapOvr>
    <a:masterClrMapping/>
  </p:clrMapOvr>
</p:sld>
</file>

<file path=ppt/theme/theme1.xml><?xml version="1.0" encoding="utf-8"?>
<a:theme xmlns:a="http://schemas.openxmlformats.org/drawingml/2006/main" name="Office Theme">
  <a:themeElements>
    <a:clrScheme name="HCVElim2024">
      <a:dk1>
        <a:srgbClr val="333333"/>
      </a:dk1>
      <a:lt1>
        <a:srgbClr val="FFFFFF"/>
      </a:lt1>
      <a:dk2>
        <a:srgbClr val="BD572F"/>
      </a:dk2>
      <a:lt2>
        <a:srgbClr val="EBEBEB"/>
      </a:lt2>
      <a:accent1>
        <a:srgbClr val="BD572F"/>
      </a:accent1>
      <a:accent2>
        <a:srgbClr val="666666"/>
      </a:accent2>
      <a:accent3>
        <a:srgbClr val="57585A"/>
      </a:accent3>
      <a:accent4>
        <a:srgbClr val="C0A37B"/>
      </a:accent4>
      <a:accent5>
        <a:srgbClr val="AA7E3B"/>
      </a:accent5>
      <a:accent6>
        <a:srgbClr val="959598"/>
      </a:accent6>
      <a:hlink>
        <a:srgbClr val="3E6191"/>
      </a:hlink>
      <a:folHlink>
        <a:srgbClr val="959598"/>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RNET_HCVElim2024_20241108_01" id="{7294C439-0F05-F54D-8072-3F72140AC620}" vid="{32128157-069C-4A47-B28E-FF7806992E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BURNET_HCVElim2024_20241108_01</Template>
  <TotalTime>348</TotalTime>
  <Words>3319</Words>
  <Application>Microsoft Office PowerPoint</Application>
  <PresentationFormat>Widescreen</PresentationFormat>
  <Paragraphs>283</Paragraphs>
  <Slides>32</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Aptos</vt:lpstr>
      <vt:lpstr>Arial</vt:lpstr>
      <vt:lpstr>Calibri</vt:lpstr>
      <vt:lpstr>MyriadPro-Regular</vt:lpstr>
      <vt:lpstr>Segoe UI</vt:lpstr>
      <vt:lpstr>Trebuchet MS</vt:lpstr>
      <vt:lpstr>WordVisi_MSFontService</vt:lpstr>
      <vt:lpstr>WordVisiCarriageReturn_MSFontService</vt:lpstr>
      <vt:lpstr>Office Theme</vt:lpstr>
      <vt:lpstr>PowerPoint Presentation</vt:lpstr>
      <vt:lpstr>PowerPoint Presentation</vt:lpstr>
      <vt:lpstr>PowerPoint Presentation</vt:lpstr>
      <vt:lpstr>Housekeeping</vt:lpstr>
      <vt:lpstr>Introducing today’s guests</vt:lpstr>
      <vt:lpstr>Editors Data Contributors</vt:lpstr>
      <vt:lpstr>Editors</vt:lpstr>
      <vt:lpstr>Data Contributors (in order of data presented)</vt:lpstr>
      <vt:lpstr>Data Contributors (cont.)</vt:lpstr>
      <vt:lpstr>Community organisations</vt:lpstr>
      <vt:lpstr>Data highlights</vt:lpstr>
      <vt:lpstr>Figure 1. Number of hepatitis C (unspecified and newly acquired) notifications by age group and gender, 2016–2023</vt:lpstr>
      <vt:lpstr>Figure 2. Incidence of primary hepatitis C infection among individuals tested at ACCESS primary care clinics, ACCESS, 2016–2023</vt:lpstr>
      <vt:lpstr>Figure 8. Number of individuals tested for HCV antibody at ACCESS primary care clinics and proportion of HCV antibody tests positive by gender, ACCESS, 2016–2023</vt:lpstr>
      <vt:lpstr>Figure 10. Number of individuals ever prescribed opioid agonist therapy tested for HCV antibody at ACCESS primary care clinics and proportion of HCV antibody tests positive by gender, ACCESS, 2016–2023</vt:lpstr>
      <vt:lpstr>Figure 18. Number of Australian Needle Syringe Program Survey respondents tested for HCV RNA and proportion positive by gender, 2016–2023</vt:lpstr>
      <vt:lpstr>Figure 19. Number of claims to Medicare for items 69499 and 69500 (detection of HCV RNA, new infections only), 2016–2023</vt:lpstr>
      <vt:lpstr>Figure 22. Proportion of people who inject drugs participating in the MIXMAX Melbourne Cohort HCV RNA positive before and after subsidisation of DAAs in March 2016, March 2010–December 2022</vt:lpstr>
      <vt:lpstr>Figure 23. Total estimated number of individuals initiating DAA treatment (including retreatment), PBS database, March 2016–December 2023</vt:lpstr>
      <vt:lpstr>Figure 28. Number of individuals receiving DAA treatment in prison versus in the community nationally and by jurisdiction, National Prisons Hepatitis Network and PBS database, 2023</vt:lpstr>
      <vt:lpstr>Figure 30. Hepatitis C treatment cascade at ACCESS primary care clinics: number of individuals hepatitis C diagnosed, number and proportion of individuals who initiated treatment, and tested for HCV RNA post‑treatment initiation, 2016–2023</vt:lpstr>
      <vt:lpstr>Figure 31. Hepatitis C treatment cascade: number and proportion of individuals attending ACCHS tested for HCV RNA and prescribed DAAs, and among those treated, the number and proportion who appeared to achieve an undetectable HCV viral load, ATLAS network, aggregated for years 2016–2023</vt:lpstr>
      <vt:lpstr>Figure 32. The 2023 hepatitis C diagnosis and care cascade, HIV, viral hepatitis and sexually transmissible infections in Australia, Annual Surveillance Report</vt:lpstr>
      <vt:lpstr>Figure 33. Number of Australian adult liver transplant recipients by primary diagnosis and year of first transplant, Australia and New Zealand Liver and Intestinal Transplant Registry, 2018–2023</vt:lpstr>
      <vt:lpstr>Figure 34. Reports of injecting drug use‑related stigma or discrimination in the past 12 months by people who inject drugs, 2016–2023</vt:lpstr>
      <vt:lpstr>Figure 35. Reports of hepatitis C‑related stigma or discrimination in the past 12 months by people diagnosed with hepatitis C, 2016–2023</vt:lpstr>
      <vt:lpstr>Figure 38. Proportion of Australian Needle Syringe Program Survey respondents reporting re‑use of someone else’s needles and syringes in the past month, 2016–2023</vt:lpstr>
      <vt:lpstr>Figure 42. Geographic variation in hepatitis C treatment uptake, March 2016–October 2023</vt:lpstr>
      <vt:lpstr>Figure 43. Annual change in people living with chronic hepatitis C, hepatitis C incidence (all), treatment coverage, and liver‑related deaths (viraemic and cured) in Australia 2030 (2010–2030) with WHO HCV elimination targets (dotted lines: Panel B:     80% and     90% reductions in incidence, Panel C:     80% eligible treated, and Panel D:     65% reduction in deaths)</vt:lpstr>
      <vt:lpstr>Figure 45. Estimated costs (2023 $AUD) and effectiveness of hepatitis C treatment initiation approaches for treatment‑naive people who inject drugs</vt:lpstr>
      <vt:lpstr>Q &amp; A</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Anna Wilkinson</dc:creator>
  <cp:keywords/>
  <dc:description/>
  <cp:lastModifiedBy>Anna Wilkinson</cp:lastModifiedBy>
  <cp:revision>362</cp:revision>
  <dcterms:created xsi:type="dcterms:W3CDTF">2024-11-10T22:03:49Z</dcterms:created>
  <dcterms:modified xsi:type="dcterms:W3CDTF">2024-11-13T23:35:51Z</dcterms:modified>
  <cp:category/>
</cp:coreProperties>
</file>