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261" r:id="rId2"/>
    <p:sldId id="299" r:id="rId3"/>
    <p:sldId id="285" r:id="rId4"/>
    <p:sldId id="27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288" r:id="rId24"/>
    <p:sldId id="319" r:id="rId25"/>
    <p:sldId id="341" r:id="rId26"/>
    <p:sldId id="289" r:id="rId27"/>
    <p:sldId id="320" r:id="rId28"/>
    <p:sldId id="294" r:id="rId29"/>
    <p:sldId id="296" r:id="rId30"/>
    <p:sldId id="321" r:id="rId31"/>
    <p:sldId id="342" r:id="rId32"/>
    <p:sldId id="323" r:id="rId33"/>
    <p:sldId id="343" r:id="rId34"/>
    <p:sldId id="322" r:id="rId35"/>
    <p:sldId id="344" r:id="rId36"/>
    <p:sldId id="324" r:id="rId37"/>
    <p:sldId id="325" r:id="rId38"/>
    <p:sldId id="326" r:id="rId39"/>
    <p:sldId id="290" r:id="rId40"/>
    <p:sldId id="327" r:id="rId41"/>
    <p:sldId id="328" r:id="rId42"/>
    <p:sldId id="329" r:id="rId43"/>
    <p:sldId id="330" r:id="rId44"/>
    <p:sldId id="332" r:id="rId45"/>
    <p:sldId id="333" r:id="rId46"/>
    <p:sldId id="334" r:id="rId47"/>
    <p:sldId id="331" r:id="rId48"/>
    <p:sldId id="335" r:id="rId49"/>
    <p:sldId id="336" r:id="rId50"/>
    <p:sldId id="337" r:id="rId51"/>
    <p:sldId id="338" r:id="rId52"/>
    <p:sldId id="339" r:id="rId53"/>
    <p:sldId id="291" r:id="rId54"/>
    <p:sldId id="340" r:id="rId55"/>
    <p:sldId id="283" r:id="rId56"/>
    <p:sldId id="284" r:id="rId57"/>
    <p:sldId id="345" r:id="rId58"/>
    <p:sldId id="346" r:id="rId59"/>
    <p:sldId id="347" r:id="rId60"/>
    <p:sldId id="34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6" autoAdjust="0"/>
    <p:restoredTop sz="95884" autoAdjust="0"/>
  </p:normalViewPr>
  <p:slideViewPr>
    <p:cSldViewPr snapToObjects="1">
      <p:cViewPr varScale="1">
        <p:scale>
          <a:sx n="107" d="100"/>
          <a:sy n="107" d="100"/>
        </p:scale>
        <p:origin x="120" y="348"/>
      </p:cViewPr>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75" d="100"/>
          <a:sy n="75"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3D5EC-A72E-7944-887D-24434F54AC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1CC497-0ECF-DA49-B293-A3E404BA9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4B886B-47E9-014E-87C0-7B1CD8234A08}" type="datetimeFigureOut">
              <a:rPr lang="en-US" smtClean="0"/>
              <a:t>11/16/2022</a:t>
            </a:fld>
            <a:endParaRPr lang="en-US"/>
          </a:p>
        </p:txBody>
      </p:sp>
      <p:sp>
        <p:nvSpPr>
          <p:cNvPr id="4" name="Footer Placeholder 3">
            <a:extLst>
              <a:ext uri="{FF2B5EF4-FFF2-40B4-BE49-F238E27FC236}">
                <a16:creationId xmlns:a16="http://schemas.microsoft.com/office/drawing/2014/main" id="{5F4D1F15-D89C-BA40-BF65-B78255166C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7411E-D860-BE4E-925B-DBED985673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55005A-39E1-474C-8E1F-ADAB844F2949}" type="slidenum">
              <a:rPr lang="en-US" smtClean="0"/>
              <a:t>‹#›</a:t>
            </a:fld>
            <a:endParaRPr lang="en-US"/>
          </a:p>
        </p:txBody>
      </p:sp>
    </p:spTree>
    <p:extLst>
      <p:ext uri="{BB962C8B-B14F-4D97-AF65-F5344CB8AC3E}">
        <p14:creationId xmlns:p14="http://schemas.microsoft.com/office/powerpoint/2010/main" val="60717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55C37-181C-A44B-A0B4-2D414E41B773}"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05B8-EA8C-474A-8726-670B23D9226A}" type="slidenum">
              <a:rPr lang="en-US" smtClean="0"/>
              <a:t>‹#›</a:t>
            </a:fld>
            <a:endParaRPr lang="en-US"/>
          </a:p>
        </p:txBody>
      </p:sp>
    </p:spTree>
    <p:extLst>
      <p:ext uri="{BB962C8B-B14F-4D97-AF65-F5344CB8AC3E}">
        <p14:creationId xmlns:p14="http://schemas.microsoft.com/office/powerpoint/2010/main" val="284591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05B8-EA8C-474A-8726-670B23D9226A}" type="slidenum">
              <a:rPr lang="en-US" smtClean="0"/>
              <a:t>1</a:t>
            </a:fld>
            <a:endParaRPr lang="en-US"/>
          </a:p>
        </p:txBody>
      </p:sp>
    </p:spTree>
    <p:extLst>
      <p:ext uri="{BB962C8B-B14F-4D97-AF65-F5344CB8AC3E}">
        <p14:creationId xmlns:p14="http://schemas.microsoft.com/office/powerpoint/2010/main" val="141544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16 sites: six in NSW, four in VIC, one in SA, two in ACT, one in WA, one in QLD, and one in TAS. The TAS site contributed data from 2013 onwards. GBM were classed as being HIV</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positive for the entire calendar year of their diagnosis, were 15 years or older, and contributed one test per year.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11</a:t>
            </a:fld>
            <a:endParaRPr lang="en-US"/>
          </a:p>
        </p:txBody>
      </p:sp>
    </p:spTree>
    <p:extLst>
      <p:ext uri="{BB962C8B-B14F-4D97-AF65-F5344CB8AC3E}">
        <p14:creationId xmlns:p14="http://schemas.microsoft.com/office/powerpoint/2010/main" val="352459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nine sites: seven in VIC, one in WA, and one in QLD. The WA site contributed data from 2016 onwards. Primary care clinics have high caseloads of people at risk of hepatitis C and provide both specialist services to current and former people who inject drugs as well as general health services. Individuals were 15 years or older, had at least one electronic medical record of a prescription for OAT between January 2009 and December 2021, and contributed one test per year. Individuals recorded as ‘Other’ sex or sex not recorded were not included due to small sample size.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12</a:t>
            </a:fld>
            <a:endParaRPr lang="en-US"/>
          </a:p>
        </p:txBody>
      </p:sp>
    </p:spTree>
    <p:extLst>
      <p:ext uri="{BB962C8B-B14F-4D97-AF65-F5344CB8AC3E}">
        <p14:creationId xmlns:p14="http://schemas.microsoft.com/office/powerpoint/2010/main" val="244685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seven sites: four in NSW, one in VIC, one in ACT, and one in SA.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Individuals were 15 years or older and contributed one test per year.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13</a:t>
            </a:fld>
            <a:endParaRPr lang="en-US"/>
          </a:p>
        </p:txBody>
      </p:sp>
    </p:spTree>
    <p:extLst>
      <p:ext uri="{BB962C8B-B14F-4D97-AF65-F5344CB8AC3E}">
        <p14:creationId xmlns:p14="http://schemas.microsoft.com/office/powerpoint/2010/main" val="31118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Individuals defined as people aged 15 years or older, who visited a doctor, nurse, or Aboriginal health practitioner (‘medical consultations’) between 2016 and 2021.</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14</a:t>
            </a:fld>
            <a:endParaRPr lang="en-US"/>
          </a:p>
        </p:txBody>
      </p:sp>
    </p:spTree>
    <p:extLst>
      <p:ext uri="{BB962C8B-B14F-4D97-AF65-F5344CB8AC3E}">
        <p14:creationId xmlns:p14="http://schemas.microsoft.com/office/powerpoint/2010/main" val="409531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Individuals defined as people aged 15 years or older, who visited a doctor, nurse, or Aboriginal health practitioner (‘medical consultations’) between 2016 and 2021.</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15</a:t>
            </a:fld>
            <a:endParaRPr lang="en-US"/>
          </a:p>
        </p:txBody>
      </p:sp>
    </p:spTree>
    <p:extLst>
      <p:ext uri="{BB962C8B-B14F-4D97-AF65-F5344CB8AC3E}">
        <p14:creationId xmlns:p14="http://schemas.microsoft.com/office/powerpoint/2010/main" val="390888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Individuals defined as people aged 15 years or older, who visited a doctor, nurse, or Aboriginal health practitioner (‘medical consultations’) between 2016 and 2021. ‘Ever HCV antibody positive’ was defined as having had a positive test result at any time since data collection began (1st January 2016) until end of the sample period (December 2021).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 total of 136 379 individuals aged 15 years or older attended medical appointments between 2016 and 2021, of whom 19.2% (26 243/136 379) had an HCV antibody test. †Of those tested for HCV antibody, 6.4% (1 679/26 243) tested HCV antibody positive.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Of those HCV antibody positive, 53.4% (896/1 679) had an HCV RNA test following HCV antibody positivity of which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50.4% (452/896) were HCV RNA positive.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16</a:t>
            </a:fld>
            <a:endParaRPr lang="en-US"/>
          </a:p>
        </p:txBody>
      </p:sp>
    </p:spTree>
    <p:extLst>
      <p:ext uri="{BB962C8B-B14F-4D97-AF65-F5344CB8AC3E}">
        <p14:creationId xmlns:p14="http://schemas.microsoft.com/office/powerpoint/2010/main" val="113736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Individuals defined as people aged 15 years or older, who visited a doctor, nurse, or Aboriginal health practitioner (‘medical consultations’) between 2016 and 2021. Number of people tested per year as follows: 2016: 2 070 men, 3 117 women; 2017: 2 710 men, 3 754 women; 2018: 2 806 men, 3 723 women; 2019: 3 193 men, 4 314 women; 2020: 2 641 men, 3 869 women; and 2021: 2 576 men, 3 975 women.</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17</a:t>
            </a:fld>
            <a:endParaRPr lang="en-US"/>
          </a:p>
        </p:txBody>
      </p:sp>
    </p:spTree>
    <p:extLst>
      <p:ext uri="{BB962C8B-B14F-4D97-AF65-F5344CB8AC3E}">
        <p14:creationId xmlns:p14="http://schemas.microsoft.com/office/powerpoint/2010/main" val="182560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No participant recruitment occurred in VIC in 2020.</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18</a:t>
            </a:fld>
            <a:endParaRPr lang="en-US"/>
          </a:p>
        </p:txBody>
      </p:sp>
    </p:spTree>
    <p:extLst>
      <p:ext uri="{BB962C8B-B14F-4D97-AF65-F5344CB8AC3E}">
        <p14:creationId xmlns:p14="http://schemas.microsoft.com/office/powerpoint/2010/main" val="298968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No participant recruitment occurred in VIC in 2020.</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19</a:t>
            </a:fld>
            <a:endParaRPr lang="en-US"/>
          </a:p>
        </p:txBody>
      </p:sp>
    </p:spTree>
    <p:extLst>
      <p:ext uri="{BB962C8B-B14F-4D97-AF65-F5344CB8AC3E}">
        <p14:creationId xmlns:p14="http://schemas.microsoft.com/office/powerpoint/2010/main" val="1313182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No participant recruitment occurred in VIC in 2020.</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20</a:t>
            </a:fld>
            <a:endParaRPr lang="en-US"/>
          </a:p>
        </p:txBody>
      </p:sp>
    </p:spTree>
    <p:extLst>
      <p:ext uri="{BB962C8B-B14F-4D97-AF65-F5344CB8AC3E}">
        <p14:creationId xmlns:p14="http://schemas.microsoft.com/office/powerpoint/2010/main" val="207683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Notes:  Cases other than newly acquired were assigned as unspecified.</a:t>
            </a:r>
            <a:r>
              <a:rPr lang="en-AU" dirty="0">
                <a:effectLst/>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a:t>
            </a:fld>
            <a:endParaRPr lang="en-US"/>
          </a:p>
        </p:txBody>
      </p:sp>
    </p:spTree>
    <p:extLst>
      <p:ext uri="{BB962C8B-B14F-4D97-AF65-F5344CB8AC3E}">
        <p14:creationId xmlns:p14="http://schemas.microsoft.com/office/powerpoint/2010/main" val="3032882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No participant recruitment occurred in VIC in 2020. Weighted for gender and HCV antibody status.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21</a:t>
            </a:fld>
            <a:endParaRPr lang="en-US"/>
          </a:p>
        </p:txBody>
      </p:sp>
    </p:spTree>
    <p:extLst>
      <p:ext uri="{BB962C8B-B14F-4D97-AF65-F5344CB8AC3E}">
        <p14:creationId xmlns:p14="http://schemas.microsoft.com/office/powerpoint/2010/main" val="379907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MBS item numbers (69499 and 69500) are used for testing to detect current hepatitis C infection which are not used for tests associated with treatment monitoring. Prison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based testing not included in MBS data.</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22</a:t>
            </a:fld>
            <a:endParaRPr lang="en-US"/>
          </a:p>
        </p:txBody>
      </p:sp>
    </p:spTree>
    <p:extLst>
      <p:ext uri="{BB962C8B-B14F-4D97-AF65-F5344CB8AC3E}">
        <p14:creationId xmlns:p14="http://schemas.microsoft.com/office/powerpoint/2010/main" val="338081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marR="0" lvl="0" indent="0" algn="l" defTabSz="914400" rtl="0" eaLnBrk="1" fontAlgn="auto" latinLnBrk="0" hangingPunct="1">
              <a:lnSpc>
                <a:spcPts val="1000"/>
              </a:lnSpc>
              <a:spcBef>
                <a:spcPts val="0"/>
              </a:spcBef>
              <a:spcAft>
                <a:spcPts val="2000"/>
              </a:spcAft>
              <a:buClrTx/>
              <a:buSzTx/>
              <a:buFontTx/>
              <a:buNone/>
              <a:tabLst>
                <a:tab pos="520700" algn="l"/>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Includes individuals initiating first treatment; data of the second or further courses of treatment are available from the Monitoring treatment uptake project. Treatment numbers may vary from previous or future reports due to refinements made to the PBS data between releases. Estimated proportion of individuals living with chronic hepatitis C who initiated DAA treatment was based on people living with chronic hepatitis C at the end of 2015 (N= 188 690)</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(4)</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 and does not encompass individuals with new infections from the end of 2015, some of whom will have been treated. Jurisdiction data were not available for 16 individuals; these individuals contributed to the national estimates only. </a:t>
            </a:r>
            <a:endParaRPr lang="en-AU" sz="1200" dirty="0">
              <a:solidFill>
                <a:srgbClr val="000000"/>
              </a:solidFill>
              <a:effectLst/>
              <a:latin typeface="Minion Pro"/>
              <a:ea typeface="Times New Roman" panose="02020603050405020304" pitchFamily="18" charset="0"/>
              <a:cs typeface="Minion Pro"/>
            </a:endParaRPr>
          </a:p>
          <a:p>
            <a:pPr marL="125730">
              <a:lnSpc>
                <a:spcPts val="1000"/>
              </a:lnSpc>
              <a:spcAft>
                <a:spcPts val="2000"/>
              </a:spcAft>
              <a:tabLst>
                <a:tab pos="520700" algn="l"/>
              </a:tabLst>
            </a:pP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23</a:t>
            </a:fld>
            <a:endParaRPr lang="en-US"/>
          </a:p>
        </p:txBody>
      </p:sp>
    </p:spTree>
    <p:extLst>
      <p:ext uri="{BB962C8B-B14F-4D97-AF65-F5344CB8AC3E}">
        <p14:creationId xmlns:p14="http://schemas.microsoft.com/office/powerpoint/2010/main" val="2245135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2016 Q1 is data from March 2016 only. Treatment numbers may vary from previous or future reports due to refinements made to the PBS data between releases.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24</a:t>
            </a:fld>
            <a:endParaRPr lang="en-US"/>
          </a:p>
        </p:txBody>
      </p:sp>
    </p:spTree>
    <p:extLst>
      <p:ext uri="{BB962C8B-B14F-4D97-AF65-F5344CB8AC3E}">
        <p14:creationId xmlns:p14="http://schemas.microsoft.com/office/powerpoint/2010/main" val="322573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2016 Q1 is data from March 2016 only. Treatment numbers may vary from previous or future reports due to refinements made to the PBS data between releases.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25</a:t>
            </a:fld>
            <a:endParaRPr lang="en-US"/>
          </a:p>
        </p:txBody>
      </p:sp>
    </p:spTree>
    <p:extLst>
      <p:ext uri="{BB962C8B-B14F-4D97-AF65-F5344CB8AC3E}">
        <p14:creationId xmlns:p14="http://schemas.microsoft.com/office/powerpoint/2010/main" val="312030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2016 Q1 is data from March 2016 only. Treatment numbers may vary from previous or future reports due to refinements made to the PBS data between releases. Nurse practitioners have been authorised to prescribe DAA therapy for hepatitis C treatment since June 2017. The proportion of treatment initiations by prescriber type between 2019 and 2021 should be interpreted cautiously given the increasing number of unidentified prescriber type in these years.</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26</a:t>
            </a:fld>
            <a:endParaRPr lang="en-US"/>
          </a:p>
        </p:txBody>
      </p:sp>
    </p:spTree>
    <p:extLst>
      <p:ext uri="{BB962C8B-B14F-4D97-AF65-F5344CB8AC3E}">
        <p14:creationId xmlns:p14="http://schemas.microsoft.com/office/powerpoint/2010/main" val="1393562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Includes respondents who tested HCV antibody positive and excludes those self</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reporting spontaneous HCV clearance. No participant recruitment occurred in VIC in 2020.</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27</a:t>
            </a:fld>
            <a:endParaRPr lang="en-US"/>
          </a:p>
        </p:txBody>
      </p:sp>
    </p:spTree>
    <p:extLst>
      <p:ext uri="{BB962C8B-B14F-4D97-AF65-F5344CB8AC3E}">
        <p14:creationId xmlns:p14="http://schemas.microsoft.com/office/powerpoint/2010/main" val="51729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*The proportion of all treatments that were initiated in prisons was estimated using the actual number of treatments reported by jurisdictional hepatitis services as a proportion of all treatments derived from the PBS database. PBS treatment numbers may vary from previous or future reports due to refinements made to PBS data between releases (2019 and 2020 data from 2021 release of data).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aOne</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prison and one mental health correctional facility;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bTwo</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prisons and one youth detention;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cBetween</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a:t>
            </a:r>
            <a:r>
              <a:rPr lang="en-GB" sz="1800" dirty="0">
                <a:solidFill>
                  <a:srgbClr val="323232"/>
                </a:solidFill>
                <a:effectLst/>
                <a:latin typeface="MetaOT-Norm" panose="020B0504030101020102" pitchFamily="34" charset="77"/>
                <a:ea typeface="Calibri" panose="020F0502020204030204" pitchFamily="34" charset="0"/>
                <a:cs typeface="MetaOT-Norm" panose="020B0504030101020102" pitchFamily="34" charset="77"/>
              </a:rPr>
              <a:t>2019 and 2020, five prisons closed. For 2020, data were collected from 31 public prisons (January–December) and one private prison (January–June only), data were not collected from two private prisons.</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dData</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were collected from 95 prisons;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eData</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were collected from 32 public prisons; data were not collected from three private prisons.</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28</a:t>
            </a:fld>
            <a:endParaRPr lang="en-US"/>
          </a:p>
        </p:txBody>
      </p:sp>
    </p:spTree>
    <p:extLst>
      <p:ext uri="{BB962C8B-B14F-4D97-AF65-F5344CB8AC3E}">
        <p14:creationId xmlns:p14="http://schemas.microsoft.com/office/powerpoint/2010/main" val="285803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*The proportion of all treatments that were initiated in prisons was estimated using the actual number of treatments reported by jurisdictional hepatitis services as a proportion of all treatments derived from the PBS database. PBS treatment numbers may vary from previous or future reports due to refinements made to PBS data between releases (2019 and 2020 data from 2021 release of data).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aOne</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prison and one mental health correctional facility;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bTwo</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prisons and one youth detention;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cBetween</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a:t>
            </a:r>
            <a:r>
              <a:rPr lang="en-GB" sz="1800" dirty="0">
                <a:solidFill>
                  <a:srgbClr val="323232"/>
                </a:solidFill>
                <a:effectLst/>
                <a:latin typeface="MetaOT-Norm" panose="020B0504030101020102" pitchFamily="34" charset="77"/>
                <a:ea typeface="Calibri" panose="020F0502020204030204" pitchFamily="34" charset="0"/>
                <a:cs typeface="MetaOT-Norm" panose="020B0504030101020102" pitchFamily="34" charset="77"/>
              </a:rPr>
              <a:t>2019 and 2020, five prisons closed. For 2020, data were collected from 31 public prisons (January–December) and one private prison (January–June only), data were not collected from two private prisons.</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dData</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were collected from 95 prisons; </a:t>
            </a:r>
            <a:r>
              <a:rPr lang="en-GB" sz="1800" dirty="0" err="1">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eData</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 were collected from 32 public prisons; data were not collected from three private prisons.</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29</a:t>
            </a:fld>
            <a:endParaRPr lang="en-US"/>
          </a:p>
        </p:txBody>
      </p:sp>
    </p:spTree>
    <p:extLst>
      <p:ext uri="{BB962C8B-B14F-4D97-AF65-F5344CB8AC3E}">
        <p14:creationId xmlns:p14="http://schemas.microsoft.com/office/powerpoint/2010/main" val="587050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Includes all individuals with hepatitis C who initiated DAA treatment through the PBS and were retreated, 2016–2021. As the PBS data does not capture reason for retreatment, retreatment data from the REACH</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C cohort were used to train a Random Forest machine learning model to classify retreatment for reinfection or treatment failure. Of individuals initiating DAAs through the PBS between 2016 and 2021 (N=95 272), 7.3% received retreatment (n=6 980). The model classified 51.8% (95% CI: 46.7–53.6%; n=3 614) as reinfection and 48.2% (95% CI: 46.4–53.3%; n=3 366) as treatment failure.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30</a:t>
            </a:fld>
            <a:endParaRPr lang="en-US"/>
          </a:p>
        </p:txBody>
      </p:sp>
    </p:spTree>
    <p:extLst>
      <p:ext uri="{BB962C8B-B14F-4D97-AF65-F5344CB8AC3E}">
        <p14:creationId xmlns:p14="http://schemas.microsoft.com/office/powerpoint/2010/main" val="280617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N=7 190. Analysis includes nine sites: seven in VIC, one in Western Australia (WA), and one in Queensland (QLD). The WA site contributed data from 2016 onwards. Primary care clinics see high caseloads of people at risk of hepatitis C and provide both specialist services to current or former people who inject drugs as well as general health services. First incident infection only included in analysis. Incident infection date was assigned as the midpoint between the positive HCV antibody or HCV RNA test date and previous HCV antibody negative test date. ACCESS collates data from January 2009. Individuals included tested HCV antibody negative on their first test observed and had at least one follow</a:t>
            </a:r>
            <a:r>
              <a:rPr lang="en-GB" sz="1800" dirty="0">
                <a:solidFill>
                  <a:srgbClr val="323232"/>
                </a:solidFill>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up test (HCV antibody or HCV RNA or both on or before 31st December 2021). Individuals were 15 years or older. CI: confidence interval.</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4</a:t>
            </a:fld>
            <a:endParaRPr lang="en-US"/>
          </a:p>
        </p:txBody>
      </p:sp>
    </p:spTree>
    <p:extLst>
      <p:ext uri="{BB962C8B-B14F-4D97-AF65-F5344CB8AC3E}">
        <p14:creationId xmlns:p14="http://schemas.microsoft.com/office/powerpoint/2010/main" val="1848326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Includes all individuals with hepatitis C who initiated DAA treatment through the PBS and were retreated, 2016–2021. As the PBS data does not capture reason for retreatment, retreatment data from the REACH</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C cohort were used to train a Random Forest machine learning model to classify retreatment for reinfection or treatment failure. Of individuals initiating DAAs through the PBS between 2016 and 2021 (N=95 272), 7.3% received retreatment (n=6 980). The model classified 51.8% (95% CI: 46.7–53.6%; n=3 614) as reinfection and 48.2% (95% CI: 46.4–53.3%; n=3 366) as treatment failure.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31</a:t>
            </a:fld>
            <a:endParaRPr lang="en-US"/>
          </a:p>
        </p:txBody>
      </p:sp>
    </p:spTree>
    <p:extLst>
      <p:ext uri="{BB962C8B-B14F-4D97-AF65-F5344CB8AC3E}">
        <p14:creationId xmlns:p14="http://schemas.microsoft.com/office/powerpoint/2010/main" val="260472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Cascade includes individuals with evidence of ever being diagnosed HCV RNA positive, i.e., a positive HCV RNA test result recorded in ACCESS since 2009. The cascade reflects the status of individuals on 31st December 2021 and is restricted to individuals who had a clinical consultation within the five years prior (2016–2021). Includes individuals attending ACCESS primary care clinics (same primary care clinics as other ACCESS sections in report).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Treatment initiation was indicated by the presence of an electronic medical record of a prescription of DAA therapy recorded at an ACCESS clinic. Individuals were assumed to have progressed through preceding cascade stages if evidence of reaching a subsequent stage was present.</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36</a:t>
            </a:fld>
            <a:endParaRPr lang="en-US"/>
          </a:p>
        </p:txBody>
      </p:sp>
    </p:spTree>
    <p:extLst>
      <p:ext uri="{BB962C8B-B14F-4D97-AF65-F5344CB8AC3E}">
        <p14:creationId xmlns:p14="http://schemas.microsoft.com/office/powerpoint/2010/main" val="2036915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Individuals defined as people aged 15 years or older, who visited a doctor, nurse, or Aboriginal health practitioner (‘medical consultations’) 2016–2021. ‘Undetectable viral load’ defined as testing negative for HCV RNA or HCV viral load following DAA treatment. A total of 136 379 individuals aged 15 years or older attended medical appointments between 2016 and 2021.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Of individuals who were ever HCV RNA tested, 18.9% (330/1 750) were prescribed DAA treatment.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Of those prescribed DAAs, 37.3% (123/330) had an HCV RNA test following treatment, of whom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86.2% (106/123) had an undetectable viral load and 13.8% (17/123) were either positive or not tested (data unavailable to define these 13 further).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37</a:t>
            </a:fld>
            <a:endParaRPr lang="en-US"/>
          </a:p>
        </p:txBody>
      </p:sp>
    </p:spTree>
    <p:extLst>
      <p:ext uri="{BB962C8B-B14F-4D97-AF65-F5344CB8AC3E}">
        <p14:creationId xmlns:p14="http://schemas.microsoft.com/office/powerpoint/2010/main" val="60115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 estimated 117 810 people were living with hepatitis C at the end of 2020. Between 2016 and 2020, almost 90 000 people in Australia had been treated with DAAs, meaning that in this period, 43% of all people living with hepatitis C, including those who had been cured, had received treatment.</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(4)</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38</a:t>
            </a:fld>
            <a:endParaRPr lang="en-US"/>
          </a:p>
        </p:txBody>
      </p:sp>
    </p:spTree>
    <p:extLst>
      <p:ext uri="{BB962C8B-B14F-4D97-AF65-F5344CB8AC3E}">
        <p14:creationId xmlns:p14="http://schemas.microsoft.com/office/powerpoint/2010/main" val="2692046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Australian transplant recipients only. Adults defined as 16 years or older. NAFLD: non</a:t>
            </a:r>
            <a:r>
              <a:rPr lang="en-GB" sz="1800" dirty="0">
                <a:solidFill>
                  <a:srgbClr val="323232"/>
                </a:solidFill>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alcoholic fatty liver disease.</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39</a:t>
            </a:fld>
            <a:endParaRPr lang="en-US"/>
          </a:p>
        </p:txBody>
      </p:sp>
    </p:spTree>
    <p:extLst>
      <p:ext uri="{BB962C8B-B14F-4D97-AF65-F5344CB8AC3E}">
        <p14:creationId xmlns:p14="http://schemas.microsoft.com/office/powerpoint/2010/main" val="808122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N=5 460 for the whole registry cohort and n=5 254 for the diagnostic categories shown (other diagnostic categories not shown). HCV cases include HCV</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liver failure and HCV</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HCC. Diagnostic categories are non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exclusive. HBV: hepatitis B virus; ALD: alcoholic liver disease; NAFLD: non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alcoholic fatty liver disease.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40</a:t>
            </a:fld>
            <a:endParaRPr lang="en-US"/>
          </a:p>
        </p:txBody>
      </p:sp>
    </p:spTree>
    <p:extLst>
      <p:ext uri="{BB962C8B-B14F-4D97-AF65-F5344CB8AC3E}">
        <p14:creationId xmlns:p14="http://schemas.microsoft.com/office/powerpoint/2010/main" val="2238280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N=1 526. Includes both hepatitis C</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liver failure and hepatitis C</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HCC cases.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41</a:t>
            </a:fld>
            <a:endParaRPr lang="en-US"/>
          </a:p>
        </p:txBody>
      </p:sp>
    </p:spTree>
    <p:extLst>
      <p:ext uri="{BB962C8B-B14F-4D97-AF65-F5344CB8AC3E}">
        <p14:creationId xmlns:p14="http://schemas.microsoft.com/office/powerpoint/2010/main" val="1596663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“N/A” was not provided as a response option after 2016. Details of sample sizes available in the Methods section.</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42</a:t>
            </a:fld>
            <a:endParaRPr lang="en-US"/>
          </a:p>
        </p:txBody>
      </p:sp>
    </p:spTree>
    <p:extLst>
      <p:ext uri="{BB962C8B-B14F-4D97-AF65-F5344CB8AC3E}">
        <p14:creationId xmlns:p14="http://schemas.microsoft.com/office/powerpoint/2010/main" val="3432739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“N/A” was not provided as a response option after 2016. Details of sample sizes available in the Methods section.</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43</a:t>
            </a:fld>
            <a:endParaRPr lang="en-US"/>
          </a:p>
        </p:txBody>
      </p:sp>
    </p:spTree>
    <p:extLst>
      <p:ext uri="{BB962C8B-B14F-4D97-AF65-F5344CB8AC3E}">
        <p14:creationId xmlns:p14="http://schemas.microsoft.com/office/powerpoint/2010/main" val="2675271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1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N=791 respondents for hepatitis C</a:t>
            </a:r>
            <a:r>
              <a:rPr lang="en-GB" sz="1200" spc="-1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spc="-1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stigma experiences, and N=1 211 respondents for IDU</a:t>
            </a:r>
            <a:r>
              <a:rPr lang="en-GB" sz="1200" spc="-1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spc="-1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stigma experiences.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44</a:t>
            </a:fld>
            <a:endParaRPr lang="en-US"/>
          </a:p>
        </p:txBody>
      </p:sp>
    </p:spTree>
    <p:extLst>
      <p:ext uri="{BB962C8B-B14F-4D97-AF65-F5344CB8AC3E}">
        <p14:creationId xmlns:p14="http://schemas.microsoft.com/office/powerpoint/2010/main" val="402621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N=7 519. Analysis includes 16 sites: six in NSW, four in VIC, one in South Australia (SA), two in Australian Capital Territory (ACT), one in WA, one in QLD, and one in Tasmania (TAS). The TAS site contributed data from 2013 onwards. GBM were classed as being HIV</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positive for the entire calendar year of their diagnosis and were 15 years or older. First incident infection only included in analysis. Incident infection date was assigned as the midpoint between the positive HCV antibody or HCV RNA test date and previous HCV antibody negative test date. ACCESS collates data from January 2009. Individuals included tested HCV antibody negative on their first test observed, and had at least one follow</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up test (HCV antibody or HCV RNA or both on or before 31st December 2021). CI: confidence interval.</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a:t>
            </a:fld>
            <a:endParaRPr lang="en-US"/>
          </a:p>
        </p:txBody>
      </p:sp>
    </p:spTree>
    <p:extLst>
      <p:ext uri="{BB962C8B-B14F-4D97-AF65-F5344CB8AC3E}">
        <p14:creationId xmlns:p14="http://schemas.microsoft.com/office/powerpoint/2010/main" val="2587165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Participants were only asked the question about hepatitis C</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stigma if they were living with hepatitis C at the time of the interview. Baseline data only. N=124 respondents for hepatitis C</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stigma experiences and N=300 respondents for IDU</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related stigma experiences.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45</a:t>
            </a:fld>
            <a:endParaRPr lang="en-US"/>
          </a:p>
        </p:txBody>
      </p:sp>
    </p:spTree>
    <p:extLst>
      <p:ext uri="{BB962C8B-B14F-4D97-AF65-F5344CB8AC3E}">
        <p14:creationId xmlns:p14="http://schemas.microsoft.com/office/powerpoint/2010/main" val="202022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July–December 2021 data not available at the time of reporting.</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46</a:t>
            </a:fld>
            <a:endParaRPr lang="en-US"/>
          </a:p>
        </p:txBody>
      </p:sp>
    </p:spTree>
    <p:extLst>
      <p:ext uri="{BB962C8B-B14F-4D97-AF65-F5344CB8AC3E}">
        <p14:creationId xmlns:p14="http://schemas.microsoft.com/office/powerpoint/2010/main" val="1996363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Not reported not included. Injection risk behaviour variables are presented among those who injected in the previous month, not the entire sample. For 2012 to 2021, sample size was (in order): 2 127, 2 111, 2 141, 2 071,1 993, 2 314, 2 452, 2 333, 1 173, and 1 259.</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47</a:t>
            </a:fld>
            <a:endParaRPr lang="en-US"/>
          </a:p>
        </p:txBody>
      </p:sp>
    </p:spTree>
    <p:extLst>
      <p:ext uri="{BB962C8B-B14F-4D97-AF65-F5344CB8AC3E}">
        <p14:creationId xmlns:p14="http://schemas.microsoft.com/office/powerpoint/2010/main" val="3543985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Participants were asked “How many times in the last month have you used a needle and/or syringe after someone else had already used it?”. Wave 1 N=921 respondents and Wave 2 N=777.</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48</a:t>
            </a:fld>
            <a:endParaRPr lang="en-US"/>
          </a:p>
        </p:txBody>
      </p:sp>
    </p:spTree>
    <p:extLst>
      <p:ext uri="{BB962C8B-B14F-4D97-AF65-F5344CB8AC3E}">
        <p14:creationId xmlns:p14="http://schemas.microsoft.com/office/powerpoint/2010/main" val="2486109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Participants were asked “How many times in the last month have you used a needle and/or syringe after someone else had already used it?”. Wave 1 N=324 respondents and Wave 2 N=312.</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49</a:t>
            </a:fld>
            <a:endParaRPr lang="en-US"/>
          </a:p>
        </p:txBody>
      </p:sp>
    </p:spTree>
    <p:extLst>
      <p:ext uri="{BB962C8B-B14F-4D97-AF65-F5344CB8AC3E}">
        <p14:creationId xmlns:p14="http://schemas.microsoft.com/office/powerpoint/2010/main" val="4289572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Collection of data about re</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use of needles began in 2008. </a:t>
            </a:r>
            <a:r>
              <a:rPr lang="en-GB" sz="1200" baseline="300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Includes spoons, water, tourniquets, and filters.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50</a:t>
            </a:fld>
            <a:endParaRPr lang="en-US"/>
          </a:p>
        </p:txBody>
      </p:sp>
    </p:spTree>
    <p:extLst>
      <p:ext uri="{BB962C8B-B14F-4D97-AF65-F5344CB8AC3E}">
        <p14:creationId xmlns:p14="http://schemas.microsoft.com/office/powerpoint/2010/main" val="2274157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Unadjusted data.</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51</a:t>
            </a:fld>
            <a:endParaRPr lang="en-US"/>
          </a:p>
        </p:txBody>
      </p:sp>
    </p:spTree>
    <p:extLst>
      <p:ext uri="{BB962C8B-B14F-4D97-AF65-F5344CB8AC3E}">
        <p14:creationId xmlns:p14="http://schemas.microsoft.com/office/powerpoint/2010/main" val="379161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Hepatitis C prevalence estimates based on mathematical modelling incorporating population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specific prevalence and Australian Bureau of Statistics population data. Note that the prevalence estimates are based on the 2020 diagnosis and care cascade. Treatment data sourced from Department of Human Services Medicare statistics.</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52</a:t>
            </a:fld>
            <a:endParaRPr lang="en-US"/>
          </a:p>
        </p:txBody>
      </p:sp>
    </p:spTree>
    <p:extLst>
      <p:ext uri="{BB962C8B-B14F-4D97-AF65-F5344CB8AC3E}">
        <p14:creationId xmlns:p14="http://schemas.microsoft.com/office/powerpoint/2010/main" val="3901588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730">
              <a:lnSpc>
                <a:spcPts val="1000"/>
              </a:lnSpc>
              <a:spcAft>
                <a:spcPts val="2000"/>
              </a:spcAft>
              <a:tabLst>
                <a:tab pos="520700" algn="l"/>
              </a:tabLst>
            </a:pP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Notes:  Hepatitis C prevalence estimates based on mathematical modelling incorporating population</a:t>
            </a:r>
            <a:r>
              <a:rPr lang="en-GB" sz="1800" dirty="0">
                <a:solidFill>
                  <a:srgbClr val="323232"/>
                </a:solidFill>
                <a:effectLst/>
                <a:latin typeface="Cambria Math" panose="02040503050406030204" pitchFamily="18" charset="0"/>
                <a:ea typeface="Calibri" panose="020F0502020204030204" pitchFamily="34" charset="0"/>
                <a:cs typeface="Cambria Math" panose="02040503050406030204" pitchFamily="18" charset="0"/>
              </a:rPr>
              <a:t>‑</a:t>
            </a:r>
            <a:r>
              <a:rPr lang="en-GB"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rPr>
              <a:t>specific prevalence and Australian Bureau of Statistics population data. Note that the prevalence estimates are based on the 2020 diagnosis and care cascade. Treatment data sourced from Department of Human Services Medicare statistics.</a:t>
            </a:r>
            <a:endParaRPr lang="en-AU" sz="1800" dirty="0">
              <a:solidFill>
                <a:srgbClr val="323232"/>
              </a:solidFill>
              <a:effectLst/>
              <a:latin typeface="Trebuchet MS" panose="020B0703020202090204" pitchFamily="34" charset="0"/>
              <a:ea typeface="Calibri" panose="020F0502020204030204" pitchFamily="34" charset="0"/>
              <a:cs typeface="Trebuchet MS" panose="020B0703020202090204" pitchFamily="34" charset="0"/>
            </a:endParaRPr>
          </a:p>
        </p:txBody>
      </p:sp>
      <p:sp>
        <p:nvSpPr>
          <p:cNvPr id="4" name="Slide Number Placeholder 3"/>
          <p:cNvSpPr>
            <a:spLocks noGrp="1"/>
          </p:cNvSpPr>
          <p:nvPr>
            <p:ph type="sldNum" sz="quarter" idx="5"/>
          </p:nvPr>
        </p:nvSpPr>
        <p:spPr/>
        <p:txBody>
          <a:bodyPr/>
          <a:lstStyle/>
          <a:p>
            <a:fld id="{4C5B05B8-EA8C-474A-8726-670B23D9226A}" type="slidenum">
              <a:rPr lang="en-US" smtClean="0"/>
              <a:t>53</a:t>
            </a:fld>
            <a:endParaRPr lang="en-US"/>
          </a:p>
        </p:txBody>
      </p:sp>
    </p:spTree>
    <p:extLst>
      <p:ext uri="{BB962C8B-B14F-4D97-AF65-F5344CB8AC3E}">
        <p14:creationId xmlns:p14="http://schemas.microsoft.com/office/powerpoint/2010/main" val="11943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54</a:t>
            </a:fld>
            <a:endParaRPr lang="en-US"/>
          </a:p>
        </p:txBody>
      </p:sp>
    </p:spTree>
    <p:extLst>
      <p:ext uri="{BB962C8B-B14F-4D97-AF65-F5344CB8AC3E}">
        <p14:creationId xmlns:p14="http://schemas.microsoft.com/office/powerpoint/2010/main" val="402111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nine sites: seven in VIC, one in WA, and one in QLD. The WA site contributed data from 2016 onwards. Primary care clinics have high caseloads of people at risk of hepatitis C and provide both specialist services to current and former people who inject drugs as well as general health services.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Individuals were 15 years or older and contributed one consultation and one test per year.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6</a:t>
            </a:fld>
            <a:endParaRPr lang="en-US"/>
          </a:p>
        </p:txBody>
      </p:sp>
    </p:spTree>
    <p:extLst>
      <p:ext uri="{BB962C8B-B14F-4D97-AF65-F5344CB8AC3E}">
        <p14:creationId xmlns:p14="http://schemas.microsoft.com/office/powerpoint/2010/main" val="4223291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55</a:t>
            </a:fld>
            <a:endParaRPr lang="en-US"/>
          </a:p>
        </p:txBody>
      </p:sp>
    </p:spTree>
    <p:extLst>
      <p:ext uri="{BB962C8B-B14F-4D97-AF65-F5344CB8AC3E}">
        <p14:creationId xmlns:p14="http://schemas.microsoft.com/office/powerpoint/2010/main" val="19604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16 sites: six in NSW, four in VIC, one in SA, two in ACT, one in WA, one in QLD, and one in TAS. The TAS site contributed data from 2013 onwards.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GBM were classed as being HIV</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positive for the entire calendar year of their diagnosis, were 15 years or older, and contributed one consultation and one test per year.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7</a:t>
            </a:fld>
            <a:endParaRPr lang="en-US"/>
          </a:p>
        </p:txBody>
      </p:sp>
    </p:spTree>
    <p:extLst>
      <p:ext uri="{BB962C8B-B14F-4D97-AF65-F5344CB8AC3E}">
        <p14:creationId xmlns:p14="http://schemas.microsoft.com/office/powerpoint/2010/main" val="357336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nine sites: seven in VIC, one in WA, and one in QLD. The WA site contributed data from 2016 onwards. Primary care clinics have high caseloads of people at risk of hepatitis C and provide both specialist services to current and former people who inject drugs as well as general health services.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Individuals were 15 years or older, had at least one electronic medical record of a prescription for OAT between January 2009 and December 2021, and contributed one consultation and one test per year.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8</a:t>
            </a:fld>
            <a:endParaRPr lang="en-US"/>
          </a:p>
        </p:txBody>
      </p:sp>
    </p:spTree>
    <p:extLst>
      <p:ext uri="{BB962C8B-B14F-4D97-AF65-F5344CB8AC3E}">
        <p14:creationId xmlns:p14="http://schemas.microsoft.com/office/powerpoint/2010/main" val="10970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seven sites: four in NSW, one in VIC, one in ACT, and one in SA.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Individuals were 15 years or older and contributed one consultation and one test per year. Overall, of individuals who attended included clinics 2012–2021 for a consultation (N=850 984), 4.4% had no Aboriginal or Torres Strait Islander status recorded (missing), 6.5% were recorded as ‘not stated’, 86.2% were neither Aboriginal nor Torres Strait Islander, and 2.9% were Aboriginal and Torres Strait Islander.</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9</a:t>
            </a:fld>
            <a:endParaRPr lang="en-US"/>
          </a:p>
        </p:txBody>
      </p:sp>
    </p:spTree>
    <p:extLst>
      <p:ext uri="{BB962C8B-B14F-4D97-AF65-F5344CB8AC3E}">
        <p14:creationId xmlns:p14="http://schemas.microsoft.com/office/powerpoint/2010/main" val="183529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Notes:  Analysis includes nine sites: seven in VIC, one in WA, and one in QLD. The WA site contributed data from 2016 onwards. Primary care clinics have high caseloads of people at risk of hepatitis C and provide both specialist services to current and former people who inject drugs as well as general health services. Clinic attendances included in</a:t>
            </a:r>
            <a:r>
              <a:rPr lang="en-GB" sz="1200" dirty="0">
                <a:solidFill>
                  <a:srgbClr val="323232"/>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GB" sz="1200" dirty="0">
                <a:solidFill>
                  <a:srgbClr val="323232"/>
                </a:solidFill>
                <a:effectLst/>
                <a:latin typeface="Trebuchet MS" panose="020B0603020202020204" pitchFamily="34" charset="0"/>
                <a:ea typeface="Times New Roman" panose="02020603050405020304" pitchFamily="18" charset="0"/>
                <a:cs typeface="MetaOT-Norm" panose="020B0504030101020102" pitchFamily="34" charset="0"/>
              </a:rPr>
              <a:t>person and telehealth consultations. Individuals were 15 years or older and contributed one test per year. Individuals recorded as ‘Other’ sex or sex not recorded were not included due to small sample size.</a:t>
            </a:r>
            <a:endParaRPr lang="en-AU" sz="1200" dirty="0">
              <a:solidFill>
                <a:srgbClr val="000000"/>
              </a:solidFill>
              <a:effectLst/>
              <a:latin typeface="Minion Pro"/>
              <a:ea typeface="Times New Roman" panose="02020603050405020304" pitchFamily="18" charset="0"/>
              <a:cs typeface="Minion Pro"/>
            </a:endParaRPr>
          </a:p>
          <a:p>
            <a:endParaRPr lang="en-AU" dirty="0"/>
          </a:p>
        </p:txBody>
      </p:sp>
      <p:sp>
        <p:nvSpPr>
          <p:cNvPr id="4" name="Slide Number Placeholder 3"/>
          <p:cNvSpPr>
            <a:spLocks noGrp="1"/>
          </p:cNvSpPr>
          <p:nvPr>
            <p:ph type="sldNum" sz="quarter" idx="5"/>
          </p:nvPr>
        </p:nvSpPr>
        <p:spPr/>
        <p:txBody>
          <a:bodyPr/>
          <a:lstStyle/>
          <a:p>
            <a:fld id="{4C5B05B8-EA8C-474A-8726-670B23D9226A}" type="slidenum">
              <a:rPr lang="en-US" smtClean="0"/>
              <a:t>10</a:t>
            </a:fld>
            <a:endParaRPr lang="en-US"/>
          </a:p>
        </p:txBody>
      </p:sp>
    </p:spTree>
    <p:extLst>
      <p:ext uri="{BB962C8B-B14F-4D97-AF65-F5344CB8AC3E}">
        <p14:creationId xmlns:p14="http://schemas.microsoft.com/office/powerpoint/2010/main" val="189408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3B85CE0-0CBB-5A4B-BD8B-8701B71E22D9}"/>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hasCustomPrompt="1"/>
          </p:nvPr>
        </p:nvSpPr>
        <p:spPr>
          <a:xfrm>
            <a:off x="6930000" y="3501008"/>
            <a:ext cx="4347668" cy="642368"/>
          </a:xfrm>
        </p:spPr>
        <p:txBody>
          <a:bodyPr>
            <a:normAutofit/>
          </a:bodyPr>
          <a:lstStyle>
            <a:lvl1pPr marL="0" indent="0" algn="l">
              <a:buNone/>
              <a:defRPr sz="2400" baseline="0">
                <a:solidFill>
                  <a:schemeClr val="accent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Annual Report 2022</a:t>
            </a:r>
            <a:endParaRPr lang="en-US" dirty="0"/>
          </a:p>
        </p:txBody>
      </p:sp>
      <p:sp>
        <p:nvSpPr>
          <p:cNvPr id="16" name="TextBox 15">
            <a:extLst>
              <a:ext uri="{FF2B5EF4-FFF2-40B4-BE49-F238E27FC236}">
                <a16:creationId xmlns:a16="http://schemas.microsoft.com/office/drawing/2014/main" id="{23D5D210-0EE4-6447-8340-DA32D38498FE}"/>
              </a:ext>
            </a:extLst>
          </p:cNvPr>
          <p:cNvSpPr txBox="1"/>
          <p:nvPr userDrawn="1"/>
        </p:nvSpPr>
        <p:spPr>
          <a:xfrm>
            <a:off x="6930000" y="594000"/>
            <a:ext cx="4347668" cy="3456384"/>
          </a:xfrm>
          <a:prstGeom prst="rect">
            <a:avLst/>
          </a:prstGeom>
          <a:noFill/>
        </p:spPr>
        <p:txBody>
          <a:bodyPr wrap="square" rtlCol="0">
            <a:noAutofit/>
          </a:bodyPr>
          <a:lstStyle/>
          <a:p>
            <a:pPr algn="l"/>
            <a:r>
              <a:rPr lang="en-AU" sz="4200" u="none" kern="1200" baseline="0" dirty="0">
                <a:solidFill>
                  <a:schemeClr val="bg1"/>
                </a:solidFill>
                <a:effectLst/>
                <a:uFill>
                  <a:solidFill>
                    <a:schemeClr val="accent2"/>
                  </a:solidFill>
                </a:uFill>
                <a:latin typeface="+mj-lt"/>
                <a:ea typeface="+mn-ea"/>
                <a:cs typeface="+mn-cs"/>
              </a:rPr>
              <a:t>Australia’s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progress towards</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hepatitis C</a:t>
            </a:r>
            <a:br>
              <a:rPr lang="en-AU" sz="4200" u="none" kern="1200" baseline="0" dirty="0">
                <a:solidFill>
                  <a:schemeClr val="bg1"/>
                </a:solidFill>
                <a:effectLst/>
                <a:uFill>
                  <a:solidFill>
                    <a:schemeClr val="accent2"/>
                  </a:solidFill>
                </a:uFill>
                <a:latin typeface="+mj-lt"/>
                <a:ea typeface="+mn-ea"/>
                <a:cs typeface="+mn-cs"/>
              </a:rPr>
            </a:br>
            <a:r>
              <a:rPr lang="en-AU" sz="4200" u="none" kern="1200" baseline="0" dirty="0">
                <a:solidFill>
                  <a:schemeClr val="bg1"/>
                </a:solidFill>
                <a:effectLst/>
                <a:uFill>
                  <a:solidFill>
                    <a:schemeClr val="accent2"/>
                  </a:solidFill>
                </a:uFill>
                <a:latin typeface="+mj-lt"/>
                <a:ea typeface="+mn-ea"/>
                <a:cs typeface="+mn-cs"/>
              </a:rPr>
              <a:t>elimination</a:t>
            </a:r>
          </a:p>
        </p:txBody>
      </p:sp>
      <p:pic>
        <p:nvPicPr>
          <p:cNvPr id="13" name="Picture 12">
            <a:extLst>
              <a:ext uri="{FF2B5EF4-FFF2-40B4-BE49-F238E27FC236}">
                <a16:creationId xmlns:a16="http://schemas.microsoft.com/office/drawing/2014/main" id="{3FE3AB62-AFE1-AA4B-A54F-8C49BBF80271}"/>
              </a:ext>
            </a:extLst>
          </p:cNvPr>
          <p:cNvPicPr>
            <a:picLocks noChangeAspect="1"/>
          </p:cNvPicPr>
          <p:nvPr userDrawn="1"/>
        </p:nvPicPr>
        <p:blipFill>
          <a:blip r:embed="rId4"/>
          <a:stretch>
            <a:fillRect/>
          </a:stretch>
        </p:blipFill>
        <p:spPr>
          <a:xfrm>
            <a:off x="7746854" y="5552594"/>
            <a:ext cx="1530000" cy="1074417"/>
          </a:xfrm>
          <a:prstGeom prst="rect">
            <a:avLst/>
          </a:prstGeom>
        </p:spPr>
      </p:pic>
    </p:spTree>
    <p:extLst>
      <p:ext uri="{BB962C8B-B14F-4D97-AF65-F5344CB8AC3E}">
        <p14:creationId xmlns:p14="http://schemas.microsoft.com/office/powerpoint/2010/main" val="371952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08790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ueCallout">
    <p:bg>
      <p:bgPr>
        <a:solidFill>
          <a:srgbClr val="638D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B9343-566D-480C-2D67-0C7CCC9AB595}"/>
              </a:ext>
            </a:extLst>
          </p:cNvPr>
          <p:cNvSpPr txBox="1"/>
          <p:nvPr userDrawn="1"/>
        </p:nvSpPr>
        <p:spPr>
          <a:xfrm>
            <a:off x="2027548" y="1605453"/>
            <a:ext cx="8136904" cy="3695755"/>
          </a:xfrm>
          <a:prstGeom prst="rect">
            <a:avLst/>
          </a:prstGeom>
          <a:noFill/>
        </p:spPr>
        <p:txBody>
          <a:bodyPr wrap="square" rtlCol="0">
            <a:spAutoFit/>
          </a:bodyPr>
          <a:lstStyle/>
          <a:p>
            <a:pPr>
              <a:spcAft>
                <a:spcPts val="2200"/>
              </a:spcAft>
            </a:pPr>
            <a:r>
              <a:rPr lang="en-AU" sz="2600" i="0" baseline="0" dirty="0">
                <a:solidFill>
                  <a:srgbClr val="FFFFFF"/>
                </a:solidFill>
                <a:effectLst/>
                <a:latin typeface="+mj-lt"/>
              </a:rPr>
              <a:t>Acknowledgement of Country</a:t>
            </a:r>
          </a:p>
          <a:p>
            <a:pPr>
              <a:lnSpc>
                <a:spcPct val="120000"/>
              </a:lnSpc>
            </a:pPr>
            <a:r>
              <a:rPr lang="en-AU" sz="2000" i="0" baseline="0" dirty="0">
                <a:solidFill>
                  <a:srgbClr val="FFFFFF"/>
                </a:solidFill>
                <a:effectLst/>
                <a:latin typeface="+mj-lt"/>
              </a:rPr>
              <a:t>The authors acknowledge the Traditional Owners of the Lands on which this report was produced, including the Boon Wurrung people of the Kulin nations (where the Burnet Institute is located) and the Gadigal people of the Eora nation (where the Kirby Institute is located). We pay respect to all Aboriginal and Torres Strait Islander people and recognise their cultural, spiritual, and educational practices, their ongoing connection to Lands, Waters, and Communities, and that ‘sovereignty was never ceded’.</a:t>
            </a:r>
          </a:p>
        </p:txBody>
      </p:sp>
    </p:spTree>
    <p:extLst>
      <p:ext uri="{BB962C8B-B14F-4D97-AF65-F5344CB8AC3E}">
        <p14:creationId xmlns:p14="http://schemas.microsoft.com/office/powerpoint/2010/main" val="76746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ppor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Supported by">
            <a:extLst>
              <a:ext uri="{FF2B5EF4-FFF2-40B4-BE49-F238E27FC236}">
                <a16:creationId xmlns:a16="http://schemas.microsoft.com/office/drawing/2014/main" id="{A4A994DE-64D2-4447-960D-9EDD8B94BFE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296855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porter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Supported by">
            <a:extLst>
              <a:ext uri="{FF2B5EF4-FFF2-40B4-BE49-F238E27FC236}">
                <a16:creationId xmlns:a16="http://schemas.microsoft.com/office/drawing/2014/main" id="{CC90B4CE-3F03-1B42-82EE-33744518E7F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Supported by</a:t>
            </a:r>
            <a:endParaRPr lang="en-US" dirty="0"/>
          </a:p>
        </p:txBody>
      </p:sp>
    </p:spTree>
    <p:extLst>
      <p:ext uri="{BB962C8B-B14F-4D97-AF65-F5344CB8AC3E}">
        <p14:creationId xmlns:p14="http://schemas.microsoft.com/office/powerpoint/2010/main" val="149565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FFA356-CE73-9844-8978-6469CF07BFE2}"/>
              </a:ext>
            </a:extLst>
          </p:cNvPr>
          <p:cNvPicPr>
            <a:picLocks noChangeAspect="1"/>
          </p:cNvPicPr>
          <p:nvPr userDrawn="1"/>
        </p:nvPicPr>
        <p:blipFill>
          <a:blip r:embed="rId3"/>
          <a:srcRect/>
          <a:stretch/>
        </p:blipFill>
        <p:spPr>
          <a:xfrm>
            <a:off x="0" y="27384"/>
            <a:ext cx="12192000" cy="6858000"/>
          </a:xfrm>
          <a:prstGeom prst="rect">
            <a:avLst/>
          </a:prstGeom>
        </p:spPr>
      </p:pic>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5" name="Title 1">
            <a:extLst>
              <a:ext uri="{FF2B5EF4-FFF2-40B4-BE49-F238E27FC236}">
                <a16:creationId xmlns:a16="http://schemas.microsoft.com/office/drawing/2014/main" id="{EB5E2B37-08D4-444C-88EB-E8A9EB367F63}"/>
              </a:ext>
            </a:extLst>
          </p:cNvPr>
          <p:cNvSpPr>
            <a:spLocks noGrp="1"/>
          </p:cNvSpPr>
          <p:nvPr>
            <p:ph type="title" hasCustomPrompt="1"/>
          </p:nvPr>
        </p:nvSpPr>
        <p:spPr>
          <a:xfrm>
            <a:off x="839417" y="756000"/>
            <a:ext cx="10515972" cy="936000"/>
          </a:xfrm>
        </p:spPr>
        <p:txBody>
          <a:bodyPr/>
          <a:lstStyle/>
          <a:p>
            <a:r>
              <a:rPr lang="en-GB" dirty="0"/>
              <a:t>Data Contributors</a:t>
            </a:r>
            <a:endParaRPr lang="en-US" dirty="0"/>
          </a:p>
        </p:txBody>
      </p:sp>
    </p:spTree>
    <p:extLst>
      <p:ext uri="{BB962C8B-B14F-4D97-AF65-F5344CB8AC3E}">
        <p14:creationId xmlns:p14="http://schemas.microsoft.com/office/powerpoint/2010/main" val="19888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F217A9CC-AA97-5A43-82DA-E0B7FD48FABA}"/>
              </a:ext>
            </a:extLst>
          </p:cNvPr>
          <p:cNvPicPr>
            <a:picLocks noChangeAspect="1"/>
          </p:cNvPicPr>
          <p:nvPr userDrawn="1"/>
        </p:nvPicPr>
        <p:blipFill>
          <a:blip r:embed="rId3"/>
          <a:stretch>
            <a:fillRect/>
          </a:stretch>
        </p:blipFill>
        <p:spPr>
          <a:xfrm>
            <a:off x="9774000" y="5832000"/>
            <a:ext cx="1676400" cy="514350"/>
          </a:xfrm>
          <a:prstGeom prst="rect">
            <a:avLst/>
          </a:prstGeom>
        </p:spPr>
      </p:pic>
      <p:sp>
        <p:nvSpPr>
          <p:cNvPr id="3" name="Subtitle 2">
            <a:extLst>
              <a:ext uri="{FF2B5EF4-FFF2-40B4-BE49-F238E27FC236}">
                <a16:creationId xmlns:a16="http://schemas.microsoft.com/office/drawing/2014/main" id="{CB49B61D-5699-3443-AFA1-28A1A6BAF3AA}"/>
              </a:ext>
            </a:extLst>
          </p:cNvPr>
          <p:cNvSpPr>
            <a:spLocks noGrp="1"/>
          </p:cNvSpPr>
          <p:nvPr>
            <p:ph type="subTitle" idx="1"/>
          </p:nvPr>
        </p:nvSpPr>
        <p:spPr>
          <a:xfrm>
            <a:off x="6672064" y="3081759"/>
            <a:ext cx="4968552" cy="923305"/>
          </a:xfrm>
        </p:spPr>
        <p:txBody>
          <a:bodyPr/>
          <a:lstStyle>
            <a:lvl1pPr marL="0" indent="0" algn="l">
              <a:buNone/>
              <a:defRPr sz="2400">
                <a:solidFill>
                  <a:schemeClr val="accent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 name="Title 1">
            <a:extLst>
              <a:ext uri="{FF2B5EF4-FFF2-40B4-BE49-F238E27FC236}">
                <a16:creationId xmlns:a16="http://schemas.microsoft.com/office/drawing/2014/main" id="{876AAAF9-BC82-C746-8B77-4D13D359DF58}"/>
              </a:ext>
            </a:extLst>
          </p:cNvPr>
          <p:cNvSpPr>
            <a:spLocks noGrp="1"/>
          </p:cNvSpPr>
          <p:nvPr>
            <p:ph type="title"/>
          </p:nvPr>
        </p:nvSpPr>
        <p:spPr>
          <a:xfrm>
            <a:off x="6672064" y="692696"/>
            <a:ext cx="4968552" cy="2131519"/>
          </a:xfrm>
        </p:spPr>
        <p:txBody>
          <a:bodyPr anchor="t" anchorCtr="0"/>
          <a:lstStyle>
            <a:lvl1pPr algn="l">
              <a:defRPr>
                <a:solidFill>
                  <a:schemeClr val="bg1"/>
                </a:solidFill>
              </a:defRPr>
            </a:lvl1pPr>
          </a:lstStyle>
          <a:p>
            <a:r>
              <a:rPr lang="en-GB"/>
              <a:t>Click to edit Master title style</a:t>
            </a:r>
            <a:endParaRPr lang="en-US" dirty="0"/>
          </a:p>
        </p:txBody>
      </p:sp>
      <p:pic>
        <p:nvPicPr>
          <p:cNvPr id="11" name="Picture 10">
            <a:extLst>
              <a:ext uri="{FF2B5EF4-FFF2-40B4-BE49-F238E27FC236}">
                <a16:creationId xmlns:a16="http://schemas.microsoft.com/office/drawing/2014/main" id="{F730A963-1849-554C-8680-B21ECCD27565}"/>
              </a:ext>
            </a:extLst>
          </p:cNvPr>
          <p:cNvPicPr>
            <a:picLocks noChangeAspect="1"/>
          </p:cNvPicPr>
          <p:nvPr userDrawn="1"/>
        </p:nvPicPr>
        <p:blipFill>
          <a:blip r:embed="rId4"/>
          <a:stretch>
            <a:fillRect/>
          </a:stretch>
        </p:blipFill>
        <p:spPr>
          <a:xfrm>
            <a:off x="7746854" y="5552594"/>
            <a:ext cx="1530000" cy="1074417"/>
          </a:xfrm>
          <a:prstGeom prst="rect">
            <a:avLst/>
          </a:prstGeom>
        </p:spPr>
      </p:pic>
    </p:spTree>
    <p:extLst>
      <p:ext uri="{BB962C8B-B14F-4D97-AF65-F5344CB8AC3E}">
        <p14:creationId xmlns:p14="http://schemas.microsoft.com/office/powerpoint/2010/main" val="296201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002-A06A-824D-9777-775F1EC1BD16}"/>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AAC3ED-5209-BC40-89A2-AA3B2DCE9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a:extLst>
              <a:ext uri="{FF2B5EF4-FFF2-40B4-BE49-F238E27FC236}">
                <a16:creationId xmlns:a16="http://schemas.microsoft.com/office/drawing/2014/main" id="{B1ECA8DD-7857-B047-BBAB-18F854F5FA68}"/>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19C770ED-F35A-244C-B06E-5218D1ABA5A8}"/>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7" name="Slide Number Placeholder 6">
            <a:extLst>
              <a:ext uri="{FF2B5EF4-FFF2-40B4-BE49-F238E27FC236}">
                <a16:creationId xmlns:a16="http://schemas.microsoft.com/office/drawing/2014/main" id="{AB3097A1-CD52-5447-8A66-325251E2AF25}"/>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2660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BF9A551-BB78-E340-B489-B8982026C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FD6A0B52-8B5A-0F42-812D-FF6C8CA487B6}"/>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7" name="Slide Number Placeholder 6">
            <a:extLst>
              <a:ext uri="{FF2B5EF4-FFF2-40B4-BE49-F238E27FC236}">
                <a16:creationId xmlns:a16="http://schemas.microsoft.com/office/drawing/2014/main" id="{2AA6E8FE-2764-5A42-A880-C398F093D4EB}"/>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8" name="Title 1">
            <a:extLst>
              <a:ext uri="{FF2B5EF4-FFF2-40B4-BE49-F238E27FC236}">
                <a16:creationId xmlns:a16="http://schemas.microsoft.com/office/drawing/2014/main" id="{9C022DA8-6F17-0945-925D-33201C251F37}"/>
              </a:ext>
            </a:extLst>
          </p:cNvPr>
          <p:cNvSpPr>
            <a:spLocks noGrp="1"/>
          </p:cNvSpPr>
          <p:nvPr>
            <p:ph type="title"/>
          </p:nvPr>
        </p:nvSpPr>
        <p:spPr>
          <a:xfrm>
            <a:off x="836612" y="756000"/>
            <a:ext cx="3935413" cy="1332000"/>
          </a:xfrm>
        </p:spPr>
        <p:txBody>
          <a:bodyPr tIns="180000" anchor="b"/>
          <a:lstStyle>
            <a:lvl1pPr>
              <a:defRPr sz="3200"/>
            </a:lvl1pPr>
          </a:lstStyle>
          <a:p>
            <a:r>
              <a:rPr lang="en-GB"/>
              <a:t>Click to edit Master title style</a:t>
            </a:r>
            <a:endParaRPr lang="en-US"/>
          </a:p>
        </p:txBody>
      </p:sp>
      <p:sp>
        <p:nvSpPr>
          <p:cNvPr id="11" name="Text Placeholder 3">
            <a:extLst>
              <a:ext uri="{FF2B5EF4-FFF2-40B4-BE49-F238E27FC236}">
                <a16:creationId xmlns:a16="http://schemas.microsoft.com/office/drawing/2014/main" id="{E01D06F4-48BC-2B4A-AAB8-6A96EA6CB50C}"/>
              </a:ext>
            </a:extLst>
          </p:cNvPr>
          <p:cNvSpPr>
            <a:spLocks noGrp="1"/>
          </p:cNvSpPr>
          <p:nvPr>
            <p:ph type="body" sz="half" idx="2"/>
          </p:nvPr>
        </p:nvSpPr>
        <p:spPr>
          <a:xfrm>
            <a:off x="836612" y="2204356"/>
            <a:ext cx="3935413" cy="36646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51148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5039-77B0-9E43-B014-54140C65E3F5}"/>
              </a:ext>
            </a:extLst>
          </p:cNvPr>
          <p:cNvSpPr>
            <a:spLocks noGrp="1"/>
          </p:cNvSpPr>
          <p:nvPr>
            <p:ph type="title"/>
          </p:nvPr>
        </p:nvSpPr>
        <p:spPr>
          <a:xfrm>
            <a:off x="839416" y="756000"/>
            <a:ext cx="10514383" cy="936000"/>
          </a:xfrm>
        </p:spPr>
        <p:txBody>
          <a:bodyPr tIns="180000"/>
          <a:lstStyle/>
          <a:p>
            <a:r>
              <a:rPr lang="en-GB"/>
              <a:t>Click to edit Master title style</a:t>
            </a:r>
            <a:endParaRPr lang="en-US" dirty="0"/>
          </a:p>
        </p:txBody>
      </p:sp>
      <p:sp>
        <p:nvSpPr>
          <p:cNvPr id="3" name="Vertical Text Placeholder 2">
            <a:extLst>
              <a:ext uri="{FF2B5EF4-FFF2-40B4-BE49-F238E27FC236}">
                <a16:creationId xmlns:a16="http://schemas.microsoft.com/office/drawing/2014/main" id="{085BBCF0-4218-7744-A8F6-833795DE0DFA}"/>
              </a:ext>
            </a:extLst>
          </p:cNvPr>
          <p:cNvSpPr>
            <a:spLocks noGrp="1"/>
          </p:cNvSpPr>
          <p:nvPr>
            <p:ph type="body" orient="vert" idx="1"/>
          </p:nvPr>
        </p:nvSpPr>
        <p:spPr>
          <a:xfrm>
            <a:off x="839416" y="1825625"/>
            <a:ext cx="10514383"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C059F4-7AE7-8145-8B83-33AE9DEA9AD9}"/>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DD664AD8-C79D-8C49-A0AA-238F177E13C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257177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4900-CC9F-3442-A6D6-A799BE3656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0718F4-3E67-2541-A399-72F881912D74}"/>
              </a:ext>
            </a:extLst>
          </p:cNvPr>
          <p:cNvSpPr>
            <a:spLocks noGrp="1"/>
          </p:cNvSpPr>
          <p:nvPr>
            <p:ph type="body" orient="vert" idx="1"/>
          </p:nvPr>
        </p:nvSpPr>
        <p:spPr>
          <a:xfrm>
            <a:off x="1496290" y="365125"/>
            <a:ext cx="707620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3D2BBDF-BA34-E24D-80F6-9BA6E6DEA739}"/>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8EB90BC2-5EA7-6B44-A3B4-5CFAFAACFFC8}"/>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95067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83432" y="756000"/>
            <a:ext cx="10370367" cy="936000"/>
          </a:xfrm>
        </p:spPr>
        <p:txBody>
          <a:bodyPr tIns="180000" anchor="b" anchorCtr="0"/>
          <a:lstStyle/>
          <a:p>
            <a:r>
              <a:rPr lang="en-GB"/>
              <a:t>Click to edit Master title style</a:t>
            </a:r>
            <a:endParaRPr lang="en-US"/>
          </a:p>
        </p:txBody>
      </p:sp>
      <p:sp>
        <p:nvSpPr>
          <p:cNvPr id="3" name="Content Placeholder 2">
            <a:extLst>
              <a:ext uri="{FF2B5EF4-FFF2-40B4-BE49-F238E27FC236}">
                <a16:creationId xmlns:a16="http://schemas.microsoft.com/office/drawing/2014/main" id="{9904F05B-911F-7C4B-A3CC-EB9DED2E1706}"/>
              </a:ext>
            </a:extLst>
          </p:cNvPr>
          <p:cNvSpPr>
            <a:spLocks noGrp="1"/>
          </p:cNvSpPr>
          <p:nvPr>
            <p:ph idx="1"/>
          </p:nvPr>
        </p:nvSpPr>
        <p:spPr>
          <a:xfrm>
            <a:off x="983432" y="1825625"/>
            <a:ext cx="10370367"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47195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slide/source/chptr desc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10370367" cy="1170000"/>
          </a:xfrm>
        </p:spPr>
        <p:txBody>
          <a:bodyPr tIns="180000" anchor="t" anchorCtr="0">
            <a:normAutofit/>
          </a:bodyPr>
          <a:lstStyle>
            <a:lvl1pPr>
              <a:lnSpc>
                <a:spcPct val="100000"/>
              </a:lnSpc>
              <a:defRPr sz="2000" baseline="0">
                <a:solidFill>
                  <a:schemeClr val="accent3"/>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3424" y="5869234"/>
            <a:ext cx="10365152"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913424" y="1988841"/>
            <a:ext cx="10365152" cy="3833364"/>
          </a:xfrm>
        </p:spPr>
        <p:txBody>
          <a:bodyPr/>
          <a:lstStyle/>
          <a:p>
            <a:r>
              <a:rPr lang="en-GB"/>
              <a:t>Click icon to add picture</a:t>
            </a:r>
            <a:endParaRPr lang="en-US"/>
          </a:p>
        </p:txBody>
      </p:sp>
    </p:spTree>
    <p:extLst>
      <p:ext uri="{BB962C8B-B14F-4D97-AF65-F5344CB8AC3E}">
        <p14:creationId xmlns:p14="http://schemas.microsoft.com/office/powerpoint/2010/main" val="449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slide/source/chptr descr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5D49-930F-894C-8E1E-89166D385B82}"/>
              </a:ext>
            </a:extLst>
          </p:cNvPr>
          <p:cNvSpPr>
            <a:spLocks noGrp="1"/>
          </p:cNvSpPr>
          <p:nvPr>
            <p:ph type="title"/>
          </p:nvPr>
        </p:nvSpPr>
        <p:spPr>
          <a:xfrm>
            <a:off x="910817" y="756000"/>
            <a:ext cx="3096951" cy="5066204"/>
          </a:xfrm>
        </p:spPr>
        <p:txBody>
          <a:bodyPr tIns="180000" anchor="t" anchorCtr="0">
            <a:normAutofit/>
          </a:bodyPr>
          <a:lstStyle>
            <a:lvl1pPr>
              <a:lnSpc>
                <a:spcPct val="100000"/>
              </a:lnSpc>
              <a:defRPr sz="1700" baseline="0">
                <a:solidFill>
                  <a:schemeClr val="accent3"/>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F425B62-3B8F-3345-9D6E-A9FE19185F54}"/>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BA882976-74F6-1F4C-83BD-A76E4D94AEF9}"/>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4" name="Text Placeholder 3">
            <a:extLst>
              <a:ext uri="{FF2B5EF4-FFF2-40B4-BE49-F238E27FC236}">
                <a16:creationId xmlns:a16="http://schemas.microsoft.com/office/drawing/2014/main" id="{18B42BFB-B02C-F145-BF2F-193C4F9D2635}"/>
              </a:ext>
            </a:extLst>
          </p:cNvPr>
          <p:cNvSpPr>
            <a:spLocks noGrp="1"/>
          </p:cNvSpPr>
          <p:nvPr>
            <p:ph type="body" sz="quarter" idx="14"/>
          </p:nvPr>
        </p:nvSpPr>
        <p:spPr>
          <a:xfrm>
            <a:off x="6096000" y="108594"/>
            <a:ext cx="5688631" cy="440086"/>
          </a:xfrm>
        </p:spPr>
        <p:txBody>
          <a:bodyPr anchor="ctr" anchorCtr="0">
            <a:normAutofit/>
          </a:bodyPr>
          <a:lstStyle>
            <a:lvl1pPr marL="0" indent="0" algn="r">
              <a:buFontTx/>
              <a:buNone/>
              <a:defRPr sz="1600" b="1" i="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9" name="Text Placeholder 3">
            <a:extLst>
              <a:ext uri="{FF2B5EF4-FFF2-40B4-BE49-F238E27FC236}">
                <a16:creationId xmlns:a16="http://schemas.microsoft.com/office/drawing/2014/main" id="{F34BF7E6-F7DA-1148-BD69-9F50008E93D8}"/>
              </a:ext>
            </a:extLst>
          </p:cNvPr>
          <p:cNvSpPr>
            <a:spLocks noGrp="1"/>
          </p:cNvSpPr>
          <p:nvPr>
            <p:ph type="body" sz="quarter" idx="15"/>
          </p:nvPr>
        </p:nvSpPr>
        <p:spPr>
          <a:xfrm>
            <a:off x="910800" y="5869234"/>
            <a:ext cx="3094344" cy="440086"/>
          </a:xfrm>
        </p:spPr>
        <p:txBody>
          <a:bodyPr tIns="90000" anchor="t" anchorCtr="0">
            <a:normAutofit/>
          </a:bodyPr>
          <a:lstStyle>
            <a:lvl1pPr marL="0" indent="0" algn="l">
              <a:lnSpc>
                <a:spcPct val="100000"/>
              </a:lnSpc>
              <a:buFontTx/>
              <a:buNone/>
              <a:defRPr sz="1200" b="0" i="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a:defRPr>
                <a:solidFill>
                  <a:schemeClr val="bg1"/>
                </a:solidFill>
              </a:defRPr>
            </a:lvl5pPr>
          </a:lstStyle>
          <a:p>
            <a:pPr lvl="0"/>
            <a:r>
              <a:rPr lang="en-GB"/>
              <a:t>Click to edit Master text styles</a:t>
            </a:r>
          </a:p>
        </p:txBody>
      </p:sp>
      <p:sp>
        <p:nvSpPr>
          <p:cNvPr id="10" name="Picture Placeholder 6">
            <a:extLst>
              <a:ext uri="{FF2B5EF4-FFF2-40B4-BE49-F238E27FC236}">
                <a16:creationId xmlns:a16="http://schemas.microsoft.com/office/drawing/2014/main" id="{E3611634-531B-5648-8D23-F8DE2EEC8729}"/>
              </a:ext>
            </a:extLst>
          </p:cNvPr>
          <p:cNvSpPr>
            <a:spLocks noGrp="1"/>
          </p:cNvSpPr>
          <p:nvPr>
            <p:ph type="pic" sz="quarter" idx="13"/>
          </p:nvPr>
        </p:nvSpPr>
        <p:spPr>
          <a:xfrm>
            <a:off x="4079776" y="756000"/>
            <a:ext cx="7198800" cy="5553320"/>
          </a:xfrm>
        </p:spPr>
        <p:txBody>
          <a:bodyPr/>
          <a:lstStyle/>
          <a:p>
            <a:r>
              <a:rPr lang="en-GB"/>
              <a:t>Click icon to add picture</a:t>
            </a:r>
            <a:endParaRPr lang="en-US"/>
          </a:p>
        </p:txBody>
      </p:sp>
    </p:spTree>
    <p:extLst>
      <p:ext uri="{BB962C8B-B14F-4D97-AF65-F5344CB8AC3E}">
        <p14:creationId xmlns:p14="http://schemas.microsoft.com/office/powerpoint/2010/main" val="259726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37A-8878-2347-ADD5-381CBA233028}"/>
              </a:ext>
            </a:extLst>
          </p:cNvPr>
          <p:cNvSpPr>
            <a:spLocks noGrp="1"/>
          </p:cNvSpPr>
          <p:nvPr>
            <p:ph type="title"/>
          </p:nvPr>
        </p:nvSpPr>
        <p:spPr>
          <a:xfrm>
            <a:off x="839416" y="1579107"/>
            <a:ext cx="10508033" cy="2743656"/>
          </a:xfrm>
        </p:spPr>
        <p:txBody>
          <a:bodyPr anchor="b">
            <a:normAutofit/>
          </a:bodyPr>
          <a:lstStyle>
            <a:lvl1pPr>
              <a:defRPr sz="5400" u="none" baseline="0">
                <a:uFill>
                  <a:solidFill>
                    <a:schemeClr val="accent6"/>
                  </a:solidFill>
                </a:uFill>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9C54D68-0122-CE4F-9A5E-39B62452D957}"/>
              </a:ext>
            </a:extLst>
          </p:cNvPr>
          <p:cNvSpPr>
            <a:spLocks noGrp="1"/>
          </p:cNvSpPr>
          <p:nvPr>
            <p:ph type="body" idx="1"/>
          </p:nvPr>
        </p:nvSpPr>
        <p:spPr>
          <a:xfrm>
            <a:off x="839416" y="4589463"/>
            <a:ext cx="105080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4FDBD747-B1AD-0147-8349-49B7C7F6182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41964E54-A92B-6C4A-BA5D-CCDAA498695D}"/>
              </a:ext>
            </a:extLst>
          </p:cNvPr>
          <p:cNvSpPr>
            <a:spLocks noGrp="1"/>
          </p:cNvSpPr>
          <p:nvPr>
            <p:ph type="sldNum" sz="quarter" idx="12"/>
          </p:nvPr>
        </p:nvSpPr>
        <p:spPr/>
        <p:txBody>
          <a:bodyPr/>
          <a:lstStyle/>
          <a:p>
            <a:fld id="{7526E0BC-DD56-454F-8974-5164C40F6475}" type="slidenum">
              <a:rPr lang="en-US" smtClean="0"/>
              <a:t>‹#›</a:t>
            </a:fld>
            <a:endParaRPr lang="en-US"/>
          </a:p>
        </p:txBody>
      </p:sp>
      <p:cxnSp>
        <p:nvCxnSpPr>
          <p:cNvPr id="7" name="Straight Connector 6">
            <a:extLst>
              <a:ext uri="{FF2B5EF4-FFF2-40B4-BE49-F238E27FC236}">
                <a16:creationId xmlns:a16="http://schemas.microsoft.com/office/drawing/2014/main" id="{284E1A29-000A-384E-BED2-3D9A4257C783}"/>
              </a:ext>
            </a:extLst>
          </p:cNvPr>
          <p:cNvCxnSpPr>
            <a:cxnSpLocks/>
          </p:cNvCxnSpPr>
          <p:nvPr userDrawn="1"/>
        </p:nvCxnSpPr>
        <p:spPr>
          <a:xfrm>
            <a:off x="839416" y="4458247"/>
            <a:ext cx="10514383" cy="0"/>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851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A96A-679B-2840-B59A-B46BAC2700D2}"/>
              </a:ext>
            </a:extLst>
          </p:cNvPr>
          <p:cNvSpPr>
            <a:spLocks noGrp="1"/>
          </p:cNvSpPr>
          <p:nvPr>
            <p:ph type="title"/>
          </p:nvPr>
        </p:nvSpPr>
        <p:spPr>
          <a:xfrm>
            <a:off x="839416" y="756000"/>
            <a:ext cx="10514384" cy="936000"/>
          </a:xfrm>
        </p:spPr>
        <p:txBody>
          <a:bodyPr tIns="180000"/>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4EF4F732-2765-AE48-AB11-062E43F4D710}"/>
              </a:ext>
            </a:extLst>
          </p:cNvPr>
          <p:cNvSpPr>
            <a:spLocks noGrp="1"/>
          </p:cNvSpPr>
          <p:nvPr>
            <p:ph sz="half" idx="1"/>
          </p:nvPr>
        </p:nvSpPr>
        <p:spPr>
          <a:xfrm>
            <a:off x="838202" y="1825625"/>
            <a:ext cx="4969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F3FB17E4-75F4-184F-B371-76C9EC649448}"/>
              </a:ext>
            </a:extLst>
          </p:cNvPr>
          <p:cNvSpPr>
            <a:spLocks noGrp="1"/>
          </p:cNvSpPr>
          <p:nvPr>
            <p:ph sz="half" idx="2"/>
          </p:nvPr>
        </p:nvSpPr>
        <p:spPr>
          <a:xfrm>
            <a:off x="6384034" y="1825625"/>
            <a:ext cx="496976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ED5DAEF-8E72-F341-9069-219AAC29D4F0}"/>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7" name="Slide Number Placeholder 6">
            <a:extLst>
              <a:ext uri="{FF2B5EF4-FFF2-40B4-BE49-F238E27FC236}">
                <a16:creationId xmlns:a16="http://schemas.microsoft.com/office/drawing/2014/main" id="{7190DFB6-AA97-7F4F-B37F-4D40768FBBF1}"/>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113341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D94D-23E9-5547-AF51-98DF427F422E}"/>
              </a:ext>
            </a:extLst>
          </p:cNvPr>
          <p:cNvSpPr>
            <a:spLocks noGrp="1"/>
          </p:cNvSpPr>
          <p:nvPr>
            <p:ph type="title"/>
          </p:nvPr>
        </p:nvSpPr>
        <p:spPr>
          <a:xfrm>
            <a:off x="839417" y="756000"/>
            <a:ext cx="10515972" cy="936000"/>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B67379A-13F5-854E-8B04-3D0F20BF8454}"/>
              </a:ext>
            </a:extLst>
          </p:cNvPr>
          <p:cNvSpPr>
            <a:spLocks noGrp="1"/>
          </p:cNvSpPr>
          <p:nvPr>
            <p:ph type="body" idx="1"/>
          </p:nvPr>
        </p:nvSpPr>
        <p:spPr>
          <a:xfrm>
            <a:off x="858780" y="1746479"/>
            <a:ext cx="5043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5907D3-610F-F249-BA6B-2C4F79DEFE8E}"/>
              </a:ext>
            </a:extLst>
          </p:cNvPr>
          <p:cNvSpPr>
            <a:spLocks noGrp="1"/>
          </p:cNvSpPr>
          <p:nvPr>
            <p:ph sz="half" idx="2"/>
          </p:nvPr>
        </p:nvSpPr>
        <p:spPr>
          <a:xfrm>
            <a:off x="858780" y="2626181"/>
            <a:ext cx="5043363" cy="3563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81AAE7-7995-7948-9FE7-BDD44EDF4CE2}"/>
              </a:ext>
            </a:extLst>
          </p:cNvPr>
          <p:cNvSpPr>
            <a:spLocks noGrp="1"/>
          </p:cNvSpPr>
          <p:nvPr>
            <p:ph type="body" sz="quarter" idx="3"/>
          </p:nvPr>
        </p:nvSpPr>
        <p:spPr>
          <a:xfrm>
            <a:off x="6312025" y="1746479"/>
            <a:ext cx="50433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34B72-A4DE-A048-BEE0-A14F03B1BFFC}"/>
              </a:ext>
            </a:extLst>
          </p:cNvPr>
          <p:cNvSpPr>
            <a:spLocks noGrp="1"/>
          </p:cNvSpPr>
          <p:nvPr>
            <p:ph sz="quarter" idx="4"/>
          </p:nvPr>
        </p:nvSpPr>
        <p:spPr>
          <a:xfrm>
            <a:off x="6312025" y="2626181"/>
            <a:ext cx="5043364" cy="35634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E9BA0FA6-DB3F-1742-94E7-93770D700AE0}"/>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9" name="Slide Number Placeholder 8">
            <a:extLst>
              <a:ext uri="{FF2B5EF4-FFF2-40B4-BE49-F238E27FC236}">
                <a16:creationId xmlns:a16="http://schemas.microsoft.com/office/drawing/2014/main" id="{F7BF2EAF-656B-7648-ADEB-A7432893714D}"/>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38362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A6B375-7E81-CB4C-8C7D-D7B7300DA5A4}"/>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5" name="Slide Number Placeholder 4">
            <a:extLst>
              <a:ext uri="{FF2B5EF4-FFF2-40B4-BE49-F238E27FC236}">
                <a16:creationId xmlns:a16="http://schemas.microsoft.com/office/drawing/2014/main" id="{35777F5C-F912-2743-9D6C-609D813C679F}"/>
              </a:ext>
            </a:extLst>
          </p:cNvPr>
          <p:cNvSpPr>
            <a:spLocks noGrp="1"/>
          </p:cNvSpPr>
          <p:nvPr>
            <p:ph type="sldNum" sz="quarter" idx="12"/>
          </p:nvPr>
        </p:nvSpPr>
        <p:spPr/>
        <p:txBody>
          <a:bodyPr/>
          <a:lstStyle/>
          <a:p>
            <a:fld id="{7526E0BC-DD56-454F-8974-5164C40F6475}" type="slidenum">
              <a:rPr lang="en-US" smtClean="0"/>
              <a:t>‹#›</a:t>
            </a:fld>
            <a:endParaRPr lang="en-US"/>
          </a:p>
        </p:txBody>
      </p:sp>
      <p:sp>
        <p:nvSpPr>
          <p:cNvPr id="6" name="Title 1">
            <a:extLst>
              <a:ext uri="{FF2B5EF4-FFF2-40B4-BE49-F238E27FC236}">
                <a16:creationId xmlns:a16="http://schemas.microsoft.com/office/drawing/2014/main" id="{1C2912BC-AEF4-F44C-B931-3CF999C413B6}"/>
              </a:ext>
            </a:extLst>
          </p:cNvPr>
          <p:cNvSpPr>
            <a:spLocks noGrp="1"/>
          </p:cNvSpPr>
          <p:nvPr>
            <p:ph type="title"/>
          </p:nvPr>
        </p:nvSpPr>
        <p:spPr>
          <a:xfrm>
            <a:off x="839417" y="756000"/>
            <a:ext cx="10515972" cy="936000"/>
          </a:xfrm>
        </p:spPr>
        <p:txBody>
          <a:bodyPr/>
          <a:lstStyle/>
          <a:p>
            <a:r>
              <a:rPr lang="en-GB"/>
              <a:t>Click to edit Master title style</a:t>
            </a:r>
            <a:endParaRPr lang="en-US" dirty="0"/>
          </a:p>
        </p:txBody>
      </p:sp>
    </p:spTree>
    <p:extLst>
      <p:ext uri="{BB962C8B-B14F-4D97-AF65-F5344CB8AC3E}">
        <p14:creationId xmlns:p14="http://schemas.microsoft.com/office/powerpoint/2010/main" val="31840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100DE-4C83-F840-A7CE-95CC8FD98BAF}"/>
              </a:ext>
            </a:extLst>
          </p:cNvPr>
          <p:cNvSpPr>
            <a:spLocks noGrp="1"/>
          </p:cNvSpPr>
          <p:nvPr>
            <p:ph type="ftr" sz="quarter" idx="11"/>
          </p:nvPr>
        </p:nvSpPr>
        <p:spPr/>
        <p:txBody>
          <a:bodyPr/>
          <a:lstStyle>
            <a:lvl1pPr>
              <a:defRPr/>
            </a:lvl1pPr>
          </a:lstStyle>
          <a:p>
            <a:r>
              <a:rPr lang="en-AU" dirty="0"/>
              <a:t>Hepatitis C Elimination in Australia 2022</a:t>
            </a:r>
          </a:p>
        </p:txBody>
      </p:sp>
      <p:sp>
        <p:nvSpPr>
          <p:cNvPr id="4" name="Slide Number Placeholder 3">
            <a:extLst>
              <a:ext uri="{FF2B5EF4-FFF2-40B4-BE49-F238E27FC236}">
                <a16:creationId xmlns:a16="http://schemas.microsoft.com/office/drawing/2014/main" id="{3512CE85-25F0-4846-9B87-6056C4469B40}"/>
              </a:ext>
            </a:extLst>
          </p:cNvPr>
          <p:cNvSpPr>
            <a:spLocks noGrp="1"/>
          </p:cNvSpPr>
          <p:nvPr>
            <p:ph type="sldNum" sz="quarter" idx="12"/>
          </p:nvPr>
        </p:nvSpPr>
        <p:spPr/>
        <p:txBody>
          <a:bodyPr/>
          <a:lstStyle/>
          <a:p>
            <a:fld id="{7526E0BC-DD56-454F-8974-5164C40F6475}" type="slidenum">
              <a:rPr lang="en-US" smtClean="0"/>
              <a:t>‹#›</a:t>
            </a:fld>
            <a:endParaRPr lang="en-US"/>
          </a:p>
        </p:txBody>
      </p:sp>
    </p:spTree>
    <p:extLst>
      <p:ext uri="{BB962C8B-B14F-4D97-AF65-F5344CB8AC3E}">
        <p14:creationId xmlns:p14="http://schemas.microsoft.com/office/powerpoint/2010/main" val="419483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4C8D5-B5BF-E943-9565-36CC9AB44791}"/>
              </a:ext>
            </a:extLst>
          </p:cNvPr>
          <p:cNvSpPr>
            <a:spLocks noGrp="1"/>
          </p:cNvSpPr>
          <p:nvPr>
            <p:ph type="title"/>
          </p:nvPr>
        </p:nvSpPr>
        <p:spPr>
          <a:xfrm>
            <a:off x="1202498" y="756000"/>
            <a:ext cx="10151302" cy="936000"/>
          </a:xfrm>
          <a:prstGeom prst="rect">
            <a:avLst/>
          </a:prstGeom>
        </p:spPr>
        <p:txBody>
          <a:bodyPr vert="horz" lIns="91440" tIns="180000" rIns="91440" bIns="45720" rtlCol="0" anchor="b" anchorCtr="0">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9817AEF7-B686-D34D-8E95-4B0766B3F501}"/>
              </a:ext>
            </a:extLst>
          </p:cNvPr>
          <p:cNvSpPr>
            <a:spLocks noGrp="1"/>
          </p:cNvSpPr>
          <p:nvPr>
            <p:ph type="body" idx="1"/>
          </p:nvPr>
        </p:nvSpPr>
        <p:spPr>
          <a:xfrm>
            <a:off x="1202498" y="1825625"/>
            <a:ext cx="10151301"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01DCBFFC-2631-6542-823E-938D98E06588}"/>
              </a:ext>
            </a:extLst>
          </p:cNvPr>
          <p:cNvSpPr>
            <a:spLocks noGrp="1"/>
          </p:cNvSpPr>
          <p:nvPr>
            <p:ph type="ftr" sz="quarter" idx="3"/>
          </p:nvPr>
        </p:nvSpPr>
        <p:spPr>
          <a:xfrm>
            <a:off x="7885215" y="6356350"/>
            <a:ext cx="2790701" cy="365125"/>
          </a:xfrm>
          <a:prstGeom prst="rect">
            <a:avLst/>
          </a:prstGeom>
        </p:spPr>
        <p:txBody>
          <a:bodyPr vert="horz" lIns="91440" tIns="45720" rIns="91440" bIns="45720" rtlCol="0" anchor="ctr"/>
          <a:lstStyle>
            <a:lvl1pPr algn="ctr">
              <a:defRPr sz="1100" baseline="0">
                <a:solidFill>
                  <a:schemeClr val="accent2"/>
                </a:solidFill>
              </a:defRPr>
            </a:lvl1pPr>
          </a:lstStyle>
          <a:p>
            <a:r>
              <a:rPr lang="en-AU" dirty="0"/>
              <a:t>Hepatitis C Elimination in Australia 2022</a:t>
            </a:r>
          </a:p>
        </p:txBody>
      </p:sp>
      <p:sp>
        <p:nvSpPr>
          <p:cNvPr id="6" name="Slide Number Placeholder 5">
            <a:extLst>
              <a:ext uri="{FF2B5EF4-FFF2-40B4-BE49-F238E27FC236}">
                <a16:creationId xmlns:a16="http://schemas.microsoft.com/office/drawing/2014/main" id="{E4A52BB0-A792-1546-B03C-D0C56298F4DF}"/>
              </a:ext>
            </a:extLst>
          </p:cNvPr>
          <p:cNvSpPr>
            <a:spLocks noGrp="1"/>
          </p:cNvSpPr>
          <p:nvPr>
            <p:ph type="sldNum" sz="quarter" idx="4"/>
          </p:nvPr>
        </p:nvSpPr>
        <p:spPr>
          <a:xfrm>
            <a:off x="10806544" y="6356350"/>
            <a:ext cx="547255" cy="365125"/>
          </a:xfrm>
          <a:prstGeom prst="rect">
            <a:avLst/>
          </a:prstGeom>
        </p:spPr>
        <p:txBody>
          <a:bodyPr vert="horz" lIns="91440" tIns="45720" rIns="91440" bIns="45720" rtlCol="0" anchor="ctr"/>
          <a:lstStyle>
            <a:lvl1pPr algn="r">
              <a:defRPr sz="1200">
                <a:solidFill>
                  <a:schemeClr val="accent2"/>
                </a:solidFill>
              </a:defRPr>
            </a:lvl1pPr>
          </a:lstStyle>
          <a:p>
            <a:fld id="{7526E0BC-DD56-454F-8974-5164C40F6475}" type="slidenum">
              <a:rPr lang="en-US" smtClean="0"/>
              <a:pPr/>
              <a:t>‹#›</a:t>
            </a:fld>
            <a:endParaRPr lang="en-US" dirty="0"/>
          </a:p>
        </p:txBody>
      </p:sp>
    </p:spTree>
    <p:extLst>
      <p:ext uri="{BB962C8B-B14F-4D97-AF65-F5344CB8AC3E}">
        <p14:creationId xmlns:p14="http://schemas.microsoft.com/office/powerpoint/2010/main" val="35775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1" r:id="rId5"/>
    <p:sldLayoutId id="2147483652" r:id="rId6"/>
    <p:sldLayoutId id="2147483653" r:id="rId7"/>
    <p:sldLayoutId id="2147483654" r:id="rId8"/>
    <p:sldLayoutId id="2147483655" r:id="rId9"/>
    <p:sldLayoutId id="2147483661" r:id="rId10"/>
    <p:sldLayoutId id="2147483669" r:id="rId11"/>
    <p:sldLayoutId id="2147483662" r:id="rId12"/>
    <p:sldLayoutId id="2147483663" r:id="rId13"/>
    <p:sldLayoutId id="2147483664" r:id="rId14"/>
    <p:sldLayoutId id="2147483660" r:id="rId15"/>
    <p:sldLayoutId id="2147483656" r:id="rId16"/>
    <p:sldLayoutId id="2147483657" r:id="rId17"/>
    <p:sldLayoutId id="2147483658" r:id="rId18"/>
    <p:sldLayoutId id="2147483659" r:id="rId19"/>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oi.org/10.1093/cid/ciw075"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doi.org/10.1002/hep.2826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6C343A-A934-4A4E-8828-1A27638B4D12}"/>
              </a:ext>
            </a:extLst>
          </p:cNvPr>
          <p:cNvSpPr>
            <a:spLocks noGrp="1"/>
          </p:cNvSpPr>
          <p:nvPr>
            <p:ph type="subTitle" idx="1"/>
          </p:nvPr>
        </p:nvSpPr>
        <p:spPr/>
        <p:txBody>
          <a:bodyPr/>
          <a:lstStyle/>
          <a:p>
            <a:r>
              <a:rPr lang="en-US" dirty="0"/>
              <a:t>Annual Report 2022</a:t>
            </a:r>
          </a:p>
        </p:txBody>
      </p:sp>
    </p:spTree>
    <p:extLst>
      <p:ext uri="{BB962C8B-B14F-4D97-AF65-F5344CB8AC3E}">
        <p14:creationId xmlns:p14="http://schemas.microsoft.com/office/powerpoint/2010/main" val="180478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01C9-9D96-B2E3-3F47-10297C6626CD}"/>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8.  Number of individuals tested for HCV antibody at ACCESS primary care clinics and proportion of HCV antibody tests positive by gender,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CB11282D-764C-2351-CB41-F89027B48C25}"/>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940E43BA-2B26-489C-87EF-20DAC16CDA38}"/>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8B1FB6DF-2054-60D7-1123-26ECBDC18FB4}"/>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7ADBF7E4-E74A-49C0-4F7A-39C1C3898C8F}"/>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23337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F4D0-297E-7CCA-42F5-6DFE7AEE40B1}"/>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9.  Number of HIV</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positive GBM tested for HCV antibody at ACCESS GBM or sexual health clinics and proportion of HCV antibody tests positive,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E95B3234-768B-B668-43BA-A486EA08F63B}"/>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D5020D24-1508-6022-ADD9-543D92C3CDEF}"/>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FEBD09D2-FC63-7C4A-CE55-A6725424987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Icon&#10;&#10;Description automatically generated">
            <a:extLst>
              <a:ext uri="{FF2B5EF4-FFF2-40B4-BE49-F238E27FC236}">
                <a16:creationId xmlns:a16="http://schemas.microsoft.com/office/drawing/2014/main" id="{2392D927-6820-3E56-CD21-F27C8142BCA6}"/>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5523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7E2B-1BA8-43EB-C2F9-F2E3B92F7ADD}"/>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10.  Number of individuals ever prescribed OAT tested for HCV antibody at ACCESS primary care clinics and proportion of HCV antibody tests positive by gender,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4FBB3021-27A3-8404-533C-C40E1C35859B}"/>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DDE94CF-A48A-A76F-1C2E-EDBBF9DF0461}"/>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9CB84486-55F5-D3F0-35EE-E5D1BFD96E12}"/>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2CD24829-2F2D-AECA-8E8B-3024BE57AC2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89309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1969-AB5A-265E-3906-9D3C0B78564D}"/>
              </a:ext>
            </a:extLst>
          </p:cNvPr>
          <p:cNvSpPr>
            <a:spLocks noGrp="1"/>
          </p:cNvSpPr>
          <p:nvPr>
            <p:ph type="title"/>
          </p:nvPr>
        </p:nvSpPr>
        <p:spPr/>
        <p:txBody>
          <a:bodyPr>
            <a:noAutofit/>
          </a:bodyPr>
          <a:lstStyle/>
          <a:p>
            <a:r>
              <a:rPr lang="en-GB" spc="-10" dirty="0">
                <a:ea typeface="Times New Roman" panose="02020603050405020304" pitchFamily="18" charset="0"/>
                <a:cs typeface="MetaOT-Medi" panose="020B0604030101020102" pitchFamily="34" charset="0"/>
              </a:rPr>
              <a:t>Figure 11.  Number of Aboriginal and Torres Strait Islanders tested for HCV antibody at ACCESS sexual health clinics and proportion of HCV antibody tests positive,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C9E65086-FE11-9CF9-14F9-83B3F7527F9F}"/>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5DE95E2-2BF5-936F-B5E5-753F7E761864}"/>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92498142-A34F-4788-9695-88131976319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C1789C75-5903-C2F6-59D2-4B368D679CFF}"/>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8805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AC8C-89FE-0600-8586-CB336240E702}"/>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12.  Number of individuals attending ACCHSs and proportion tested for HCV (HCV antibody only or HCV antibody and RNA or HCV RNA only), ATLAS network,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7F89F979-34CD-A8B2-6EF0-FE6B938D96AC}"/>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9485E2D7-A483-651D-CDB7-01CBC8DFE186}"/>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5A95F398-5741-C189-0AAF-D055F1194F36}"/>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ATLAS sexual health surveillance network, 2016–2021.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(18)</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screenshot of a computer&#10;&#10;Description automatically generated with low confidence">
            <a:extLst>
              <a:ext uri="{FF2B5EF4-FFF2-40B4-BE49-F238E27FC236}">
                <a16:creationId xmlns:a16="http://schemas.microsoft.com/office/drawing/2014/main" id="{05B41803-3D84-12BA-7D83-F28618D7B1FD}"/>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44388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7291-3F1C-855F-46FF-7803426FA13B}"/>
              </a:ext>
            </a:extLst>
          </p:cNvPr>
          <p:cNvSpPr>
            <a:spLocks noGrp="1"/>
          </p:cNvSpPr>
          <p:nvPr>
            <p:ph type="title"/>
          </p:nvPr>
        </p:nvSpPr>
        <p:spPr/>
        <p:txBody>
          <a:bodyPr>
            <a:noAutofit/>
          </a:bodyPr>
          <a:lstStyle/>
          <a:p>
            <a:pPr>
              <a:lnSpc>
                <a:spcPct val="120000"/>
              </a:lnSpc>
            </a:pPr>
            <a:r>
              <a:rPr lang="en-GB" spc="-10" dirty="0">
                <a:ea typeface="Times New Roman" panose="02020603050405020304" pitchFamily="18" charset="0"/>
                <a:cs typeface="MetaOT-Medi" panose="020B0604030101020102" pitchFamily="34" charset="0"/>
              </a:rPr>
              <a:t>Figure 13. Number of individuals attending ACCHSs tested for HCV antibody and proportion positive,</a:t>
            </a:r>
            <a:br>
              <a:rPr lang="en-AU" dirty="0">
                <a:ea typeface="Times New Roman" panose="02020603050405020304" pitchFamily="18" charset="0"/>
                <a:cs typeface="Minion Pro"/>
              </a:rPr>
            </a:br>
            <a:r>
              <a:rPr lang="en-GB" spc="-10" dirty="0">
                <a:ea typeface="Times New Roman" panose="02020603050405020304" pitchFamily="18" charset="0"/>
                <a:cs typeface="MetaOT-Medi" panose="020B0604030101020102" pitchFamily="34" charset="0"/>
              </a:rPr>
              <a:t>ATLAS network,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33694EA5-86C2-793B-FCE1-11AF5CCACF0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0BBCA6A6-68C1-C359-BE7A-31F41059135E}"/>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38AE28CD-4A28-1CB3-AB66-A7EE00BD5C61}"/>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ATLAS sexual health surveillance network, 2016–2021.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(18)</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390AF71C-90F8-66F5-4CEF-C47042EDE3AC}"/>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63050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5C60-AA6A-49E5-2769-5FF57E900B08}"/>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14.  Hepatitis C testing cascade: number and proportion of individuals attending ACCHSs tested for HCV antibody or RNA and among those tested, the number and proportion testing positive, ATLAS network, aggregated for years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0CE51ECA-E0E9-CB13-7CBC-875E518E024A}"/>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AE7A3BF2-5362-B8C6-0E28-B6FE833551DD}"/>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64504043-064E-208B-04C8-BED54827462C}"/>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ATLAS sexual health surveillance network, 2016–2021.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(18)</a:t>
            </a:r>
            <a:endParaRPr lang="en-AU" dirty="0">
              <a:latin typeface="Minion Pro"/>
              <a:ea typeface="Times New Roman" panose="02020603050405020304" pitchFamily="18" charset="0"/>
              <a:cs typeface="Minion Pro"/>
            </a:endParaRPr>
          </a:p>
          <a:p>
            <a:endParaRPr lang="en-AU" dirty="0"/>
          </a:p>
        </p:txBody>
      </p:sp>
      <p:pic>
        <p:nvPicPr>
          <p:cNvPr id="8" name="Picture Placeholder 7" descr="Timeline&#10;&#10;Description automatically generated">
            <a:extLst>
              <a:ext uri="{FF2B5EF4-FFF2-40B4-BE49-F238E27FC236}">
                <a16:creationId xmlns:a16="http://schemas.microsoft.com/office/drawing/2014/main" id="{D9D77B9C-A0BF-97BE-7C09-3F1C6F8C9920}"/>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86971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445F-38E4-4877-19A3-0D969C271DCD}"/>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15.  Proportion of HCV tests (HCV antibody only or HCV antibody and RNA or HCV RNA only) at ACCHSs by gender, ATLAS network,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14FC5ED3-3C6B-9719-1FB2-290717E3BDC9}"/>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ED50DD2-A5F9-D2F1-DD4D-1B4068B32DAA}"/>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9992AB5B-2A2E-AA31-2E65-C9D192FF0905}"/>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ATLAS sexual health surveillance network, 2016–2021.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(18)</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bar chart&#10;&#10;Description automatically generated">
            <a:extLst>
              <a:ext uri="{FF2B5EF4-FFF2-40B4-BE49-F238E27FC236}">
                <a16:creationId xmlns:a16="http://schemas.microsoft.com/office/drawing/2014/main" id="{0A18186C-354F-266B-FC9F-9090F32304B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90626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A74A-A7A0-EE8D-4204-8128D8ED58DC}"/>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16.  Proportion of ANSPS respondents self</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reporting recent (past 12 months) hepatitis C testing by jurisdiction,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0DA378F2-6A77-8475-9B16-3BB92AECF842}"/>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FD9998AD-0064-1A94-BFC6-80F5CA255795}"/>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A703797B-BBD3-8B8F-DB50-A5A998E460E1}"/>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chart&#10;&#10;Description automatically generated">
            <a:extLst>
              <a:ext uri="{FF2B5EF4-FFF2-40B4-BE49-F238E27FC236}">
                <a16:creationId xmlns:a16="http://schemas.microsoft.com/office/drawing/2014/main" id="{E5C721C7-5D78-9431-C779-0D381014A874}"/>
              </a:ext>
            </a:extLst>
          </p:cNvPr>
          <p:cNvPicPr>
            <a:picLocks noGrp="1" noChangeAspect="1"/>
          </p:cNvPicPr>
          <p:nvPr>
            <p:ph type="pic" sz="quarter" idx="13"/>
          </p:nvPr>
        </p:nvPicPr>
        <p:blipFill>
          <a:blip r:embed="rId3"/>
          <a:srcRect t="437" b="437"/>
          <a:stretch>
            <a:fillRect/>
          </a:stretch>
        </p:blipFill>
        <p:spPr/>
      </p:pic>
    </p:spTree>
    <p:extLst>
      <p:ext uri="{BB962C8B-B14F-4D97-AF65-F5344CB8AC3E}">
        <p14:creationId xmlns:p14="http://schemas.microsoft.com/office/powerpoint/2010/main" val="241943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59A7-3320-3393-2D6A-565E561C35B9}"/>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17.  Proportion of ANSPS respondents reporting recent (past 12 months) hepatitis C testing by gender,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1C676D5D-178D-7C08-3F26-5DEA6874F32E}"/>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4B337A75-4AE5-7BFD-3D48-4CAD851E5FE8}"/>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ED243A03-F28E-975B-9B65-A48C3C572B08}"/>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3163F4EB-24D0-1811-B950-39327564AE5E}"/>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4396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24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BF9A-6F28-BC63-EA17-584D5D50089D}"/>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18.  Proportion of ANSPS respondents reporting recent (past 12 months) hepatitis C testing by Indigenous status,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E4FA2382-3677-C3EB-0EAE-AED02D1AA12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8186DDCC-589E-724B-09F1-D330CD0A6EFF}"/>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A69D464D-0875-1F23-9B4F-D5DEB097725D}"/>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1DFB4075-5469-1084-37BC-B78D7BF2F38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1587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0178-5DE4-314D-B9C1-BFA197528C78}"/>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19.  Number of ANSPS respondents tested for HCV RNA and proportion positive by gender, 2015–2021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A136073B-17FF-9925-C74D-45C0AEDB95A9}"/>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D1025072-0FB4-5EBC-45F7-85C0689E2D49}"/>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7A8F7E60-8B70-8008-B75F-F87CFE7F4B58}"/>
              </a:ext>
            </a:extLst>
          </p:cNvPr>
          <p:cNvSpPr>
            <a:spLocks noGrp="1"/>
          </p:cNvSpPr>
          <p:nvPr>
            <p:ph type="body" sz="quarter" idx="15"/>
          </p:nvPr>
        </p:nvSpPr>
        <p:spPr/>
        <p:txBody>
          <a:bodyPr>
            <a:normAutofit fontScale="92500" lnSpcReduction="10000"/>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r>
              <a:rPr lang="en-GB" dirty="0">
                <a:latin typeface="Trebuchet MS" panose="020B0603020202020204" pitchFamily="34" charset="0"/>
                <a:ea typeface="Times New Roman" panose="02020603050405020304" pitchFamily="18" charset="0"/>
                <a:cs typeface="MetaOT-Norm" panose="020B0504030101020102" pitchFamily="34" charset="0"/>
              </a:rPr>
              <a:t> Australian Needle Syringe Program Survey 25 year National Data Report 1995–2019.</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(23)</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histogram&#10;&#10;Description automatically generated">
            <a:extLst>
              <a:ext uri="{FF2B5EF4-FFF2-40B4-BE49-F238E27FC236}">
                <a16:creationId xmlns:a16="http://schemas.microsoft.com/office/drawing/2014/main" id="{A8C9BE09-91BB-8FCC-D815-08D13F38E384}"/>
              </a:ext>
            </a:extLst>
          </p:cNvPr>
          <p:cNvPicPr>
            <a:picLocks noGrp="1" noChangeAspect="1"/>
          </p:cNvPicPr>
          <p:nvPr>
            <p:ph type="pic" sz="quarter" idx="13"/>
          </p:nvPr>
        </p:nvPicPr>
        <p:blipFill>
          <a:blip r:embed="rId3"/>
          <a:srcRect t="437" b="437"/>
          <a:stretch>
            <a:fillRect/>
          </a:stretch>
        </p:blipFill>
        <p:spPr/>
      </p:pic>
    </p:spTree>
    <p:extLst>
      <p:ext uri="{BB962C8B-B14F-4D97-AF65-F5344CB8AC3E}">
        <p14:creationId xmlns:p14="http://schemas.microsoft.com/office/powerpoint/2010/main" val="3446467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D820-8037-2D0E-90AC-0C2ABC71E3FC}"/>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20.  Number of claims to Medicare for items 69499 and 69500 (detection of HCV RNA, new infections only),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94F3F3F3-941E-CF3C-448E-C5EB407F5B8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A94D85CA-FB60-A00A-AC31-509E7E2C1C6D}"/>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1B43343F-80A8-F11E-7D17-29989DE4E351}"/>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Medicare Australia Statistics.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(20)</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FCB43744-9979-1A5E-5658-510099E03D0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73245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21.  Estimated number of individuals initiating DAA treatment and the proportion of individuals living with chronic hepatitis C who initiated DAA treatment by jurisdiction, PBS database, March 2016–December 2021</a:t>
            </a:r>
            <a:endParaRPr lang="en-US" sz="17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3717032"/>
            <a:ext cx="3094344" cy="440086"/>
          </a:xfrm>
        </p:spPr>
        <p:txBody>
          <a:bodyPr>
            <a:normAutofit fontScale="92500" lnSpcReduction="10000"/>
          </a:bodyPr>
          <a:lstStyle/>
          <a:p>
            <a:r>
              <a:rPr lang="en-GB" dirty="0"/>
              <a:t>Source:  Monitoring hepatitis C treatment uptake in Australia.</a:t>
            </a:r>
            <a:r>
              <a:rPr lang="en-GB" baseline="30000" dirty="0"/>
              <a:t>(30)</a:t>
            </a:r>
            <a:r>
              <a:rPr lang="en-AU" dirty="0"/>
              <a:t> </a:t>
            </a:r>
            <a:endParaRPr lang="en-US" dirty="0"/>
          </a:p>
        </p:txBody>
      </p:sp>
      <p:pic>
        <p:nvPicPr>
          <p:cNvPr id="8" name="Picture Placeholder 7" descr="A picture containing chart&#10;&#10;Description automatically generated">
            <a:extLst>
              <a:ext uri="{FF2B5EF4-FFF2-40B4-BE49-F238E27FC236}">
                <a16:creationId xmlns:a16="http://schemas.microsoft.com/office/drawing/2014/main" id="{5828BB8D-7FE1-1400-0333-780AED6663AD}"/>
              </a:ext>
            </a:extLst>
          </p:cNvPr>
          <p:cNvPicPr>
            <a:picLocks noGrp="1" noChangeAspect="1"/>
          </p:cNvPicPr>
          <p:nvPr>
            <p:ph type="pic" sz="quarter" idx="13"/>
          </p:nvPr>
        </p:nvPicPr>
        <p:blipFill>
          <a:blip r:embed="rId3"/>
          <a:srcRect l="1" r="1"/>
          <a:stretch>
            <a:fillRect/>
          </a:stretch>
        </p:blipFill>
        <p:spPr/>
      </p:pic>
    </p:spTree>
    <p:extLst>
      <p:ext uri="{BB962C8B-B14F-4D97-AF65-F5344CB8AC3E}">
        <p14:creationId xmlns:p14="http://schemas.microsoft.com/office/powerpoint/2010/main" val="282168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20FD-33BB-0651-BE76-8E5AEA9A5D99}"/>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22.  Estimated number of individuals initiating DAA treatment by jurisdiction, PBS database, March 2016–December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7CFA4ACC-575D-3D4F-FA60-E043CC519D9C}"/>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37E3C825-E014-37E9-A455-824E3EB6183A}"/>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BAA45653-9BFF-939C-6D1C-52D3795AAEE6}"/>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Monitoring hepatitis C treatment uptake in Australia.</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(30)</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2E3B9AC0-A245-0403-01C9-908F7BD41F2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60058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0C47-DC28-F69D-ECD8-DF3C9EFF8D12}"/>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22.  Estimated number of individuals initiating DAA treatment by jurisdiction, PBS database, March 2016–December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CA902406-6BCD-24A1-7292-DAC88F8D8DDE}"/>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DF9E8BC4-D890-CE3C-BF7B-E708F77DA96D}"/>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2F71CD79-5BF0-27C8-6B2D-A48874E62DA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Monitoring hepatitis C treatment uptake in Australia.</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(30)</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 histogram&#10;&#10;Description automatically generated">
            <a:extLst>
              <a:ext uri="{FF2B5EF4-FFF2-40B4-BE49-F238E27FC236}">
                <a16:creationId xmlns:a16="http://schemas.microsoft.com/office/drawing/2014/main" id="{2903E163-CE90-50B6-BB7C-7B880833894C}"/>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43020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23.  Estimated number of individuals initiating DAA treatment by prescriber type, PBS database, March 2016–December 2021</a:t>
            </a:r>
            <a:endParaRPr lang="en-AU"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636912"/>
            <a:ext cx="3094344" cy="440086"/>
          </a:xfrm>
        </p:spPr>
        <p:txBody>
          <a:bodyPr>
            <a:normAutofit fontScale="92500" lnSpcReduction="10000"/>
          </a:bodyPr>
          <a:lstStyle/>
          <a:p>
            <a:r>
              <a:rPr lang="en-GB" dirty="0"/>
              <a:t>Source:  Monitoring hepatitis C treatment uptake in Australia.</a:t>
            </a:r>
            <a:r>
              <a:rPr lang="en-GB" baseline="30000" dirty="0"/>
              <a:t>(30)</a:t>
            </a:r>
            <a:endParaRPr lang="en-AU"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1" y="1011977"/>
            <a:ext cx="7198408" cy="5041365"/>
          </a:xfrm>
        </p:spPr>
      </p:pic>
    </p:spTree>
    <p:extLst>
      <p:ext uri="{BB962C8B-B14F-4D97-AF65-F5344CB8AC3E}">
        <p14:creationId xmlns:p14="http://schemas.microsoft.com/office/powerpoint/2010/main" val="90052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FDF5-EC9E-8187-7AE9-0D506C4F8585}"/>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24.  Proportion of ANSPS respondents who tested HCV antibody positive, self</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reporting lifetime history of hepatitis C treatment by gender,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A8EE9C0E-E736-DF05-25AD-261AA41F3CD8}"/>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D7585B2-8DE5-FDF9-D9BF-EFDAF715D774}"/>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4F58910-0F46-A37F-D22F-C30BABA7DC65}"/>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5D14A3F0-5779-3BA4-A43E-A47894A992B6}"/>
              </a:ext>
            </a:extLst>
          </p:cNvPr>
          <p:cNvPicPr>
            <a:picLocks noGrp="1" noChangeAspect="1"/>
          </p:cNvPicPr>
          <p:nvPr>
            <p:ph type="pic" sz="quarter" idx="13"/>
          </p:nvPr>
        </p:nvPicPr>
        <p:blipFill>
          <a:blip r:embed="rId3"/>
          <a:srcRect t="462" b="462"/>
          <a:stretch>
            <a:fillRect/>
          </a:stretch>
        </p:blipFill>
        <p:spPr>
          <a:xfrm>
            <a:off x="913424" y="2035870"/>
            <a:ext cx="10365152" cy="3833364"/>
          </a:xfrm>
        </p:spPr>
      </p:pic>
    </p:spTree>
    <p:extLst>
      <p:ext uri="{BB962C8B-B14F-4D97-AF65-F5344CB8AC3E}">
        <p14:creationId xmlns:p14="http://schemas.microsoft.com/office/powerpoint/2010/main" val="175643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GB" dirty="0"/>
              <a:t>Figure 25.  Number and estimated proportion* of individuals who initiated DAA treatment in prison versus in the community by jurisdiction, National Prisons Hepatitis Network and PBS Database, 2019, 2020, and 2021</a:t>
            </a:r>
            <a:endParaRPr lang="en-AU"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normAutofit/>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Sources:  State and Territory justice health authorities via the National Prisons Hepatitis Network.</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(31)</a:t>
            </a:r>
            <a:r>
              <a:rPr lang="en-GB" dirty="0">
                <a:latin typeface="Trebuchet MS" panose="020B0603020202020204" pitchFamily="34" charset="0"/>
                <a:ea typeface="Times New Roman" panose="02020603050405020304" pitchFamily="18" charset="0"/>
                <a:cs typeface="MetaOT-Norm" panose="020B0504030101020102" pitchFamily="34" charset="0"/>
              </a:rPr>
              <a:t> Monitoring treatment uptake in Australia.</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(30)</a:t>
            </a:r>
            <a:endParaRPr lang="en-AU" dirty="0">
              <a:latin typeface="Minion Pro"/>
              <a:ea typeface="Times New Roman" panose="02020603050405020304" pitchFamily="18" charset="0"/>
              <a:cs typeface="Minion Pro"/>
            </a:endParaRPr>
          </a:p>
          <a:p>
            <a:endParaRPr lang="en-AU" baseline="30000"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3"/>
          <a:srcRect/>
          <a:stretch/>
        </p:blipFill>
        <p:spPr>
          <a:xfrm>
            <a:off x="963937" y="1990808"/>
            <a:ext cx="10264125" cy="3829428"/>
          </a:xfrm>
        </p:spPr>
      </p:pic>
    </p:spTree>
    <p:extLst>
      <p:ext uri="{BB962C8B-B14F-4D97-AF65-F5344CB8AC3E}">
        <p14:creationId xmlns:p14="http://schemas.microsoft.com/office/powerpoint/2010/main" val="157042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48C-DFDF-EE40-A6E5-827571E5AC52}"/>
              </a:ext>
            </a:extLst>
          </p:cNvPr>
          <p:cNvSpPr>
            <a:spLocks noGrp="1"/>
          </p:cNvSpPr>
          <p:nvPr>
            <p:ph type="title"/>
          </p:nvPr>
        </p:nvSpPr>
        <p:spPr/>
        <p:txBody>
          <a:bodyPr>
            <a:noAutofit/>
          </a:bodyPr>
          <a:lstStyle/>
          <a:p>
            <a:r>
              <a:rPr lang="en-GB" dirty="0"/>
              <a:t>Table 1  (Figure 25 cont.). Number and estimated proportion* of individuals </a:t>
            </a:r>
            <a:br>
              <a:rPr lang="en-GB" dirty="0"/>
            </a:br>
            <a:r>
              <a:rPr lang="en-GB" dirty="0"/>
              <a:t>who initiated DAA treatment in prison versus in the community by jurisdiction, </a:t>
            </a:r>
            <a:br>
              <a:rPr lang="en-GB" dirty="0"/>
            </a:br>
            <a:r>
              <a:rPr lang="en-GB" dirty="0"/>
              <a:t>National Prisons Hepatitis Network and PBS Database, 2019, 2020, and 2021</a:t>
            </a:r>
            <a:endParaRPr lang="en-AU" dirty="0"/>
          </a:p>
        </p:txBody>
      </p:sp>
      <p:sp>
        <p:nvSpPr>
          <p:cNvPr id="3" name="Footer Placeholder 2">
            <a:extLst>
              <a:ext uri="{FF2B5EF4-FFF2-40B4-BE49-F238E27FC236}">
                <a16:creationId xmlns:a16="http://schemas.microsoft.com/office/drawing/2014/main" id="{43BF73A5-AE2D-B34E-9C90-69DBBF4DA00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7F897C8A-77D1-1E47-8E8F-A62F68DA37F7}"/>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0CBE92EC-D12D-B841-B7AB-74F5250D482C}"/>
              </a:ext>
            </a:extLst>
          </p:cNvPr>
          <p:cNvSpPr>
            <a:spLocks noGrp="1"/>
          </p:cNvSpPr>
          <p:nvPr>
            <p:ph type="body" sz="quarter" idx="15"/>
          </p:nvPr>
        </p:nvSpPr>
        <p:spPr/>
        <p:txBody>
          <a:bodyPr>
            <a:normAutofit/>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Sources:  State and Territory justice health authorities via the National Prisons Hepatitis Network.</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(31)</a:t>
            </a:r>
            <a:r>
              <a:rPr lang="en-GB" dirty="0">
                <a:latin typeface="Trebuchet MS" panose="020B0603020202020204" pitchFamily="34" charset="0"/>
                <a:ea typeface="Times New Roman" panose="02020603050405020304" pitchFamily="18" charset="0"/>
                <a:cs typeface="MetaOT-Norm" panose="020B0504030101020102" pitchFamily="34" charset="0"/>
              </a:rPr>
              <a:t> Monitoring treatment uptake in Australia.</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(30)</a:t>
            </a:r>
            <a:endParaRPr lang="en-AU" dirty="0">
              <a:latin typeface="Minion Pro"/>
              <a:ea typeface="Times New Roman" panose="02020603050405020304" pitchFamily="18" charset="0"/>
              <a:cs typeface="Minion Pro"/>
            </a:endParaRPr>
          </a:p>
          <a:p>
            <a:endParaRPr lang="en-AU" baseline="30000" dirty="0"/>
          </a:p>
        </p:txBody>
      </p:sp>
      <p:pic>
        <p:nvPicPr>
          <p:cNvPr id="12" name="Picture Placeholder 11">
            <a:extLst>
              <a:ext uri="{FF2B5EF4-FFF2-40B4-BE49-F238E27FC236}">
                <a16:creationId xmlns:a16="http://schemas.microsoft.com/office/drawing/2014/main" id="{99C8AB6A-2A22-304B-B83D-6A440D3B74CB}"/>
              </a:ext>
            </a:extLst>
          </p:cNvPr>
          <p:cNvPicPr>
            <a:picLocks noGrp="1" noChangeAspect="1"/>
          </p:cNvPicPr>
          <p:nvPr>
            <p:ph type="pic" sz="quarter" idx="13"/>
          </p:nvPr>
        </p:nvPicPr>
        <p:blipFill>
          <a:blip r:embed="rId3"/>
          <a:srcRect/>
          <a:stretch/>
        </p:blipFill>
        <p:spPr>
          <a:xfrm>
            <a:off x="963937" y="1990808"/>
            <a:ext cx="10264125" cy="3829428"/>
          </a:xfrm>
        </p:spPr>
      </p:pic>
    </p:spTree>
    <p:extLst>
      <p:ext uri="{BB962C8B-B14F-4D97-AF65-F5344CB8AC3E}">
        <p14:creationId xmlns:p14="http://schemas.microsoft.com/office/powerpoint/2010/main" val="424967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C305-3C27-0B44-9C7D-09797234E78C}"/>
              </a:ext>
            </a:extLst>
          </p:cNvPr>
          <p:cNvSpPr>
            <a:spLocks noGrp="1"/>
          </p:cNvSpPr>
          <p:nvPr>
            <p:ph type="title"/>
          </p:nvPr>
        </p:nvSpPr>
        <p:spPr/>
        <p:txBody>
          <a:bodyPr/>
          <a:lstStyle/>
          <a:p>
            <a:r>
              <a:rPr lang="en-GB" dirty="0"/>
              <a:t>Figure 1.  Number of hepatitis C (unspecified and newly acquired) notifications by age group and gender, 2012–2021</a:t>
            </a:r>
            <a:endParaRPr lang="en-US" dirty="0"/>
          </a:p>
        </p:txBody>
      </p:sp>
      <p:sp>
        <p:nvSpPr>
          <p:cNvPr id="3" name="Footer Placeholder 2">
            <a:extLst>
              <a:ext uri="{FF2B5EF4-FFF2-40B4-BE49-F238E27FC236}">
                <a16:creationId xmlns:a16="http://schemas.microsoft.com/office/drawing/2014/main" id="{FD228D28-F2A3-6741-9422-11D874BDB522}"/>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589AC510-FB22-524C-BFAC-A904534F0685}"/>
              </a:ext>
            </a:extLst>
          </p:cNvPr>
          <p:cNvSpPr>
            <a:spLocks noGrp="1"/>
          </p:cNvSpPr>
          <p:nvPr>
            <p:ph type="body" sz="quarter" idx="14"/>
          </p:nvPr>
        </p:nvSpPr>
        <p:spPr/>
        <p:txBody>
          <a:bodyPr/>
          <a:lstStyle/>
          <a:p>
            <a:r>
              <a:rPr lang="en-GB" dirty="0"/>
              <a:t>New infections</a:t>
            </a:r>
            <a:r>
              <a:rPr lang="en-AU" dirty="0"/>
              <a:t> </a:t>
            </a:r>
            <a:endParaRPr lang="en-US" dirty="0"/>
          </a:p>
        </p:txBody>
      </p:sp>
      <p:sp>
        <p:nvSpPr>
          <p:cNvPr id="5" name="Text Placeholder 4">
            <a:extLst>
              <a:ext uri="{FF2B5EF4-FFF2-40B4-BE49-F238E27FC236}">
                <a16:creationId xmlns:a16="http://schemas.microsoft.com/office/drawing/2014/main" id="{E22D3093-6B31-CA42-B457-C5E33430925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National Notifiable Diseases Surveillance System.</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(4,9,10)</a:t>
            </a:r>
            <a:endParaRPr lang="en-AU" dirty="0">
              <a:latin typeface="Minion Pro"/>
              <a:ea typeface="Times New Roman" panose="02020603050405020304" pitchFamily="18" charset="0"/>
              <a:cs typeface="Minion Pro"/>
            </a:endParaRPr>
          </a:p>
          <a:p>
            <a:endParaRPr lang="en-AU" baseline="30000" dirty="0"/>
          </a:p>
        </p:txBody>
      </p:sp>
      <p:pic>
        <p:nvPicPr>
          <p:cNvPr id="8" name="Picture Placeholder 7">
            <a:extLst>
              <a:ext uri="{FF2B5EF4-FFF2-40B4-BE49-F238E27FC236}">
                <a16:creationId xmlns:a16="http://schemas.microsoft.com/office/drawing/2014/main" id="{E8B02CD5-C68A-E14C-9D88-B73F7D545FB8}"/>
              </a:ext>
            </a:extLst>
          </p:cNvPr>
          <p:cNvPicPr>
            <a:picLocks noGrp="1" noChangeAspect="1"/>
          </p:cNvPicPr>
          <p:nvPr>
            <p:ph type="pic" sz="quarter" idx="13"/>
          </p:nvPr>
        </p:nvPicPr>
        <p:blipFill>
          <a:blip r:embed="rId3"/>
          <a:srcRect t="436" b="436"/>
          <a:stretch/>
        </p:blipFill>
        <p:spPr>
          <a:xfrm>
            <a:off x="914284" y="1989159"/>
            <a:ext cx="10365152" cy="3833364"/>
          </a:xfrm>
        </p:spPr>
      </p:pic>
    </p:spTree>
    <p:extLst>
      <p:ext uri="{BB962C8B-B14F-4D97-AF65-F5344CB8AC3E}">
        <p14:creationId xmlns:p14="http://schemas.microsoft.com/office/powerpoint/2010/main" val="283635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5D3C-2A4D-E7F2-EEE2-1F470AA3350C}"/>
              </a:ext>
            </a:extLst>
          </p:cNvPr>
          <p:cNvSpPr>
            <a:spLocks noGrp="1"/>
          </p:cNvSpPr>
          <p:nvPr>
            <p:ph type="title"/>
          </p:nvPr>
        </p:nvSpPr>
        <p:spPr/>
        <p:txBody>
          <a:bodyPr/>
          <a:lstStyle/>
          <a:p>
            <a:r>
              <a:rPr lang="en-GB" spc="-20" dirty="0">
                <a:ea typeface="Times New Roman" panose="02020603050405020304" pitchFamily="18" charset="0"/>
                <a:cs typeface="MetaOT-Medi" panose="020B0604030101020102" pitchFamily="34" charset="0"/>
              </a:rPr>
              <a:t>Figure 26.  Estimated number of individuals retreated for hepatitis C reinfection (A) or treatment failure (B), 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9CB710BF-4E31-0E46-81C4-45EF30CD7EA3}"/>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2F5A8C3D-1D33-9854-EA83-86471F559650}"/>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C55D7F5E-2D49-5F02-C106-013A948FA25A}"/>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53EA78C7-DED5-A5D3-299B-9064CED55F45}"/>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82045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99D4-9434-883D-7A36-486D373B89D3}"/>
              </a:ext>
            </a:extLst>
          </p:cNvPr>
          <p:cNvSpPr>
            <a:spLocks noGrp="1"/>
          </p:cNvSpPr>
          <p:nvPr>
            <p:ph type="title"/>
          </p:nvPr>
        </p:nvSpPr>
        <p:spPr/>
        <p:txBody>
          <a:bodyPr/>
          <a:lstStyle/>
          <a:p>
            <a:r>
              <a:rPr lang="en-GB" spc="-20" dirty="0">
                <a:ea typeface="Times New Roman" panose="02020603050405020304" pitchFamily="18" charset="0"/>
                <a:cs typeface="MetaOT-Medi" panose="020B0604030101020102" pitchFamily="34" charset="0"/>
              </a:rPr>
              <a:t>Figure 26.  Estimated number of individuals retreated for hepatitis C reinfection (A) or treatment failure (B), 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300CBBE3-C1B3-4333-F5D2-A5FAEE7C88C5}"/>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60CF44D-F5E1-C051-4366-A2ECF5BF33E3}"/>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79A0B05A-C92F-C0DD-9A52-1169CD84B3DC}"/>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EA0B057A-8F88-C455-06CD-AC167AE9A940}"/>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77667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3751-908C-5CA6-1399-DCAB39A2C85E}"/>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27.  Estimated number of individuals retreated for hepatitis C reinfection by jurisdiction, 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EAB0AD05-7697-302F-D355-B5F50A12BCC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BCE1D300-1DD0-DC59-BCB0-A61510D8A23E}"/>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792478C8-12AC-2DB2-420D-5E71736ACFE2}"/>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2B4DEE98-52EC-7E40-320E-173D9E3F65D4}"/>
              </a:ext>
            </a:extLst>
          </p:cNvPr>
          <p:cNvPicPr>
            <a:picLocks noGrp="1" noChangeAspect="1"/>
          </p:cNvPicPr>
          <p:nvPr>
            <p:ph type="pic" sz="quarter" idx="13"/>
          </p:nvPr>
        </p:nvPicPr>
        <p:blipFill>
          <a:blip r:embed="rId2"/>
          <a:srcRect t="462" b="462"/>
          <a:stretch>
            <a:fillRect/>
          </a:stretch>
        </p:blipFill>
        <p:spPr/>
      </p:pic>
    </p:spTree>
    <p:extLst>
      <p:ext uri="{BB962C8B-B14F-4D97-AF65-F5344CB8AC3E}">
        <p14:creationId xmlns:p14="http://schemas.microsoft.com/office/powerpoint/2010/main" val="207764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C150-EF86-5A8E-C364-4D9D53D87F81}"/>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27.  Estimated number of individuals retreated for hepatitis C reinfection by jurisdiction, 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90639A37-641B-8C07-FF74-F18A260E40B6}"/>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137909A1-3645-2590-4C63-D022B85E84E3}"/>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79846F02-3E8B-1ACC-2E4D-27656BFC815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D619304F-5108-3B07-7295-A1132A62B886}"/>
              </a:ext>
            </a:extLst>
          </p:cNvPr>
          <p:cNvPicPr>
            <a:picLocks noGrp="1" noChangeAspect="1"/>
          </p:cNvPicPr>
          <p:nvPr>
            <p:ph type="pic" sz="quarter" idx="13"/>
          </p:nvPr>
        </p:nvPicPr>
        <p:blipFill>
          <a:blip r:embed="rId2"/>
          <a:srcRect t="462" b="462"/>
          <a:stretch>
            <a:fillRect/>
          </a:stretch>
        </p:blipFill>
        <p:spPr/>
      </p:pic>
    </p:spTree>
    <p:extLst>
      <p:ext uri="{BB962C8B-B14F-4D97-AF65-F5344CB8AC3E}">
        <p14:creationId xmlns:p14="http://schemas.microsoft.com/office/powerpoint/2010/main" val="85806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5FCD-8CDC-B1C9-030E-382372EA8531}"/>
              </a:ext>
            </a:extLst>
          </p:cNvPr>
          <p:cNvSpPr>
            <a:spLocks noGrp="1"/>
          </p:cNvSpPr>
          <p:nvPr>
            <p:ph type="title"/>
          </p:nvPr>
        </p:nvSpPr>
        <p:spPr/>
        <p:txBody>
          <a:bodyPr>
            <a:noAutofit/>
          </a:bodyPr>
          <a:lstStyle/>
          <a:p>
            <a:pPr>
              <a:lnSpc>
                <a:spcPct val="120000"/>
              </a:lnSpc>
              <a:tabLst>
                <a:tab pos="520700" algn="l"/>
              </a:tabLst>
            </a:pPr>
            <a:r>
              <a:rPr lang="en-GB" dirty="0">
                <a:ea typeface="Times New Roman" panose="02020603050405020304" pitchFamily="18" charset="0"/>
                <a:cs typeface="MetaOT-Medi" panose="020B0604030101020102" pitchFamily="34" charset="0"/>
              </a:rPr>
              <a:t>Figure 28. Estimated number of individuals retreated for hepatitis C treatment failure by jurisdiction,</a:t>
            </a:r>
            <a:r>
              <a:rPr lang="en-AU" dirty="0">
                <a:ea typeface="Times New Roman" panose="02020603050405020304" pitchFamily="18" charset="0"/>
                <a:cs typeface="MetaOT-Medi" panose="020B0604030101020102" pitchFamily="34" charset="0"/>
              </a:rPr>
              <a:t> </a:t>
            </a:r>
            <a:r>
              <a:rPr lang="en-GB" dirty="0">
                <a:ea typeface="Times New Roman" panose="02020603050405020304" pitchFamily="18" charset="0"/>
                <a:cs typeface="MetaOT-Medi" panose="020B0604030101020102" pitchFamily="34" charset="0"/>
              </a:rPr>
              <a:t>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1E386FB1-B80C-88EB-4D3C-45F38586D939}"/>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D221145F-22DD-832F-7AA2-56901B2F11F9}"/>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A553FB0D-F4B0-12AE-8877-8D01D59B5A2B}"/>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22F5D2C4-B261-29BE-FAF6-3A579B6BE395}"/>
              </a:ext>
            </a:extLst>
          </p:cNvPr>
          <p:cNvPicPr>
            <a:picLocks noGrp="1" noChangeAspect="1"/>
          </p:cNvPicPr>
          <p:nvPr>
            <p:ph type="pic" sz="quarter" idx="13"/>
          </p:nvPr>
        </p:nvPicPr>
        <p:blipFill>
          <a:blip r:embed="rId2"/>
          <a:srcRect t="462" b="462"/>
          <a:stretch>
            <a:fillRect/>
          </a:stretch>
        </p:blipFill>
        <p:spPr/>
      </p:pic>
    </p:spTree>
    <p:extLst>
      <p:ext uri="{BB962C8B-B14F-4D97-AF65-F5344CB8AC3E}">
        <p14:creationId xmlns:p14="http://schemas.microsoft.com/office/powerpoint/2010/main" val="2475049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08E6-BFA3-C3A9-39E1-53BE50CD2D07}"/>
              </a:ext>
            </a:extLst>
          </p:cNvPr>
          <p:cNvSpPr>
            <a:spLocks noGrp="1"/>
          </p:cNvSpPr>
          <p:nvPr>
            <p:ph type="title"/>
          </p:nvPr>
        </p:nvSpPr>
        <p:spPr/>
        <p:txBody>
          <a:bodyPr>
            <a:noAutofit/>
          </a:bodyPr>
          <a:lstStyle/>
          <a:p>
            <a:pPr>
              <a:lnSpc>
                <a:spcPct val="120000"/>
              </a:lnSpc>
              <a:tabLst>
                <a:tab pos="520700" algn="l"/>
              </a:tabLst>
            </a:pPr>
            <a:r>
              <a:rPr lang="en-GB" dirty="0">
                <a:ea typeface="Times New Roman" panose="02020603050405020304" pitchFamily="18" charset="0"/>
                <a:cs typeface="MetaOT-Medi" panose="020B0604030101020102" pitchFamily="34" charset="0"/>
              </a:rPr>
              <a:t>Figure 28. Estimated number of individuals retreated for hepatitis C treatment failure by jurisdiction,</a:t>
            </a:r>
            <a:r>
              <a:rPr lang="en-AU" dirty="0">
                <a:ea typeface="Times New Roman" panose="02020603050405020304" pitchFamily="18" charset="0"/>
                <a:cs typeface="MetaOT-Medi" panose="020B0604030101020102" pitchFamily="34" charset="0"/>
              </a:rPr>
              <a:t> </a:t>
            </a:r>
            <a:r>
              <a:rPr lang="en-GB" dirty="0">
                <a:ea typeface="Times New Roman" panose="02020603050405020304" pitchFamily="18" charset="0"/>
                <a:cs typeface="MetaOT-Medi" panose="020B0604030101020102" pitchFamily="34" charset="0"/>
              </a:rPr>
              <a:t>National Retreatment Project,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C4B15E22-39BE-5C03-29E3-BD4D03E59AD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0317DEC0-52EA-3DDD-6876-707C1A1F12D3}"/>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524850D2-660F-2DF3-D1DB-E253A87B8F0F}"/>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National Retreatment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(37)</a:t>
            </a:r>
            <a:endParaRPr lang="en-AU" dirty="0"/>
          </a:p>
        </p:txBody>
      </p:sp>
      <p:pic>
        <p:nvPicPr>
          <p:cNvPr id="8" name="Picture Placeholder 7" descr="Chart, line chart&#10;&#10;Description automatically generated">
            <a:extLst>
              <a:ext uri="{FF2B5EF4-FFF2-40B4-BE49-F238E27FC236}">
                <a16:creationId xmlns:a16="http://schemas.microsoft.com/office/drawing/2014/main" id="{948C3CF4-042B-D412-45AA-AF8A1FB60C31}"/>
              </a:ext>
            </a:extLst>
          </p:cNvPr>
          <p:cNvPicPr>
            <a:picLocks noGrp="1" noChangeAspect="1"/>
          </p:cNvPicPr>
          <p:nvPr>
            <p:ph type="pic" sz="quarter" idx="13"/>
          </p:nvPr>
        </p:nvPicPr>
        <p:blipFill>
          <a:blip r:embed="rId2"/>
          <a:srcRect t="462" b="462"/>
          <a:stretch>
            <a:fillRect/>
          </a:stretch>
        </p:blipFill>
        <p:spPr/>
      </p:pic>
    </p:spTree>
    <p:extLst>
      <p:ext uri="{BB962C8B-B14F-4D97-AF65-F5344CB8AC3E}">
        <p14:creationId xmlns:p14="http://schemas.microsoft.com/office/powerpoint/2010/main" val="426579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DB0F-54C8-AE1D-DCBB-8BBEF2DB8AD0}"/>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29.  Hepatitis C treatment cascade at ACCESS primary care clinics: number of individuals hepatitis C diagnosed, number and proportion of individuals who initiated treatment, and tested for HCV RNA post</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treatment initiation,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B6B628EC-CB22-C44C-6732-563F55DFF976}"/>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E01A3B47-4E45-C911-2EEB-C6F7E1E22566}"/>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A4CE3975-C2C8-A7C8-5D37-162980EEBFFA}"/>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r>
              <a:rPr lang="en-GB" dirty="0">
                <a:latin typeface="Trebuchet MS" panose="020B0603020202020204" pitchFamily="34" charset="0"/>
                <a:ea typeface="Times New Roman" panose="02020603050405020304" pitchFamily="18" charset="0"/>
                <a:cs typeface="MetaOT-Norm" panose="020B0504030101020102" pitchFamily="34" charset="0"/>
              </a:rPr>
              <a:t> Updated from Traeger et al., </a:t>
            </a:r>
            <a:r>
              <a:rPr lang="en-GB" i="1" dirty="0">
                <a:latin typeface="Trebuchet MS" panose="020B0603020202020204" pitchFamily="34" charset="0"/>
                <a:ea typeface="Times New Roman" panose="02020603050405020304" pitchFamily="18" charset="0"/>
                <a:cs typeface="MetaOT-NormIta" panose="020B0504030101020102" pitchFamily="34" charset="0"/>
              </a:rPr>
              <a:t>PLOS One</a:t>
            </a:r>
            <a:r>
              <a:rPr lang="en-GB" dirty="0">
                <a:latin typeface="Trebuchet MS" panose="020B0603020202020204" pitchFamily="34" charset="0"/>
                <a:ea typeface="Times New Roman" panose="02020603050405020304" pitchFamily="18" charset="0"/>
                <a:cs typeface="MetaOT-Norm" panose="020B0504030101020102" pitchFamily="34" charset="0"/>
              </a:rPr>
              <a:t>. 2020.</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(38)</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bar chart&#10;&#10;Description automatically generated">
            <a:extLst>
              <a:ext uri="{FF2B5EF4-FFF2-40B4-BE49-F238E27FC236}">
                <a16:creationId xmlns:a16="http://schemas.microsoft.com/office/drawing/2014/main" id="{09A61E0A-A656-3A81-CA36-EA5B1009B96D}"/>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9939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831F-1775-4F02-2321-A48A2B87BDAF}"/>
              </a:ext>
            </a:extLst>
          </p:cNvPr>
          <p:cNvSpPr>
            <a:spLocks noGrp="1"/>
          </p:cNvSpPr>
          <p:nvPr>
            <p:ph type="title"/>
          </p:nvPr>
        </p:nvSpPr>
        <p:spPr/>
        <p:txBody>
          <a:bodyPr>
            <a:noAutofit/>
          </a:bodyPr>
          <a:lstStyle/>
          <a:p>
            <a:r>
              <a:rPr lang="en-GB" sz="1800" dirty="0">
                <a:ea typeface="Times New Roman" panose="02020603050405020304" pitchFamily="18" charset="0"/>
                <a:cs typeface="MetaOT-Medi" panose="020B0604030101020102" pitchFamily="34" charset="0"/>
              </a:rPr>
              <a:t>Figure 30.  Hepatitis C treatment cascade: number and proportion of individuals attending ACCHSs tested for HCV RNA and prescribed DAAs, and among those treated, the number and proportion who appeared to achieve an undetectable HCV viral load, ATLAS network, aggregated for years 2016–2021</a:t>
            </a:r>
            <a:br>
              <a:rPr lang="en-AU" sz="1800" dirty="0">
                <a:ea typeface="Times New Roman" panose="02020603050405020304" pitchFamily="18" charset="0"/>
                <a:cs typeface="Minion Pro"/>
              </a:rPr>
            </a:br>
            <a:endParaRPr lang="en-AU" sz="1800" dirty="0"/>
          </a:p>
        </p:txBody>
      </p:sp>
      <p:sp>
        <p:nvSpPr>
          <p:cNvPr id="3" name="Footer Placeholder 2">
            <a:extLst>
              <a:ext uri="{FF2B5EF4-FFF2-40B4-BE49-F238E27FC236}">
                <a16:creationId xmlns:a16="http://schemas.microsoft.com/office/drawing/2014/main" id="{6CB3A48F-1F56-3B2F-48A8-CFCBD0D8AAB4}"/>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8CF44CC9-71E3-E457-07D4-6BB1C1149A2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5" name="Text Placeholder 4">
            <a:extLst>
              <a:ext uri="{FF2B5EF4-FFF2-40B4-BE49-F238E27FC236}">
                <a16:creationId xmlns:a16="http://schemas.microsoft.com/office/drawing/2014/main" id="{34A503F9-19B4-0BAD-A883-3F46BDE4BFA9}"/>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ATLAS sexual health surveillance network, 2016–2021.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(18)</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FFADF635-FBB1-4436-96A0-5E4FAB18BB31}"/>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83609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F495-8939-32E1-D2FE-8C03BB2443E4}"/>
              </a:ext>
            </a:extLst>
          </p:cNvPr>
          <p:cNvSpPr>
            <a:spLocks noGrp="1"/>
          </p:cNvSpPr>
          <p:nvPr>
            <p:ph type="title"/>
          </p:nvPr>
        </p:nvSpPr>
        <p:spPr/>
        <p:txBody>
          <a:bodyPr>
            <a:normAutofit/>
          </a:bodyPr>
          <a:lstStyle/>
          <a:p>
            <a:r>
              <a:rPr lang="en-GB" dirty="0">
                <a:ea typeface="Times New Roman" panose="02020603050405020304" pitchFamily="18" charset="0"/>
                <a:cs typeface="MetaOT-Medi" panose="020B0604030101020102" pitchFamily="34" charset="0"/>
              </a:rPr>
              <a:t>Figure 31.  The hepatitis C diagnosis and care cascade, 2020</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6D93143D-F325-DE7C-4ADD-031800DC4363}"/>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55A51256-F890-74F5-0405-669551D72C11}"/>
              </a:ext>
            </a:extLst>
          </p:cNvPr>
          <p:cNvSpPr>
            <a:spLocks noGrp="1"/>
          </p:cNvSpPr>
          <p:nvPr>
            <p:ph type="body" sz="quarter" idx="14"/>
          </p:nvPr>
        </p:nvSpPr>
        <p:spPr/>
        <p:txBody>
          <a:bodyPr/>
          <a:lstStyle/>
          <a:p>
            <a:r>
              <a:rPr lang="en-GB" dirty="0"/>
              <a:t>Uptake of treatment</a:t>
            </a:r>
            <a:r>
              <a:rPr lang="en-AU" dirty="0"/>
              <a:t> </a:t>
            </a:r>
            <a:endParaRPr lang="en-US" dirty="0"/>
          </a:p>
        </p:txBody>
      </p:sp>
      <p:sp>
        <p:nvSpPr>
          <p:cNvPr id="9" name="Text Placeholder 8">
            <a:extLst>
              <a:ext uri="{FF2B5EF4-FFF2-40B4-BE49-F238E27FC236}">
                <a16:creationId xmlns:a16="http://schemas.microsoft.com/office/drawing/2014/main" id="{67DB371C-6459-5F4C-DCB4-7C2F8180DA03}"/>
              </a:ext>
            </a:extLst>
          </p:cNvPr>
          <p:cNvSpPr>
            <a:spLocks noGrp="1"/>
          </p:cNvSpPr>
          <p:nvPr>
            <p:ph type="body" sz="quarter" idx="15"/>
          </p:nvPr>
        </p:nvSpPr>
        <p:spPr/>
        <p:txBody>
          <a:bodyPr>
            <a:normAutofit fontScale="70000" lnSpcReduction="20000"/>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Kirby Institute. HIV, viral hepatitis and sexually transmissible infections in Australia: annual surveillance report 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(2,3,4,9)</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bar chart&#10;&#10;Description automatically generated">
            <a:extLst>
              <a:ext uri="{FF2B5EF4-FFF2-40B4-BE49-F238E27FC236}">
                <a16:creationId xmlns:a16="http://schemas.microsoft.com/office/drawing/2014/main" id="{1F84A568-E9D4-43C0-7A68-4A6BC5A1D361}"/>
              </a:ext>
            </a:extLst>
          </p:cNvPr>
          <p:cNvPicPr>
            <a:picLocks noGrp="1" noChangeAspect="1"/>
          </p:cNvPicPr>
          <p:nvPr>
            <p:ph type="pic" sz="quarter" idx="13"/>
          </p:nvPr>
        </p:nvPicPr>
        <p:blipFill rotWithShape="1">
          <a:blip r:embed="rId3"/>
          <a:srcRect l="1" r="1"/>
          <a:stretch/>
        </p:blipFill>
        <p:spPr/>
      </p:pic>
    </p:spTree>
    <p:extLst>
      <p:ext uri="{BB962C8B-B14F-4D97-AF65-F5344CB8AC3E}">
        <p14:creationId xmlns:p14="http://schemas.microsoft.com/office/powerpoint/2010/main" val="2660285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32.  Number of Australian adult liver transplant recipients by primary diagnosis and year of first transplant, 2001–2021</a:t>
            </a:r>
            <a:endParaRPr lang="en-AU"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Morbidity</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988914"/>
            <a:ext cx="3094344" cy="440086"/>
          </a:xfrm>
        </p:spPr>
        <p:txBody>
          <a:bodyPr>
            <a:normAutofit fontScale="92500" lnSpcReduction="10000"/>
          </a:bodyPr>
          <a:lstStyle/>
          <a:p>
            <a:r>
              <a:rPr lang="en-GB" dirty="0"/>
              <a:t>Source:  Australia and New Zealand Liver and Intestinal Transplant Registry.</a:t>
            </a:r>
            <a:r>
              <a:rPr lang="en-GB" baseline="30000" dirty="0"/>
              <a:t>(44)</a:t>
            </a:r>
            <a:endParaRPr lang="en-AU" baseline="30000"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0" y="757040"/>
            <a:ext cx="7198408" cy="5551238"/>
          </a:xfrm>
        </p:spPr>
      </p:pic>
    </p:spTree>
    <p:extLst>
      <p:ext uri="{BB962C8B-B14F-4D97-AF65-F5344CB8AC3E}">
        <p14:creationId xmlns:p14="http://schemas.microsoft.com/office/powerpoint/2010/main" val="92072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873D-9749-9646-A4DB-E4662A020EB6}"/>
              </a:ext>
            </a:extLst>
          </p:cNvPr>
          <p:cNvSpPr>
            <a:spLocks noGrp="1"/>
          </p:cNvSpPr>
          <p:nvPr>
            <p:ph type="title"/>
          </p:nvPr>
        </p:nvSpPr>
        <p:spPr/>
        <p:txBody>
          <a:bodyPr>
            <a:normAutofit/>
          </a:bodyPr>
          <a:lstStyle/>
          <a:p>
            <a:r>
              <a:rPr lang="en-AU" dirty="0"/>
              <a:t>Figure 2.  Incidence of primary hepatitis C infection among individuals tested at ACCESS primary care clinics, ACCESS, 2012–2021</a:t>
            </a:r>
            <a:endParaRPr lang="en-US" dirty="0"/>
          </a:p>
        </p:txBody>
      </p:sp>
      <p:sp>
        <p:nvSpPr>
          <p:cNvPr id="3" name="Footer Placeholder 2">
            <a:extLst>
              <a:ext uri="{FF2B5EF4-FFF2-40B4-BE49-F238E27FC236}">
                <a16:creationId xmlns:a16="http://schemas.microsoft.com/office/drawing/2014/main" id="{239CA9BC-58D4-6443-A9BF-D7D9AA39BD34}"/>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BE5B8061-C797-804E-AAD6-0F80F0883DBF}"/>
              </a:ext>
            </a:extLst>
          </p:cNvPr>
          <p:cNvSpPr>
            <a:spLocks noGrp="1"/>
          </p:cNvSpPr>
          <p:nvPr>
            <p:ph type="body" sz="quarter" idx="14"/>
          </p:nvPr>
        </p:nvSpPr>
        <p:spPr/>
        <p:txBody>
          <a:bodyPr/>
          <a:lstStyle/>
          <a:p>
            <a:r>
              <a:rPr lang="en-GB" dirty="0"/>
              <a:t>New infections</a:t>
            </a:r>
            <a:r>
              <a:rPr lang="en-AU" dirty="0"/>
              <a:t> </a:t>
            </a:r>
          </a:p>
        </p:txBody>
      </p:sp>
      <p:sp>
        <p:nvSpPr>
          <p:cNvPr id="5" name="Text Placeholder 4">
            <a:extLst>
              <a:ext uri="{FF2B5EF4-FFF2-40B4-BE49-F238E27FC236}">
                <a16:creationId xmlns:a16="http://schemas.microsoft.com/office/drawing/2014/main" id="{73797887-C231-9744-882A-F98DC64A77D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baseline="30000" dirty="0"/>
          </a:p>
        </p:txBody>
      </p:sp>
      <p:pic>
        <p:nvPicPr>
          <p:cNvPr id="8" name="Picture Placeholder 7">
            <a:extLst>
              <a:ext uri="{FF2B5EF4-FFF2-40B4-BE49-F238E27FC236}">
                <a16:creationId xmlns:a16="http://schemas.microsoft.com/office/drawing/2014/main" id="{F1A16552-6330-9B40-99CC-766A7F70F6D5}"/>
              </a:ext>
            </a:extLst>
          </p:cNvPr>
          <p:cNvPicPr>
            <a:picLocks noGrp="1" noChangeAspect="1"/>
          </p:cNvPicPr>
          <p:nvPr>
            <p:ph type="pic" sz="quarter" idx="13"/>
          </p:nvPr>
        </p:nvPicPr>
        <p:blipFill>
          <a:blip r:embed="rId3"/>
          <a:srcRect/>
          <a:stretch/>
        </p:blipFill>
        <p:spPr>
          <a:xfrm>
            <a:off x="963937" y="1990808"/>
            <a:ext cx="10264127" cy="3829429"/>
          </a:xfrm>
        </p:spPr>
      </p:pic>
    </p:spTree>
    <p:extLst>
      <p:ext uri="{BB962C8B-B14F-4D97-AF65-F5344CB8AC3E}">
        <p14:creationId xmlns:p14="http://schemas.microsoft.com/office/powerpoint/2010/main" val="3693146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12062-A8EA-11B4-66A7-6A5B4A83D299}"/>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33.  Number of Australian and New Zealand adult liver transplants by aetiology and year of transplant, 1985–2019</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41252472-03A5-5D48-D64F-7B82DB2348F9}"/>
              </a:ext>
            </a:extLst>
          </p:cNvPr>
          <p:cNvSpPr>
            <a:spLocks noGrp="1"/>
          </p:cNvSpPr>
          <p:nvPr>
            <p:ph type="ftr" sz="quarter" idx="11"/>
          </p:nvPr>
        </p:nvSpPr>
        <p:spPr/>
        <p:txBody>
          <a:bodyPr/>
          <a:lstStyle/>
          <a:p>
            <a:r>
              <a:rPr lang="en-AU"/>
              <a:t>Hepatitis C Elimination in Australia 2022</a:t>
            </a:r>
            <a:endParaRPr lang="en-AU" dirty="0"/>
          </a:p>
        </p:txBody>
      </p:sp>
      <p:sp>
        <p:nvSpPr>
          <p:cNvPr id="9" name="Text Placeholder 8">
            <a:extLst>
              <a:ext uri="{FF2B5EF4-FFF2-40B4-BE49-F238E27FC236}">
                <a16:creationId xmlns:a16="http://schemas.microsoft.com/office/drawing/2014/main" id="{C60DB0AA-5B19-2410-7C5E-1559A00BAAC9}"/>
              </a:ext>
            </a:extLst>
          </p:cNvPr>
          <p:cNvSpPr>
            <a:spLocks noGrp="1"/>
          </p:cNvSpPr>
          <p:nvPr>
            <p:ph type="body" sz="quarter" idx="14"/>
          </p:nvPr>
        </p:nvSpPr>
        <p:spPr/>
        <p:txBody>
          <a:bodyPr/>
          <a:lstStyle/>
          <a:p>
            <a:r>
              <a:rPr lang="en-GB" dirty="0"/>
              <a:t>Morbidity</a:t>
            </a:r>
            <a:endParaRPr lang="en-US" dirty="0"/>
          </a:p>
        </p:txBody>
      </p:sp>
      <p:sp>
        <p:nvSpPr>
          <p:cNvPr id="10" name="Text Placeholder 9">
            <a:extLst>
              <a:ext uri="{FF2B5EF4-FFF2-40B4-BE49-F238E27FC236}">
                <a16:creationId xmlns:a16="http://schemas.microsoft.com/office/drawing/2014/main" id="{DF80199D-B403-AB2D-9B45-30826163F3C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Adapted from Howell et al., </a:t>
            </a:r>
            <a:r>
              <a:rPr lang="en-GB" i="1" dirty="0">
                <a:latin typeface="Trebuchet MS" panose="020B0603020202020204" pitchFamily="34" charset="0"/>
                <a:ea typeface="Times New Roman" panose="02020603050405020304" pitchFamily="18" charset="0"/>
                <a:cs typeface="MetaOT-NormIta" panose="020B0504030101020102" pitchFamily="34" charset="0"/>
              </a:rPr>
              <a:t>Liver Transplantation</a:t>
            </a:r>
            <a:r>
              <a:rPr lang="en-GB" dirty="0">
                <a:latin typeface="Trebuchet MS" panose="020B0603020202020204" pitchFamily="34" charset="0"/>
                <a:ea typeface="Times New Roman" panose="02020603050405020304" pitchFamily="18" charset="0"/>
                <a:cs typeface="MetaOT-Norm" panose="020B0504030101020102" pitchFamily="34" charset="0"/>
              </a:rPr>
              <a:t>. 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(43)</a:t>
            </a:r>
            <a:endParaRPr lang="en-AU" dirty="0">
              <a:latin typeface="Minion Pro"/>
              <a:ea typeface="Times New Roman" panose="02020603050405020304" pitchFamily="18" charset="0"/>
              <a:cs typeface="Minion Pro"/>
            </a:endParaRPr>
          </a:p>
          <a:p>
            <a:endParaRPr lang="en-AU" dirty="0"/>
          </a:p>
        </p:txBody>
      </p:sp>
      <p:pic>
        <p:nvPicPr>
          <p:cNvPr id="4" name="Picture Placeholder 3" descr="Chart, histogram&#10;&#10;Description automatically generated">
            <a:extLst>
              <a:ext uri="{FF2B5EF4-FFF2-40B4-BE49-F238E27FC236}">
                <a16:creationId xmlns:a16="http://schemas.microsoft.com/office/drawing/2014/main" id="{0C9247E6-EEA0-0045-0489-BB25FE7B823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56008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0538EE-646A-BCED-7CFA-6FD848B70C9E}"/>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34.  Number of Australian and New Zealand adult liver transplants for hepatitis C and average number of hepatitis C</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related annual transplants before and after 2016 (unrestricted access to DAAs), 1990–2019</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2FF6C350-4149-2D8B-59DE-4ED7D0D1D765}"/>
              </a:ext>
            </a:extLst>
          </p:cNvPr>
          <p:cNvSpPr>
            <a:spLocks noGrp="1"/>
          </p:cNvSpPr>
          <p:nvPr>
            <p:ph type="ftr" sz="quarter" idx="11"/>
          </p:nvPr>
        </p:nvSpPr>
        <p:spPr/>
        <p:txBody>
          <a:bodyPr/>
          <a:lstStyle/>
          <a:p>
            <a:r>
              <a:rPr lang="en-AU"/>
              <a:t>Hepatitis C Elimination in Australia 2022</a:t>
            </a:r>
            <a:endParaRPr lang="en-AU" dirty="0"/>
          </a:p>
        </p:txBody>
      </p:sp>
      <p:sp>
        <p:nvSpPr>
          <p:cNvPr id="9" name="Text Placeholder 8">
            <a:extLst>
              <a:ext uri="{FF2B5EF4-FFF2-40B4-BE49-F238E27FC236}">
                <a16:creationId xmlns:a16="http://schemas.microsoft.com/office/drawing/2014/main" id="{0284F2EC-BF02-2CE3-39D7-CFC84070731D}"/>
              </a:ext>
            </a:extLst>
          </p:cNvPr>
          <p:cNvSpPr>
            <a:spLocks noGrp="1"/>
          </p:cNvSpPr>
          <p:nvPr>
            <p:ph type="body" sz="quarter" idx="14"/>
          </p:nvPr>
        </p:nvSpPr>
        <p:spPr/>
        <p:txBody>
          <a:bodyPr/>
          <a:lstStyle/>
          <a:p>
            <a:r>
              <a:rPr lang="en-GB" dirty="0"/>
              <a:t>Morbidity</a:t>
            </a:r>
            <a:endParaRPr lang="en-US" dirty="0"/>
          </a:p>
        </p:txBody>
      </p:sp>
      <p:sp>
        <p:nvSpPr>
          <p:cNvPr id="10" name="Text Placeholder 9">
            <a:extLst>
              <a:ext uri="{FF2B5EF4-FFF2-40B4-BE49-F238E27FC236}">
                <a16:creationId xmlns:a16="http://schemas.microsoft.com/office/drawing/2014/main" id="{A069C774-FA7B-1278-A6B9-73087D85AD58}"/>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Adapted from Howell et al., </a:t>
            </a:r>
            <a:r>
              <a:rPr lang="en-GB" i="1" dirty="0">
                <a:latin typeface="Trebuchet MS" panose="020B0603020202020204" pitchFamily="34" charset="0"/>
                <a:ea typeface="Times New Roman" panose="02020603050405020304" pitchFamily="18" charset="0"/>
                <a:cs typeface="MetaOT-NormIta" panose="020B0504030101020102" pitchFamily="34" charset="0"/>
              </a:rPr>
              <a:t>Liver Transplantation</a:t>
            </a:r>
            <a:r>
              <a:rPr lang="en-GB" dirty="0">
                <a:latin typeface="Trebuchet MS" panose="020B0603020202020204" pitchFamily="34" charset="0"/>
                <a:ea typeface="Times New Roman" panose="02020603050405020304" pitchFamily="18" charset="0"/>
                <a:cs typeface="MetaOT-Norm" panose="020B0504030101020102" pitchFamily="34" charset="0"/>
              </a:rPr>
              <a:t>. 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(43)</a:t>
            </a:r>
            <a:endParaRPr lang="en-AU" dirty="0">
              <a:latin typeface="Minion Pro"/>
              <a:ea typeface="Times New Roman" panose="02020603050405020304" pitchFamily="18" charset="0"/>
              <a:cs typeface="Minion Pro"/>
            </a:endParaRPr>
          </a:p>
          <a:p>
            <a:endParaRPr lang="en-AU" dirty="0"/>
          </a:p>
        </p:txBody>
      </p:sp>
      <p:pic>
        <p:nvPicPr>
          <p:cNvPr id="4" name="Picture Placeholder 3" descr="Chart, scatter chart&#10;&#10;Description automatically generated">
            <a:extLst>
              <a:ext uri="{FF2B5EF4-FFF2-40B4-BE49-F238E27FC236}">
                <a16:creationId xmlns:a16="http://schemas.microsoft.com/office/drawing/2014/main" id="{002C22E9-0892-9D32-905E-6E58499E503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73999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5EF1-9F18-4843-69E1-70D80716FF96}"/>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35.  Reports of hepatitis C</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related stigma or discrimination in the past 12 months by people living with hepatitis C,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B44733CB-DF62-558B-9C27-300B91E76CD5}"/>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FC662C3C-6D0C-671D-8023-3A204A3C6876}"/>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188DD31D-2493-EF43-8F90-2936689EF019}"/>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Stigma Indicators Monitoring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(48)</a:t>
            </a:r>
            <a:r>
              <a:rPr lang="en-GB" dirty="0">
                <a:latin typeface="Trebuchet MS" panose="020B0603020202020204" pitchFamily="34" charset="0"/>
                <a:ea typeface="Times New Roman" panose="02020603050405020304" pitchFamily="18" charset="0"/>
                <a:cs typeface="MetaOT-Norm" panose="020B0504030101020102" pitchFamily="34" charset="0"/>
              </a:rPr>
              <a:t> 2021 data Stigma Indicators Monitoring Project, unpublished data.</a:t>
            </a:r>
            <a:endParaRPr lang="en-AU" dirty="0">
              <a:latin typeface="Minion Pro"/>
              <a:ea typeface="Times New Roman" panose="02020603050405020304" pitchFamily="18" charset="0"/>
              <a:cs typeface="Minion Pro"/>
            </a:endParaRPr>
          </a:p>
          <a:p>
            <a:endParaRPr lang="en-AU" dirty="0"/>
          </a:p>
        </p:txBody>
      </p:sp>
      <p:pic>
        <p:nvPicPr>
          <p:cNvPr id="8" name="Picture Placeholder 7" descr="Logo&#10;&#10;Description automatically generated with low confidence">
            <a:extLst>
              <a:ext uri="{FF2B5EF4-FFF2-40B4-BE49-F238E27FC236}">
                <a16:creationId xmlns:a16="http://schemas.microsoft.com/office/drawing/2014/main" id="{7DBF0595-52DD-34D8-9C94-1E8EBEC895B5}"/>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94690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DEC3-1698-6DE1-6E0C-7BA290FCB3BB}"/>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36.  Reports of IDU</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related stigma or discrimination in the past 12 months by people who inject drugs, 2016–2021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B2AE4A22-8AB5-840F-1647-846DC5E573A5}"/>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E2AE7286-8414-9E5B-03EE-DB6C7D0EE467}"/>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CCFCB8E6-4716-8D01-4704-14E1E9802D23}"/>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Stigma Indicators Monitoring Project.</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(48)</a:t>
            </a:r>
            <a:r>
              <a:rPr lang="en-GB" dirty="0">
                <a:latin typeface="Trebuchet MS" panose="020B0603020202020204" pitchFamily="34" charset="0"/>
                <a:ea typeface="Times New Roman" panose="02020603050405020304" pitchFamily="18" charset="0"/>
                <a:cs typeface="MetaOT-Norm" panose="020B0504030101020102" pitchFamily="34" charset="0"/>
              </a:rPr>
              <a:t> 2021 data Stigma Indicators Monitoring Project, unpublished data.</a:t>
            </a:r>
            <a:endParaRPr lang="en-AU" dirty="0"/>
          </a:p>
        </p:txBody>
      </p:sp>
      <p:pic>
        <p:nvPicPr>
          <p:cNvPr id="8" name="Picture Placeholder 7" descr="Logo&#10;&#10;Description automatically generated with medium confidence">
            <a:extLst>
              <a:ext uri="{FF2B5EF4-FFF2-40B4-BE49-F238E27FC236}">
                <a16:creationId xmlns:a16="http://schemas.microsoft.com/office/drawing/2014/main" id="{F1F5DFFD-2713-5511-D1A4-BC6C812A6C40}"/>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4003617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C602-9F63-A95D-7E96-D4B85CD6EA1D}"/>
              </a:ext>
            </a:extLst>
          </p:cNvPr>
          <p:cNvSpPr>
            <a:spLocks noGrp="1"/>
          </p:cNvSpPr>
          <p:nvPr>
            <p:ph type="title"/>
          </p:nvPr>
        </p:nvSpPr>
        <p:spPr/>
        <p:txBody>
          <a:bodyPr>
            <a:normAutofit fontScale="90000"/>
          </a:bodyPr>
          <a:lstStyle/>
          <a:p>
            <a:r>
              <a:rPr lang="en-GB" dirty="0">
                <a:ea typeface="Times New Roman" panose="02020603050405020304" pitchFamily="18" charset="0"/>
                <a:cs typeface="MetaOT-Medi" panose="020B0604030101020102" pitchFamily="34" charset="0"/>
              </a:rPr>
              <a:t>Figure 37.  Reports of hepatitis C</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 and IDU</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related stigma or discrimination in the past 12 months by people who inject drugs, ETHOS Engage, Wave 2 (November 2019–June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2382DEB4-E04C-E0DB-6E3C-6919BBD3F70F}"/>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4AD8B4FC-A78F-04EF-64DE-678A9170EAD9}"/>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28B3559A-8D28-4FCB-D10F-0C18CBFD971F}"/>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ETHOS Engage study.</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(24)</a:t>
            </a:r>
            <a:r>
              <a:rPr lang="en-GB" dirty="0">
                <a:latin typeface="Trebuchet MS" panose="020B0603020202020204" pitchFamily="34" charset="0"/>
                <a:ea typeface="Times New Roman" panose="02020603050405020304" pitchFamily="18" charset="0"/>
                <a:cs typeface="MetaOT-Norm" panose="020B0504030101020102" pitchFamily="34" charset="0"/>
              </a:rPr>
              <a:t> Wave 2 data, ETHOS Engage study, unpublished data.</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graphical user interface&#10;&#10;Description automatically generated">
            <a:extLst>
              <a:ext uri="{FF2B5EF4-FFF2-40B4-BE49-F238E27FC236}">
                <a16:creationId xmlns:a16="http://schemas.microsoft.com/office/drawing/2014/main" id="{6B777006-1404-9BB2-EC26-17A08F2FA15C}"/>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52382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C1CD-336C-7F01-B2CA-A8B46B151FB7}"/>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38.  Reports of hepatitis C</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 and IDU</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related stigma or discrimination in the past 12 months by people who inject drugs, EC Experience, 2018–2022</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651A85A4-92DA-F49A-A14B-77494443A971}"/>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0F3EDD03-15C3-EE42-7340-DB73D748B641}"/>
              </a:ext>
            </a:extLst>
          </p:cNvPr>
          <p:cNvSpPr>
            <a:spLocks noGrp="1"/>
          </p:cNvSpPr>
          <p:nvPr>
            <p:ph type="body" sz="quarter" idx="14"/>
          </p:nvPr>
        </p:nvSpPr>
        <p:spPr/>
        <p:txBody>
          <a:bodyPr/>
          <a:lstStyle/>
          <a:p>
            <a:r>
              <a:rPr lang="en-US" dirty="0"/>
              <a:t>Stigma and discrimination</a:t>
            </a:r>
            <a:endParaRPr lang="en-AU" dirty="0"/>
          </a:p>
        </p:txBody>
      </p:sp>
      <p:sp>
        <p:nvSpPr>
          <p:cNvPr id="5" name="Text Placeholder 4">
            <a:extLst>
              <a:ext uri="{FF2B5EF4-FFF2-40B4-BE49-F238E27FC236}">
                <a16:creationId xmlns:a16="http://schemas.microsoft.com/office/drawing/2014/main" id="{EEF953D2-B324-9B5D-395B-968422178860}"/>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EC Experience.</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(49)</a:t>
            </a:r>
            <a:r>
              <a:rPr lang="en-GB" dirty="0">
                <a:latin typeface="Trebuchet MS" panose="020B0603020202020204" pitchFamily="34" charset="0"/>
                <a:ea typeface="Times New Roman" panose="02020603050405020304" pitchFamily="18" charset="0"/>
                <a:cs typeface="MetaOT-Norm" panose="020B0504030101020102" pitchFamily="34" charset="0"/>
              </a:rPr>
              <a:t> Baseline data from EC Experience cohort (2018–2022), unpublished data.</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6A6B08FF-F330-41EB-2BE3-083335082C19}"/>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34628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A3A2-3AF3-7200-FE6C-FB462D38DA0F}"/>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39.  Number of needle and syringe units distributed by public and pharmacy sector, NSP NMDC, 2007–June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2E654071-2D6A-7571-B6A4-24942E0DB5DB}"/>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9A62169B-630A-594C-EB1F-2BCF09E63D64}"/>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FD44E045-8E9A-EA2D-104E-29D870F7E06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Needle Syringe Program National Minimum Data Collection: National Data Report 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(56)</a:t>
            </a:r>
            <a:endParaRPr lang="en-AU" dirty="0">
              <a:latin typeface="Minion Pro"/>
              <a:ea typeface="Times New Roman" panose="02020603050405020304" pitchFamily="18" charset="0"/>
              <a:cs typeface="Minion Pro"/>
            </a:endParaRPr>
          </a:p>
          <a:p>
            <a:endParaRPr lang="en-AU" dirty="0"/>
          </a:p>
        </p:txBody>
      </p:sp>
      <p:pic>
        <p:nvPicPr>
          <p:cNvPr id="8" name="Picture Placeholder 7" descr="Icon&#10;&#10;Description automatically generated">
            <a:extLst>
              <a:ext uri="{FF2B5EF4-FFF2-40B4-BE49-F238E27FC236}">
                <a16:creationId xmlns:a16="http://schemas.microsoft.com/office/drawing/2014/main" id="{1D8A2F09-51D8-AEDD-929E-95E47400BA61}"/>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361628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37B4-5DE9-A899-2405-12B8F514E4F8}"/>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40.  Proportion of ANSPS respondents reporting re</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use of someone else’s needles and syringes in the past month,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5C6B06F7-7ADB-57E1-CC83-4D9033F8CC71}"/>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C5A9F983-231B-5C4D-6510-C845821E63AD}"/>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980A543C-5CAB-CA53-1E2C-6BF43DBD1E6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Needle Syringe Program Survey. National Data Report 2017–2021.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(19)</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FA743CB4-F07E-5247-9A9F-AC90592050C0}"/>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317005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3F90-29A0-E694-C7E7-F280C253BEC9}"/>
              </a:ext>
            </a:extLst>
          </p:cNvPr>
          <p:cNvSpPr>
            <a:spLocks noGrp="1"/>
          </p:cNvSpPr>
          <p:nvPr>
            <p:ph type="title"/>
          </p:nvPr>
        </p:nvSpPr>
        <p:spPr/>
        <p:txBody>
          <a:bodyPr>
            <a:noAutofit/>
          </a:bodyPr>
          <a:lstStyle/>
          <a:p>
            <a:r>
              <a:rPr lang="en-GB" spc="-15" dirty="0">
                <a:ea typeface="Times New Roman" panose="02020603050405020304" pitchFamily="18" charset="0"/>
                <a:cs typeface="MetaOT-Medi" panose="020B0604030101020102" pitchFamily="34" charset="0"/>
              </a:rPr>
              <a:t>Figure 41. Proportion of respondents reporting re</a:t>
            </a:r>
            <a:r>
              <a:rPr lang="en-GB" spc="-15" dirty="0">
                <a:ea typeface="Times New Roman" panose="02020603050405020304" pitchFamily="18" charset="0"/>
                <a:cs typeface="Cambria Math" panose="02040503050406030204" pitchFamily="18" charset="0"/>
              </a:rPr>
              <a:t>‑</a:t>
            </a:r>
            <a:r>
              <a:rPr lang="en-GB" spc="-15" dirty="0">
                <a:ea typeface="Times New Roman" panose="02020603050405020304" pitchFamily="18" charset="0"/>
                <a:cs typeface="MetaOT-Medi" panose="020B0604030101020102" pitchFamily="34" charset="0"/>
              </a:rPr>
              <a:t>use of someone else’s needles and syringes in the past month, ETHOS Engage, A: Wave 1 (May 2018–September 2019) and B: Wave 2 (November 2019–June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20D21316-B869-83FF-E669-A5862A70B4FF}"/>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AF7B2D44-9666-B0AB-CCB6-0CDBCB44639C}"/>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0274D155-D23E-F7F8-073A-07389C3AFED8}"/>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ETHOS Engage study.</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(24)</a:t>
            </a:r>
            <a:r>
              <a:rPr lang="en-GB" dirty="0">
                <a:latin typeface="Trebuchet MS" panose="020B0603020202020204" pitchFamily="34" charset="0"/>
                <a:ea typeface="Times New Roman" panose="02020603050405020304" pitchFamily="18" charset="0"/>
                <a:cs typeface="MetaOT-Norm" panose="020B0504030101020102" pitchFamily="34" charset="0"/>
              </a:rPr>
              <a:t> Wave 1 and Wave 2 data, ETHOS Engage study, unpublished data.</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8957BBDA-E247-81CA-38B8-7B0FF014C848}"/>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296509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D0E0-AC97-38C7-DC43-89FD7FBBF238}"/>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42. Proportion of respondents previously treated for hepatitis C reporting re</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use of someone else’s needles and syringes in the past month, ETHOS Engage, A: Wave 1 (May 2018–September 2019) and B: Wave 2 (November 2019–June 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F7E9B672-1D4E-EC86-594B-518287F1EFD8}"/>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692B1C08-9F8C-E97A-4009-7D07B25AD5F1}"/>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6CB867F3-AE62-6235-EC0C-6ADF17DADEE0}"/>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ETHOS Engage study.</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(24)</a:t>
            </a:r>
            <a:r>
              <a:rPr lang="en-GB" dirty="0">
                <a:latin typeface="Trebuchet MS" panose="020B0603020202020204" pitchFamily="34" charset="0"/>
                <a:ea typeface="Times New Roman" panose="02020603050405020304" pitchFamily="18" charset="0"/>
                <a:cs typeface="MetaOT-Norm" panose="020B0504030101020102" pitchFamily="34" charset="0"/>
              </a:rPr>
              <a:t> Wave 1 and Wave 2 data, ETHOS Engage study, unpublished data.</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a:extLst>
              <a:ext uri="{FF2B5EF4-FFF2-40B4-BE49-F238E27FC236}">
                <a16:creationId xmlns:a16="http://schemas.microsoft.com/office/drawing/2014/main" id="{C2373919-8BB3-916B-A3BF-1F7B63ECFA4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89756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56AC-3FBC-1519-51C1-160C1D04591C}"/>
              </a:ext>
            </a:extLst>
          </p:cNvPr>
          <p:cNvSpPr>
            <a:spLocks noGrp="1"/>
          </p:cNvSpPr>
          <p:nvPr>
            <p:ph type="title"/>
          </p:nvPr>
        </p:nvSpPr>
        <p:spPr/>
        <p:txBody>
          <a:bodyPr/>
          <a:lstStyle/>
          <a:p>
            <a:r>
              <a:rPr lang="en-GB" dirty="0">
                <a:ea typeface="Times New Roman" panose="02020603050405020304" pitchFamily="18" charset="0"/>
                <a:cs typeface="MetaOT-Medi" panose="020B0604030101020102" pitchFamily="34" charset="0"/>
              </a:rPr>
              <a:t>Figure 3.  Incidence of primary hepatitis C infection among HIV</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positive GBM tested at ACCESS GBM or sexual health clinics,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127C45AE-49EE-A89B-94AF-FE976F6B55C7}"/>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26E6695A-0D2D-E073-B036-1291BF63A008}"/>
              </a:ext>
            </a:extLst>
          </p:cNvPr>
          <p:cNvSpPr>
            <a:spLocks noGrp="1"/>
          </p:cNvSpPr>
          <p:nvPr>
            <p:ph type="body" sz="quarter" idx="14"/>
          </p:nvPr>
        </p:nvSpPr>
        <p:spPr/>
        <p:txBody>
          <a:bodyPr/>
          <a:lstStyle/>
          <a:p>
            <a:r>
              <a:rPr lang="en-US" dirty="0"/>
              <a:t>New infections</a:t>
            </a:r>
          </a:p>
        </p:txBody>
      </p:sp>
      <p:sp>
        <p:nvSpPr>
          <p:cNvPr id="5" name="Text Placeholder 4">
            <a:extLst>
              <a:ext uri="{FF2B5EF4-FFF2-40B4-BE49-F238E27FC236}">
                <a16:creationId xmlns:a16="http://schemas.microsoft.com/office/drawing/2014/main" id="{52E648FA-0852-13D7-F8D3-4589342AE2DB}"/>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text, monitor, black, screen&#10;&#10;Description automatically generated">
            <a:extLst>
              <a:ext uri="{FF2B5EF4-FFF2-40B4-BE49-F238E27FC236}">
                <a16:creationId xmlns:a16="http://schemas.microsoft.com/office/drawing/2014/main" id="{23E318E5-3DE7-8975-6B37-BD0DE9FB0EEE}"/>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908076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10B4-F780-962D-D1B7-6702DB93E670}"/>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43.  Proportion of respondents reporting borrowing and lending of needles, sharing of injecting equipment, and re</a:t>
            </a:r>
            <a:r>
              <a:rPr lang="en-GB" dirty="0">
                <a:ea typeface="Times New Roman" panose="02020603050405020304" pitchFamily="18" charset="0"/>
                <a:cs typeface="Cambria Math" panose="02040503050406030204" pitchFamily="18" charset="0"/>
              </a:rPr>
              <a:t>‑</a:t>
            </a:r>
            <a:r>
              <a:rPr lang="en-GB" dirty="0">
                <a:ea typeface="Times New Roman" panose="02020603050405020304" pitchFamily="18" charset="0"/>
                <a:cs typeface="MetaOT-Medi" panose="020B0604030101020102" pitchFamily="34" charset="0"/>
              </a:rPr>
              <a:t>use of needles in the past month, national, IDRS, 2000–2021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9A0C989B-1888-F841-BC1F-295BD6E6C292}"/>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36E8F224-F5D8-71B1-319D-7A9B743A4393}"/>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DCF9548F-A7D9-AF01-363F-DF0EFE95A3F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Australian Drug Trends 2021. Key findings from the National Illicit Drug Reporting System (IDRS) Interviews.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(56)</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E480DACC-F931-F967-AEBD-E993C9FC5400}"/>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636640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7442-F43E-305D-08FA-55F41FE61A64}"/>
              </a:ext>
            </a:extLst>
          </p:cNvPr>
          <p:cNvSpPr>
            <a:spLocks noGrp="1"/>
          </p:cNvSpPr>
          <p:nvPr>
            <p:ph type="title"/>
          </p:nvPr>
        </p:nvSpPr>
        <p:spPr/>
        <p:txBody>
          <a:bodyPr>
            <a:noAutofit/>
          </a:bodyPr>
          <a:lstStyle/>
          <a:p>
            <a:pPr>
              <a:lnSpc>
                <a:spcPct val="120000"/>
              </a:lnSpc>
            </a:pPr>
            <a:r>
              <a:rPr lang="en-GB" dirty="0">
                <a:ea typeface="Times New Roman" panose="02020603050405020304" pitchFamily="18" charset="0"/>
                <a:cs typeface="MetaOT-Medi" panose="020B0604030101020102" pitchFamily="34" charset="0"/>
              </a:rPr>
              <a:t>Figure 44. Proportion of GBM who reported any drug injection in the six months prior to the survey by</a:t>
            </a:r>
            <a:r>
              <a:rPr lang="en-AU" dirty="0">
                <a:ea typeface="Times New Roman" panose="02020603050405020304" pitchFamily="18" charset="0"/>
                <a:cs typeface="MetaOT-Medi" panose="020B0604030101020102" pitchFamily="34" charset="0"/>
              </a:rPr>
              <a:t> </a:t>
            </a:r>
            <a:r>
              <a:rPr lang="en-GB" dirty="0">
                <a:ea typeface="Times New Roman" panose="02020603050405020304" pitchFamily="18" charset="0"/>
                <a:cs typeface="MetaOT-Medi" panose="020B0604030101020102" pitchFamily="34" charset="0"/>
              </a:rPr>
              <a:t>HIV status, national, Gay Community Periodic Survey,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36FD6684-4F7B-6D44-B218-F1D12A46A963}"/>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47F87A2C-A710-D5EF-CA89-7F1673557235}"/>
              </a:ext>
            </a:extLst>
          </p:cNvPr>
          <p:cNvSpPr>
            <a:spLocks noGrp="1"/>
          </p:cNvSpPr>
          <p:nvPr>
            <p:ph type="body" sz="quarter" idx="14"/>
          </p:nvPr>
        </p:nvSpPr>
        <p:spPr/>
        <p:txBody>
          <a:bodyPr/>
          <a:lstStyle/>
          <a:p>
            <a:r>
              <a:rPr lang="en-US" dirty="0"/>
              <a:t>Prevention</a:t>
            </a:r>
            <a:endParaRPr lang="en-AU" dirty="0"/>
          </a:p>
        </p:txBody>
      </p:sp>
      <p:sp>
        <p:nvSpPr>
          <p:cNvPr id="5" name="Text Placeholder 4">
            <a:extLst>
              <a:ext uri="{FF2B5EF4-FFF2-40B4-BE49-F238E27FC236}">
                <a16:creationId xmlns:a16="http://schemas.microsoft.com/office/drawing/2014/main" id="{42122997-D277-F7EA-F13E-12E2F1C93344}"/>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Annual Report of Trends in Behaviour 2021: HIV and STIs in Australia.</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(58,59)</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 line chart&#10;&#10;Description automatically generated">
            <a:extLst>
              <a:ext uri="{FF2B5EF4-FFF2-40B4-BE49-F238E27FC236}">
                <a16:creationId xmlns:a16="http://schemas.microsoft.com/office/drawing/2014/main" id="{34EF3549-61D9-0531-A3D2-D11A2E569884}"/>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175776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1C36-5D7D-AF30-869C-80F3C9202E6C}"/>
              </a:ext>
            </a:extLst>
          </p:cNvPr>
          <p:cNvSpPr>
            <a:spLocks noGrp="1"/>
          </p:cNvSpPr>
          <p:nvPr>
            <p:ph type="title"/>
          </p:nvPr>
        </p:nvSpPr>
        <p:spPr>
          <a:xfrm>
            <a:off x="971643" y="756000"/>
            <a:ext cx="3096951" cy="5066204"/>
          </a:xfrm>
        </p:spPr>
        <p:txBody>
          <a:bodyPr>
            <a:normAutofit/>
          </a:bodyPr>
          <a:lstStyle/>
          <a:p>
            <a:r>
              <a:rPr lang="en-GB" sz="2000" spc="-5" dirty="0">
                <a:ea typeface="Times New Roman" panose="02020603050405020304" pitchFamily="18" charset="0"/>
                <a:cs typeface="MetaOT-Medi" panose="020B0604030101020102" pitchFamily="34" charset="0"/>
              </a:rPr>
              <a:t>Figure 45.  Geographic variation in hepatitis C treatment uptake, March 2016–December 2020</a:t>
            </a:r>
            <a:br>
              <a:rPr lang="en-AU" sz="2000" dirty="0">
                <a:ea typeface="Times New Roman" panose="02020603050405020304" pitchFamily="18" charset="0"/>
                <a:cs typeface="Minion Pro"/>
              </a:rPr>
            </a:br>
            <a:endParaRPr lang="en-AU" sz="2000" dirty="0"/>
          </a:p>
        </p:txBody>
      </p:sp>
      <p:sp>
        <p:nvSpPr>
          <p:cNvPr id="3" name="Footer Placeholder 2">
            <a:extLst>
              <a:ext uri="{FF2B5EF4-FFF2-40B4-BE49-F238E27FC236}">
                <a16:creationId xmlns:a16="http://schemas.microsoft.com/office/drawing/2014/main" id="{B977E17D-C642-445C-007D-F09B8937F8A2}"/>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7835CA7C-F779-22D6-4D8A-D75DD8263DEA}"/>
              </a:ext>
            </a:extLst>
          </p:cNvPr>
          <p:cNvSpPr>
            <a:spLocks noGrp="1"/>
          </p:cNvSpPr>
          <p:nvPr>
            <p:ph type="body" sz="quarter" idx="14"/>
          </p:nvPr>
        </p:nvSpPr>
        <p:spPr/>
        <p:txBody>
          <a:bodyPr/>
          <a:lstStyle/>
          <a:p>
            <a:r>
              <a:rPr lang="en-US" dirty="0"/>
              <a:t>Equity</a:t>
            </a:r>
            <a:endParaRPr lang="en-AU" dirty="0"/>
          </a:p>
        </p:txBody>
      </p:sp>
      <p:sp>
        <p:nvSpPr>
          <p:cNvPr id="5" name="Text Placeholder 4">
            <a:extLst>
              <a:ext uri="{FF2B5EF4-FFF2-40B4-BE49-F238E27FC236}">
                <a16:creationId xmlns:a16="http://schemas.microsoft.com/office/drawing/2014/main" id="{26F129A1-9F09-E564-19D4-749C8A8AD42C}"/>
              </a:ext>
            </a:extLst>
          </p:cNvPr>
          <p:cNvSpPr>
            <a:spLocks noGrp="1"/>
          </p:cNvSpPr>
          <p:nvPr>
            <p:ph type="body" sz="quarter" idx="15"/>
          </p:nvPr>
        </p:nvSpPr>
        <p:spPr>
          <a:xfrm>
            <a:off x="995954" y="2843923"/>
            <a:ext cx="3094344" cy="440086"/>
          </a:xfrm>
        </p:spPr>
        <p:txBody>
          <a:bodyPr>
            <a:noAutofit/>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The National Viral Hepatitis Mapping Project (WHO Collaborating Centre for Viral Hepatitis, The Doherty Institute).</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(60)</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map&#10;&#10;Description automatically generated">
            <a:extLst>
              <a:ext uri="{FF2B5EF4-FFF2-40B4-BE49-F238E27FC236}">
                <a16:creationId xmlns:a16="http://schemas.microsoft.com/office/drawing/2014/main" id="{FB09789E-30FB-A0C7-87C0-F207AC35FCB8}"/>
              </a:ext>
            </a:extLst>
          </p:cNvPr>
          <p:cNvPicPr>
            <a:picLocks noGrp="1" noChangeAspect="1"/>
          </p:cNvPicPr>
          <p:nvPr>
            <p:ph type="pic" sz="quarter" idx="13"/>
          </p:nvPr>
        </p:nvPicPr>
        <p:blipFill rotWithShape="1">
          <a:blip r:embed="rId3"/>
          <a:srcRect l="1" r="1"/>
          <a:stretch/>
        </p:blipFill>
        <p:spPr/>
      </p:pic>
    </p:spTree>
    <p:extLst>
      <p:ext uri="{BB962C8B-B14F-4D97-AF65-F5344CB8AC3E}">
        <p14:creationId xmlns:p14="http://schemas.microsoft.com/office/powerpoint/2010/main" val="2437722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2044-4001-354A-9FD0-59C00A8B4B5A}"/>
              </a:ext>
            </a:extLst>
          </p:cNvPr>
          <p:cNvSpPr>
            <a:spLocks noGrp="1"/>
          </p:cNvSpPr>
          <p:nvPr>
            <p:ph type="title"/>
          </p:nvPr>
        </p:nvSpPr>
        <p:spPr/>
        <p:txBody>
          <a:bodyPr>
            <a:normAutofit/>
          </a:bodyPr>
          <a:lstStyle/>
          <a:p>
            <a:r>
              <a:rPr lang="en-GB" dirty="0"/>
              <a:t>Figure 46.  Hepatitis C treatment uptake variation in Australia by PHN, March 2016–December 2020</a:t>
            </a:r>
            <a:br>
              <a:rPr lang="en-AU" sz="2000" dirty="0"/>
            </a:br>
            <a:endParaRPr lang="en-AU" sz="2000" dirty="0"/>
          </a:p>
        </p:txBody>
      </p:sp>
      <p:sp>
        <p:nvSpPr>
          <p:cNvPr id="3" name="Footer Placeholder 2">
            <a:extLst>
              <a:ext uri="{FF2B5EF4-FFF2-40B4-BE49-F238E27FC236}">
                <a16:creationId xmlns:a16="http://schemas.microsoft.com/office/drawing/2014/main" id="{25CD941E-1AB0-F347-A3F6-C3EFF79FE739}"/>
              </a:ext>
            </a:extLst>
          </p:cNvPr>
          <p:cNvSpPr>
            <a:spLocks noGrp="1"/>
          </p:cNvSpPr>
          <p:nvPr>
            <p:ph type="ftr" sz="quarter" idx="11"/>
          </p:nvPr>
        </p:nvSpPr>
        <p:spPr/>
        <p:txBody>
          <a:bodyPr/>
          <a:lstStyle/>
          <a:p>
            <a:r>
              <a:rPr lang="en-AU" dirty="0"/>
              <a:t>Hepatitis C Elimination in Australia 2022</a:t>
            </a:r>
          </a:p>
        </p:txBody>
      </p:sp>
      <p:sp>
        <p:nvSpPr>
          <p:cNvPr id="4" name="Text Placeholder 3">
            <a:extLst>
              <a:ext uri="{FF2B5EF4-FFF2-40B4-BE49-F238E27FC236}">
                <a16:creationId xmlns:a16="http://schemas.microsoft.com/office/drawing/2014/main" id="{1B702EE1-43F3-2F47-A848-A52C8D41C3A1}"/>
              </a:ext>
            </a:extLst>
          </p:cNvPr>
          <p:cNvSpPr>
            <a:spLocks noGrp="1"/>
          </p:cNvSpPr>
          <p:nvPr>
            <p:ph type="body" sz="quarter" idx="14"/>
          </p:nvPr>
        </p:nvSpPr>
        <p:spPr/>
        <p:txBody>
          <a:bodyPr/>
          <a:lstStyle/>
          <a:p>
            <a:r>
              <a:rPr lang="en-GB" dirty="0"/>
              <a:t>Equity</a:t>
            </a:r>
            <a:r>
              <a:rPr lang="en-AU" dirty="0"/>
              <a:t> </a:t>
            </a:r>
            <a:endParaRPr lang="en-US" dirty="0"/>
          </a:p>
        </p:txBody>
      </p:sp>
      <p:sp>
        <p:nvSpPr>
          <p:cNvPr id="5" name="Text Placeholder 4">
            <a:extLst>
              <a:ext uri="{FF2B5EF4-FFF2-40B4-BE49-F238E27FC236}">
                <a16:creationId xmlns:a16="http://schemas.microsoft.com/office/drawing/2014/main" id="{07C43906-A46D-9547-8BBE-B18DC71633E0}"/>
              </a:ext>
            </a:extLst>
          </p:cNvPr>
          <p:cNvSpPr>
            <a:spLocks noGrp="1"/>
          </p:cNvSpPr>
          <p:nvPr>
            <p:ph type="body" sz="quarter" idx="15"/>
          </p:nvPr>
        </p:nvSpPr>
        <p:spPr>
          <a:xfrm>
            <a:off x="910800" y="2412850"/>
            <a:ext cx="3094344" cy="1016150"/>
          </a:xfrm>
        </p:spPr>
        <p:txBody>
          <a:bodyPr>
            <a:normAutofit/>
          </a:bodyPr>
          <a:lstStyle/>
          <a:p>
            <a:r>
              <a:rPr lang="en-GB" dirty="0"/>
              <a:t>Source:  The National Viral Hepatitis Mapping Project (WHO Collaborating Centre for Viral Hepatitis, The Doherty Institute).</a:t>
            </a:r>
            <a:r>
              <a:rPr lang="en-GB" baseline="30000" dirty="0"/>
              <a:t>(60)</a:t>
            </a:r>
            <a:endParaRPr lang="en-AU" baseline="30000" dirty="0"/>
          </a:p>
        </p:txBody>
      </p:sp>
      <p:pic>
        <p:nvPicPr>
          <p:cNvPr id="8" name="Picture Placeholder 7">
            <a:extLst>
              <a:ext uri="{FF2B5EF4-FFF2-40B4-BE49-F238E27FC236}">
                <a16:creationId xmlns:a16="http://schemas.microsoft.com/office/drawing/2014/main" id="{9B291750-CB78-2344-ABF6-E51579CA15EA}"/>
              </a:ext>
            </a:extLst>
          </p:cNvPr>
          <p:cNvPicPr>
            <a:picLocks noGrp="1" noChangeAspect="1"/>
          </p:cNvPicPr>
          <p:nvPr>
            <p:ph type="pic" sz="quarter" idx="13"/>
          </p:nvPr>
        </p:nvPicPr>
        <p:blipFill>
          <a:blip r:embed="rId3"/>
          <a:srcRect/>
          <a:stretch/>
        </p:blipFill>
        <p:spPr>
          <a:xfrm>
            <a:off x="4079970" y="757039"/>
            <a:ext cx="7198408" cy="5551238"/>
          </a:xfrm>
        </p:spPr>
      </p:pic>
    </p:spTree>
    <p:extLst>
      <p:ext uri="{BB962C8B-B14F-4D97-AF65-F5344CB8AC3E}">
        <p14:creationId xmlns:p14="http://schemas.microsoft.com/office/powerpoint/2010/main" val="3060737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DACB-E075-EB21-8D79-785212627B36}"/>
              </a:ext>
            </a:extLst>
          </p:cNvPr>
          <p:cNvSpPr>
            <a:spLocks noGrp="1"/>
          </p:cNvSpPr>
          <p:nvPr>
            <p:ph type="title"/>
          </p:nvPr>
        </p:nvSpPr>
        <p:spPr/>
        <p:txBody>
          <a:bodyPr>
            <a:noAutofit/>
          </a:bodyPr>
          <a:lstStyle/>
          <a:p>
            <a:r>
              <a:rPr lang="en-GB" sz="1800" spc="10" dirty="0">
                <a:ea typeface="Times New Roman" panose="02020603050405020304" pitchFamily="18" charset="0"/>
                <a:cs typeface="MetaOT-Medi" panose="020B0604030101020102" pitchFamily="34" charset="0"/>
              </a:rPr>
              <a:t>Figure 47.  For different incentive values (a) the percentage of HCV RNA</a:t>
            </a:r>
            <a:r>
              <a:rPr lang="en-GB" sz="1800" spc="10" dirty="0">
                <a:ea typeface="Times New Roman" panose="02020603050405020304" pitchFamily="18" charset="0"/>
                <a:cs typeface="Cambria Math" panose="02040503050406030204" pitchFamily="18" charset="0"/>
              </a:rPr>
              <a:t>‑</a:t>
            </a:r>
            <a:r>
              <a:rPr lang="en-GB" sz="1800" spc="10" dirty="0">
                <a:ea typeface="Times New Roman" panose="02020603050405020304" pitchFamily="18" charset="0"/>
                <a:cs typeface="MetaOT-Medi" panose="020B0604030101020102" pitchFamily="34" charset="0"/>
              </a:rPr>
              <a:t>positive people that need to complete testing (receive their HCV RNA</a:t>
            </a:r>
            <a:r>
              <a:rPr lang="en-GB" sz="1800" spc="10" dirty="0">
                <a:ea typeface="Times New Roman" panose="02020603050405020304" pitchFamily="18" charset="0"/>
                <a:cs typeface="Cambria Math" panose="02040503050406030204" pitchFamily="18" charset="0"/>
              </a:rPr>
              <a:t>‑</a:t>
            </a:r>
            <a:r>
              <a:rPr lang="en-GB" sz="1800" spc="10" dirty="0">
                <a:ea typeface="Times New Roman" panose="02020603050405020304" pitchFamily="18" charset="0"/>
                <a:cs typeface="MetaOT-Medi" panose="020B0604030101020102" pitchFamily="34" charset="0"/>
              </a:rPr>
              <a:t>positive result) and (b) the percentage of HCV RNA diagnosed people that need to initiate treatment to maintain the same unit cost</a:t>
            </a:r>
            <a:br>
              <a:rPr lang="en-AU" sz="1800" dirty="0">
                <a:ea typeface="Times New Roman" panose="02020603050405020304" pitchFamily="18" charset="0"/>
                <a:cs typeface="Minion Pro"/>
              </a:rPr>
            </a:br>
            <a:endParaRPr lang="en-AU" sz="1800" dirty="0"/>
          </a:p>
        </p:txBody>
      </p:sp>
      <p:sp>
        <p:nvSpPr>
          <p:cNvPr id="3" name="Footer Placeholder 2">
            <a:extLst>
              <a:ext uri="{FF2B5EF4-FFF2-40B4-BE49-F238E27FC236}">
                <a16:creationId xmlns:a16="http://schemas.microsoft.com/office/drawing/2014/main" id="{CED0B74C-DFBE-017B-DCB4-C94C77ACAF8A}"/>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AA36A51D-DE84-E3BE-F890-8DCD418F2117}"/>
              </a:ext>
            </a:extLst>
          </p:cNvPr>
          <p:cNvSpPr>
            <a:spLocks noGrp="1"/>
          </p:cNvSpPr>
          <p:nvPr>
            <p:ph type="body" sz="quarter" idx="14"/>
          </p:nvPr>
        </p:nvSpPr>
        <p:spPr/>
        <p:txBody>
          <a:bodyPr/>
          <a:lstStyle/>
          <a:p>
            <a:r>
              <a:rPr lang="en-AU" dirty="0"/>
              <a:t>Modelling elimination</a:t>
            </a:r>
          </a:p>
        </p:txBody>
      </p:sp>
      <p:sp>
        <p:nvSpPr>
          <p:cNvPr id="5" name="Text Placeholder 4">
            <a:extLst>
              <a:ext uri="{FF2B5EF4-FFF2-40B4-BE49-F238E27FC236}">
                <a16:creationId xmlns:a16="http://schemas.microsoft.com/office/drawing/2014/main" id="{FCF3C15C-E1C1-39A7-F3F0-24DCDB62AF73}"/>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Adapted from Palmer et al. </a:t>
            </a:r>
            <a:r>
              <a:rPr lang="en-GB" i="1" dirty="0">
                <a:latin typeface="Trebuchet MS" panose="020B0603020202020204" pitchFamily="34" charset="0"/>
                <a:ea typeface="Times New Roman" panose="02020603050405020304" pitchFamily="18" charset="0"/>
                <a:cs typeface="MetaOT-NormIta" panose="020B0504030101020102" pitchFamily="34" charset="0"/>
              </a:rPr>
              <a:t>J Viral Hepatitis.</a:t>
            </a:r>
            <a:r>
              <a:rPr lang="en-GB" dirty="0">
                <a:latin typeface="Trebuchet MS" panose="020B0603020202020204" pitchFamily="34" charset="0"/>
                <a:ea typeface="Times New Roman" panose="02020603050405020304" pitchFamily="18" charset="0"/>
                <a:cs typeface="MetaOT-Norm" panose="020B0504030101020102" pitchFamily="34" charset="0"/>
              </a:rPr>
              <a:t> 2021.</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(61,62)</a:t>
            </a:r>
            <a:r>
              <a:rPr lang="en-GB" dirty="0">
                <a:latin typeface="Trebuchet MS" panose="020B0603020202020204" pitchFamily="34" charset="0"/>
                <a:ea typeface="Times New Roman" panose="02020603050405020304" pitchFamily="18" charset="0"/>
                <a:cs typeface="MetaOT-Norm" panose="020B0504030101020102" pitchFamily="34" charset="0"/>
              </a:rPr>
              <a:t> </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F50F4769-6623-A3D0-966F-FF901101ED93}"/>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4062801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8B3947-1CF8-8D43-8412-2B015DAA19E7}"/>
              </a:ext>
            </a:extLst>
          </p:cNvPr>
          <p:cNvSpPr>
            <a:spLocks noGrp="1"/>
          </p:cNvSpPr>
          <p:nvPr>
            <p:ph type="ftr" sz="quarter" idx="11"/>
          </p:nvPr>
        </p:nvSpPr>
        <p:spPr/>
        <p:txBody>
          <a:bodyPr/>
          <a:lstStyle/>
          <a:p>
            <a:r>
              <a:rPr lang="en-AU" dirty="0"/>
              <a:t>Hepatitis C Elimination in Australia 2022</a:t>
            </a:r>
          </a:p>
        </p:txBody>
      </p:sp>
      <p:sp>
        <p:nvSpPr>
          <p:cNvPr id="3" name="Title 2">
            <a:extLst>
              <a:ext uri="{FF2B5EF4-FFF2-40B4-BE49-F238E27FC236}">
                <a16:creationId xmlns:a16="http://schemas.microsoft.com/office/drawing/2014/main" id="{9A3B3993-0E54-154A-8AF9-A6E768F883DF}"/>
              </a:ext>
            </a:extLst>
          </p:cNvPr>
          <p:cNvSpPr>
            <a:spLocks noGrp="1"/>
          </p:cNvSpPr>
          <p:nvPr>
            <p:ph type="title"/>
          </p:nvPr>
        </p:nvSpPr>
        <p:spPr/>
        <p:txBody>
          <a:bodyPr/>
          <a:lstStyle/>
          <a:p>
            <a:r>
              <a:rPr lang="en-US" dirty="0"/>
              <a:t>Supported by</a:t>
            </a:r>
          </a:p>
        </p:txBody>
      </p:sp>
    </p:spTree>
    <p:extLst>
      <p:ext uri="{BB962C8B-B14F-4D97-AF65-F5344CB8AC3E}">
        <p14:creationId xmlns:p14="http://schemas.microsoft.com/office/powerpoint/2010/main" val="3019385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CED98E-FCCC-BA4B-965B-EEFC7E257E9F}"/>
              </a:ext>
            </a:extLst>
          </p:cNvPr>
          <p:cNvSpPr>
            <a:spLocks noGrp="1"/>
          </p:cNvSpPr>
          <p:nvPr>
            <p:ph type="ftr" sz="quarter" idx="11"/>
          </p:nvPr>
        </p:nvSpPr>
        <p:spPr/>
        <p:txBody>
          <a:bodyPr/>
          <a:lstStyle/>
          <a:p>
            <a:r>
              <a:rPr lang="en-AU" dirty="0"/>
              <a:t>Hepatitis C Elimination in Australia 2022</a:t>
            </a:r>
          </a:p>
        </p:txBody>
      </p:sp>
      <p:sp>
        <p:nvSpPr>
          <p:cNvPr id="3" name="Title 2">
            <a:extLst>
              <a:ext uri="{FF2B5EF4-FFF2-40B4-BE49-F238E27FC236}">
                <a16:creationId xmlns:a16="http://schemas.microsoft.com/office/drawing/2014/main" id="{D74E82D8-8FA4-EA4D-80A0-B6E3CBBD67A9}"/>
              </a:ext>
            </a:extLst>
          </p:cNvPr>
          <p:cNvSpPr>
            <a:spLocks noGrp="1"/>
          </p:cNvSpPr>
          <p:nvPr>
            <p:ph type="title"/>
          </p:nvPr>
        </p:nvSpPr>
        <p:spPr/>
        <p:txBody>
          <a:bodyPr/>
          <a:lstStyle/>
          <a:p>
            <a:r>
              <a:rPr lang="en-US" dirty="0"/>
              <a:t>Data contributors</a:t>
            </a:r>
          </a:p>
        </p:txBody>
      </p:sp>
    </p:spTree>
    <p:extLst>
      <p:ext uri="{BB962C8B-B14F-4D97-AF65-F5344CB8AC3E}">
        <p14:creationId xmlns:p14="http://schemas.microsoft.com/office/powerpoint/2010/main" val="1971015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6FD5A-4D63-06B9-2865-EBE087821563}"/>
              </a:ext>
            </a:extLst>
          </p:cNvPr>
          <p:cNvSpPr>
            <a:spLocks noGrp="1"/>
          </p:cNvSpPr>
          <p:nvPr>
            <p:ph type="title"/>
          </p:nvPr>
        </p:nvSpPr>
        <p:spPr/>
        <p:txBody>
          <a:bodyPr/>
          <a:lstStyle/>
          <a:p>
            <a:r>
              <a:rPr lang="en-US" dirty="0"/>
              <a:t>References</a:t>
            </a:r>
            <a:endParaRPr lang="en-AU" dirty="0"/>
          </a:p>
        </p:txBody>
      </p:sp>
      <p:sp>
        <p:nvSpPr>
          <p:cNvPr id="5" name="Content Placeholder 4">
            <a:extLst>
              <a:ext uri="{FF2B5EF4-FFF2-40B4-BE49-F238E27FC236}">
                <a16:creationId xmlns:a16="http://schemas.microsoft.com/office/drawing/2014/main" id="{456F8ECE-3950-365E-7672-325C6307560A}"/>
              </a:ext>
            </a:extLst>
          </p:cNvPr>
          <p:cNvSpPr>
            <a:spLocks noGrp="1"/>
          </p:cNvSpPr>
          <p:nvPr>
            <p:ph idx="1"/>
          </p:nvPr>
        </p:nvSpPr>
        <p:spPr>
          <a:xfrm>
            <a:off x="983433" y="1825625"/>
            <a:ext cx="3240000" cy="4351338"/>
          </a:xfrm>
        </p:spPr>
        <p:txBody>
          <a:bodyPr>
            <a:normAutofit lnSpcReduction="10000"/>
          </a:bodyPr>
          <a:lstStyle/>
          <a:p>
            <a:pPr marL="0" indent="0" algn="l">
              <a:buNone/>
            </a:pPr>
            <a:r>
              <a:rPr lang="en-US" sz="500" b="0" i="0" u="none" strike="noStrike" baseline="0" dirty="0">
                <a:solidFill>
                  <a:srgbClr val="333333"/>
                </a:solidFill>
                <a:latin typeface="MetaOT-Norm" panose="020B0504030101020102" pitchFamily="34" charset="0"/>
              </a:rPr>
              <a:t>1. </a:t>
            </a:r>
            <a:r>
              <a:rPr lang="en-US" sz="500" b="0" i="0" u="none" strike="noStrike" baseline="0" dirty="0" err="1">
                <a:solidFill>
                  <a:srgbClr val="333333"/>
                </a:solidFill>
                <a:latin typeface="MetaOT-Norm" panose="020B0504030101020102" pitchFamily="34" charset="0"/>
              </a:rPr>
              <a:t>Alavi</a:t>
            </a:r>
            <a:r>
              <a:rPr lang="en-US" sz="500" b="0" i="0" u="none" strike="noStrike" baseline="0" dirty="0">
                <a:solidFill>
                  <a:srgbClr val="333333"/>
                </a:solidFill>
                <a:latin typeface="MetaOT-Norm" panose="020B0504030101020102" pitchFamily="34" charset="0"/>
              </a:rPr>
              <a:t> M, Law MG, Valerio H, et al. Declining hepatitis C virus-related liver disease burden in the</a:t>
            </a:r>
          </a:p>
          <a:p>
            <a:pPr marL="0" indent="0" algn="l">
              <a:buNone/>
            </a:pPr>
            <a:r>
              <a:rPr lang="en-US" sz="500" b="0" i="0" u="none" strike="noStrike" baseline="0" dirty="0">
                <a:solidFill>
                  <a:srgbClr val="333333"/>
                </a:solidFill>
                <a:latin typeface="MetaOT-Norm" panose="020B0504030101020102" pitchFamily="34" charset="0"/>
              </a:rPr>
              <a:t>direct-acting antiviral therapy era in New South Wales, Australia. </a:t>
            </a:r>
            <a:r>
              <a:rPr lang="en-US" sz="500" b="0" i="0" u="none" strike="noStrike" baseline="0" dirty="0">
                <a:solidFill>
                  <a:srgbClr val="333333"/>
                </a:solidFill>
                <a:latin typeface="MetaOT-NormIta" panose="020B0504030101020102" pitchFamily="34" charset="0"/>
              </a:rPr>
              <a:t>J Hepatol</a:t>
            </a:r>
            <a:r>
              <a:rPr lang="en-US" sz="500" b="0" i="0" u="none" strike="noStrike" baseline="0" dirty="0">
                <a:solidFill>
                  <a:srgbClr val="333333"/>
                </a:solidFill>
                <a:latin typeface="MetaOT-Norm" panose="020B0504030101020102" pitchFamily="34" charset="0"/>
              </a:rPr>
              <a:t>. 2019;</a:t>
            </a:r>
            <a:r>
              <a:rPr lang="en-US" sz="500" b="1" i="0" u="none" strike="noStrike" baseline="0" dirty="0">
                <a:solidFill>
                  <a:srgbClr val="333333"/>
                </a:solidFill>
                <a:latin typeface="MetaOT-Bold" panose="020B0804030101020102" pitchFamily="34" charset="0"/>
              </a:rPr>
              <a:t>71</a:t>
            </a:r>
            <a:r>
              <a:rPr lang="en-US" sz="500" b="0" i="0" u="none" strike="noStrike" baseline="0" dirty="0">
                <a:solidFill>
                  <a:srgbClr val="333333"/>
                </a:solidFill>
                <a:latin typeface="MetaOT-Norm" panose="020B0504030101020102" pitchFamily="34" charset="0"/>
              </a:rPr>
              <a:t>(2):281–288.</a:t>
            </a:r>
          </a:p>
          <a:p>
            <a:pPr marL="0" indent="0" algn="l">
              <a:buNone/>
            </a:pPr>
            <a:r>
              <a:rPr lang="pt-BR" sz="500" b="0" i="0" u="none" strike="noStrike" baseline="0" dirty="0">
                <a:solidFill>
                  <a:srgbClr val="333333"/>
                </a:solidFill>
                <a:latin typeface="MetaOT-Norm" panose="020B0504030101020102" pitchFamily="34" charset="0"/>
              </a:rPr>
              <a:t>doi: https://doi.org/10.1016/j.jhep.2019.04.014.</a:t>
            </a:r>
          </a:p>
          <a:p>
            <a:pPr marL="0" indent="0" algn="l">
              <a:buNone/>
            </a:pPr>
            <a:r>
              <a:rPr lang="en-US" sz="500" b="0" i="0" u="none" strike="noStrike" baseline="0" dirty="0">
                <a:solidFill>
                  <a:srgbClr val="333333"/>
                </a:solidFill>
                <a:latin typeface="MetaOT-Norm" panose="020B0504030101020102" pitchFamily="34" charset="0"/>
              </a:rPr>
              <a:t>2. Kwon JA, Dore GJ, </a:t>
            </a:r>
            <a:r>
              <a:rPr lang="en-US" sz="500" b="0" i="0" u="none" strike="noStrike" baseline="0" dirty="0" err="1">
                <a:solidFill>
                  <a:srgbClr val="333333"/>
                </a:solidFill>
                <a:latin typeface="MetaOT-Norm" panose="020B0504030101020102" pitchFamily="34" charset="0"/>
              </a:rPr>
              <a:t>Grebely</a:t>
            </a:r>
            <a:r>
              <a:rPr lang="en-US" sz="500" b="0" i="0" u="none" strike="noStrike" baseline="0" dirty="0">
                <a:solidFill>
                  <a:srgbClr val="333333"/>
                </a:solidFill>
                <a:latin typeface="MetaOT-Norm" panose="020B0504030101020102" pitchFamily="34" charset="0"/>
              </a:rPr>
              <a:t> J, et al. Australia on track to achieve WHO HCV elimination targets</a:t>
            </a:r>
          </a:p>
          <a:p>
            <a:pPr marL="0" indent="0" algn="l">
              <a:buNone/>
            </a:pPr>
            <a:r>
              <a:rPr lang="en-US" sz="500" b="0" i="0" u="none" strike="noStrike" baseline="0" dirty="0">
                <a:solidFill>
                  <a:srgbClr val="333333"/>
                </a:solidFill>
                <a:latin typeface="MetaOT-Norm" panose="020B0504030101020102" pitchFamily="34" charset="0"/>
              </a:rPr>
              <a:t>following rapid initial DAA treatment uptake: a modelling study. </a:t>
            </a:r>
            <a:r>
              <a:rPr lang="en-US" sz="500" b="0" i="0" u="none" strike="noStrike" baseline="0" dirty="0">
                <a:solidFill>
                  <a:srgbClr val="333333"/>
                </a:solidFill>
                <a:latin typeface="MetaOT-NormIta" panose="020B0504030101020102" pitchFamily="34" charset="0"/>
              </a:rPr>
              <a:t>J Viral </a:t>
            </a:r>
            <a:r>
              <a:rPr lang="en-US" sz="500" b="0" i="0" u="none" strike="noStrike" baseline="0" dirty="0" err="1">
                <a:solidFill>
                  <a:srgbClr val="333333"/>
                </a:solidFill>
                <a:latin typeface="MetaOT-NormIta" panose="020B0504030101020102" pitchFamily="34" charset="0"/>
              </a:rPr>
              <a:t>Hepat</a:t>
            </a:r>
            <a:r>
              <a:rPr lang="en-US" sz="500" b="0" i="0" u="none" strike="noStrike" baseline="0" dirty="0">
                <a:solidFill>
                  <a:srgbClr val="333333"/>
                </a:solidFill>
                <a:latin typeface="MetaOT-Norm" panose="020B0504030101020102" pitchFamily="34" charset="0"/>
              </a:rPr>
              <a:t>. 2019;</a:t>
            </a:r>
            <a:r>
              <a:rPr lang="en-US" sz="500" b="1" i="0" u="none" strike="noStrike" baseline="0" dirty="0">
                <a:solidFill>
                  <a:srgbClr val="333333"/>
                </a:solidFill>
                <a:latin typeface="MetaOT-Bold" panose="020B0804030101020102" pitchFamily="34" charset="0"/>
              </a:rPr>
              <a:t>26</a:t>
            </a:r>
            <a:r>
              <a:rPr lang="en-US" sz="500" b="0" i="0" u="none" strike="noStrike" baseline="0" dirty="0">
                <a:solidFill>
                  <a:srgbClr val="333333"/>
                </a:solidFill>
                <a:latin typeface="MetaOT-Norm" panose="020B0504030101020102" pitchFamily="34" charset="0"/>
              </a:rPr>
              <a:t>(1):83–92.</a:t>
            </a:r>
          </a:p>
          <a:p>
            <a:pPr marL="0" indent="0" algn="l">
              <a:buNone/>
            </a:pPr>
            <a:r>
              <a:rPr lang="pt-BR" sz="500" b="0" i="0" u="none" strike="noStrike" baseline="0" dirty="0">
                <a:solidFill>
                  <a:srgbClr val="333333"/>
                </a:solidFill>
                <a:latin typeface="MetaOT-Norm" panose="020B0504030101020102" pitchFamily="34" charset="0"/>
              </a:rPr>
              <a:t>doi: https://doi.org/10.1111/jvh.13013.</a:t>
            </a:r>
          </a:p>
          <a:p>
            <a:pPr marL="0" indent="0" algn="l">
              <a:buNone/>
            </a:pPr>
            <a:r>
              <a:rPr lang="en-AU" sz="500" b="0" i="0" u="none" strike="noStrike" baseline="0" dirty="0">
                <a:solidFill>
                  <a:srgbClr val="333333"/>
                </a:solidFill>
                <a:latin typeface="MetaOT-Norm" panose="020B0504030101020102" pitchFamily="34" charset="0"/>
              </a:rPr>
              <a:t>3. Kwon JA, Dore GJ, </a:t>
            </a:r>
            <a:r>
              <a:rPr lang="en-AU" sz="500" b="0" i="0" u="none" strike="noStrike" baseline="0" dirty="0" err="1">
                <a:solidFill>
                  <a:srgbClr val="333333"/>
                </a:solidFill>
                <a:latin typeface="MetaOT-Norm" panose="020B0504030101020102" pitchFamily="34" charset="0"/>
              </a:rPr>
              <a:t>Hajarizadeh</a:t>
            </a:r>
            <a:r>
              <a:rPr lang="en-AU" sz="500" b="0" i="0" u="none" strike="noStrike" baseline="0" dirty="0">
                <a:solidFill>
                  <a:srgbClr val="333333"/>
                </a:solidFill>
                <a:latin typeface="MetaOT-Norm" panose="020B0504030101020102" pitchFamily="34" charset="0"/>
              </a:rPr>
              <a:t> B, et al. Australia could miss the WHO hepatitis C virus elimination</a:t>
            </a:r>
          </a:p>
          <a:p>
            <a:pPr marL="0" indent="0" algn="l">
              <a:buNone/>
            </a:pPr>
            <a:r>
              <a:rPr lang="en-US" sz="500" b="0" i="0" u="none" strike="noStrike" baseline="0" dirty="0">
                <a:solidFill>
                  <a:srgbClr val="333333"/>
                </a:solidFill>
                <a:latin typeface="MetaOT-Norm" panose="020B0504030101020102" pitchFamily="34" charset="0"/>
              </a:rPr>
              <a:t>targets due to declining treatment uptake and ongoing burden of advanced liver disease complications.</a:t>
            </a:r>
          </a:p>
          <a:p>
            <a:pPr marL="0" indent="0" algn="l">
              <a:buNone/>
            </a:pPr>
            <a:r>
              <a:rPr lang="pt-BR" sz="500" b="0" i="0" u="none" strike="noStrike" baseline="0" dirty="0">
                <a:solidFill>
                  <a:srgbClr val="333333"/>
                </a:solidFill>
                <a:latin typeface="MetaOT-NormIta" panose="020B0504030101020102" pitchFamily="34" charset="0"/>
              </a:rPr>
              <a:t>PLoS One</a:t>
            </a:r>
            <a:r>
              <a:rPr lang="pt-BR" sz="500" b="0" i="0" u="none" strike="noStrike" baseline="0" dirty="0">
                <a:solidFill>
                  <a:srgbClr val="333333"/>
                </a:solidFill>
                <a:latin typeface="MetaOT-Norm" panose="020B0504030101020102" pitchFamily="34" charset="0"/>
              </a:rPr>
              <a:t>. 2021;</a:t>
            </a:r>
            <a:r>
              <a:rPr lang="pt-BR" sz="500" b="1" i="0" u="none" strike="noStrike" baseline="0" dirty="0">
                <a:solidFill>
                  <a:srgbClr val="333333"/>
                </a:solidFill>
                <a:latin typeface="MetaOT-Bold" panose="020B0804030101020102" pitchFamily="34" charset="0"/>
              </a:rPr>
              <a:t>16</a:t>
            </a:r>
            <a:r>
              <a:rPr lang="pt-BR" sz="500" b="0" i="0" u="none" strike="noStrike" baseline="0" dirty="0">
                <a:solidFill>
                  <a:srgbClr val="333333"/>
                </a:solidFill>
                <a:latin typeface="MetaOT-Norm" panose="020B0504030101020102" pitchFamily="34" charset="0"/>
              </a:rPr>
              <a:t>(9):e0257369. doi: https://doi.org/10.1371/journal.pone.0257369.</a:t>
            </a:r>
          </a:p>
          <a:p>
            <a:pPr marL="0" indent="0" algn="l">
              <a:buNone/>
            </a:pPr>
            <a:r>
              <a:rPr lang="en-US" sz="500" b="0" i="0" u="none" strike="noStrike" baseline="0" dirty="0">
                <a:solidFill>
                  <a:srgbClr val="333333"/>
                </a:solidFill>
                <a:latin typeface="MetaOT-Norm" panose="020B0504030101020102" pitchFamily="34" charset="0"/>
              </a:rPr>
              <a:t>4. Kirby Institute. HIV, viral hepatitis and sexually transmissible infections in Australia: annual</a:t>
            </a:r>
          </a:p>
          <a:p>
            <a:pPr marL="0" indent="0" algn="l">
              <a:buNone/>
            </a:pPr>
            <a:r>
              <a:rPr lang="en-AU" sz="500" b="0" i="0" u="none" strike="noStrike" baseline="0" dirty="0">
                <a:solidFill>
                  <a:srgbClr val="333333"/>
                </a:solidFill>
                <a:latin typeface="MetaOT-Norm" panose="020B0504030101020102" pitchFamily="34" charset="0"/>
              </a:rPr>
              <a:t>surveillance report 2021. Sydney, Australia: Kirby Institute, UNSW Sydney; 2021. Available at:</a:t>
            </a:r>
          </a:p>
          <a:p>
            <a:pPr marL="0" indent="0" algn="l">
              <a:buNone/>
            </a:pPr>
            <a:r>
              <a:rPr lang="en-US" sz="500" b="0" i="0" u="none" strike="noStrike" baseline="0" dirty="0">
                <a:solidFill>
                  <a:srgbClr val="333333"/>
                </a:solidFill>
                <a:latin typeface="MetaOT-Norm" panose="020B0504030101020102" pitchFamily="34" charset="0"/>
              </a:rPr>
              <a:t>https://kirby.unsw.edu.au/report/asr2021 (accessed 3rd March, 2022).</a:t>
            </a:r>
          </a:p>
          <a:p>
            <a:pPr marL="0" indent="0" algn="l">
              <a:buNone/>
            </a:pPr>
            <a:r>
              <a:rPr lang="en-US" sz="500" b="0" i="0" u="none" strike="noStrike" baseline="0" dirty="0">
                <a:solidFill>
                  <a:srgbClr val="333333"/>
                </a:solidFill>
                <a:latin typeface="MetaOT-Norm" panose="020B0504030101020102" pitchFamily="34" charset="0"/>
              </a:rPr>
              <a:t>5. Kirby Institute. Progress towards hepatitis C elimination among Aboriginal and Torres Strait</a:t>
            </a:r>
          </a:p>
          <a:p>
            <a:pPr marL="0" indent="0" algn="l">
              <a:buNone/>
            </a:pPr>
            <a:r>
              <a:rPr lang="en-US" sz="500" b="0" i="0" u="none" strike="noStrike" baseline="0" dirty="0">
                <a:solidFill>
                  <a:srgbClr val="333333"/>
                </a:solidFill>
                <a:latin typeface="MetaOT-Norm" panose="020B0504030101020102" pitchFamily="34" charset="0"/>
              </a:rPr>
              <a:t>Islander people in Australia: monitoring and evaluation report, 2021. Sydney, Australia: Kirby Institute,</a:t>
            </a:r>
          </a:p>
          <a:p>
            <a:pPr marL="0" indent="0" algn="l">
              <a:buNone/>
            </a:pPr>
            <a:r>
              <a:rPr lang="en-US" sz="500" b="0" i="0" u="none" strike="noStrike" baseline="0" dirty="0">
                <a:solidFill>
                  <a:srgbClr val="333333"/>
                </a:solidFill>
                <a:latin typeface="MetaOT-Norm" panose="020B0504030101020102" pitchFamily="34" charset="0"/>
              </a:rPr>
              <a:t>UNSW Sydney; 2021. Available at: https://kirby.unsw.edu.au/report/progress-towards-hepatitis-celimination-</a:t>
            </a:r>
          </a:p>
          <a:p>
            <a:pPr marL="0" indent="0" algn="l">
              <a:buNone/>
            </a:pPr>
            <a:r>
              <a:rPr lang="en-US" sz="500" b="0" i="0" u="none" strike="noStrike" baseline="0" dirty="0">
                <a:solidFill>
                  <a:srgbClr val="333333"/>
                </a:solidFill>
                <a:latin typeface="MetaOT-Norm" panose="020B0504030101020102" pitchFamily="34" charset="0"/>
              </a:rPr>
              <a:t>among-aboriginal-and-</a:t>
            </a:r>
            <a:r>
              <a:rPr lang="en-US" sz="500" b="0" i="0" u="none" strike="noStrike" baseline="0" dirty="0" err="1">
                <a:solidFill>
                  <a:srgbClr val="333333"/>
                </a:solidFill>
                <a:latin typeface="MetaOT-Norm" panose="020B0504030101020102" pitchFamily="34" charset="0"/>
              </a:rPr>
              <a:t>torres</a:t>
            </a:r>
            <a:r>
              <a:rPr lang="en-US" sz="500" b="0" i="0" u="none" strike="noStrike" baseline="0" dirty="0">
                <a:solidFill>
                  <a:srgbClr val="333333"/>
                </a:solidFill>
                <a:latin typeface="MetaOT-Norm" panose="020B0504030101020102" pitchFamily="34" charset="0"/>
              </a:rPr>
              <a:t>-strait-islander-people (accessed 26th September, 2022).</a:t>
            </a:r>
          </a:p>
          <a:p>
            <a:pPr marL="0" indent="0" algn="l">
              <a:buNone/>
            </a:pPr>
            <a:r>
              <a:rPr lang="en-US" sz="500" b="0" i="0" u="none" strike="noStrike" baseline="0" dirty="0">
                <a:solidFill>
                  <a:srgbClr val="333333"/>
                </a:solidFill>
                <a:latin typeface="MetaOT-Norm" panose="020B0504030101020102" pitchFamily="34" charset="0"/>
              </a:rPr>
              <a:t>6. Dore GJ, Feld JJ. Hepatitis C virus therapeutic development: in pursuit of “</a:t>
            </a:r>
            <a:r>
              <a:rPr lang="en-US" sz="500" b="0" i="0" u="none" strike="noStrike" baseline="0" dirty="0" err="1">
                <a:solidFill>
                  <a:srgbClr val="333333"/>
                </a:solidFill>
                <a:latin typeface="MetaOT-Norm" panose="020B0504030101020102" pitchFamily="34" charset="0"/>
              </a:rPr>
              <a:t>perfectovir</a:t>
            </a:r>
            <a:r>
              <a:rPr lang="en-US" sz="500" b="0" i="0" u="none" strike="noStrike" baseline="0" dirty="0">
                <a:solidFill>
                  <a:srgbClr val="333333"/>
                </a:solidFill>
                <a:latin typeface="MetaOT-Norm" panose="020B0504030101020102" pitchFamily="34" charset="0"/>
              </a:rPr>
              <a:t>”. </a:t>
            </a:r>
            <a:r>
              <a:rPr lang="en-US" sz="500" b="0" i="0" u="none" strike="noStrike" baseline="0" dirty="0">
                <a:solidFill>
                  <a:srgbClr val="333333"/>
                </a:solidFill>
                <a:latin typeface="MetaOT-NormIta" panose="020B0504030101020102" pitchFamily="34" charset="0"/>
              </a:rPr>
              <a:t>Clin Infect Dis</a:t>
            </a:r>
            <a:r>
              <a:rPr lang="en-US" sz="500" b="0" i="0" u="none" strike="noStrike" baseline="0" dirty="0">
                <a:solidFill>
                  <a:srgbClr val="333333"/>
                </a:solidFill>
                <a:latin typeface="MetaOT-Norm" panose="020B0504030101020102" pitchFamily="34" charset="0"/>
              </a:rPr>
              <a:t>.</a:t>
            </a:r>
          </a:p>
          <a:p>
            <a:pPr marL="0" indent="0" algn="l">
              <a:buNone/>
            </a:pPr>
            <a:r>
              <a:rPr lang="pt-BR" sz="500" b="0" i="0" u="none" strike="noStrike" baseline="0" dirty="0">
                <a:solidFill>
                  <a:srgbClr val="333333"/>
                </a:solidFill>
                <a:latin typeface="MetaOT-Norm" panose="020B0504030101020102" pitchFamily="34" charset="0"/>
              </a:rPr>
              <a:t>2015;</a:t>
            </a:r>
            <a:r>
              <a:rPr lang="pt-BR" sz="500" b="1" i="0" u="none" strike="noStrike" baseline="0" dirty="0">
                <a:solidFill>
                  <a:srgbClr val="333333"/>
                </a:solidFill>
                <a:latin typeface="MetaOT-Bold" panose="020B0804030101020102" pitchFamily="34" charset="0"/>
              </a:rPr>
              <a:t>60</a:t>
            </a:r>
            <a:r>
              <a:rPr lang="pt-BR" sz="500" b="0" i="0" u="none" strike="noStrike" baseline="0" dirty="0">
                <a:solidFill>
                  <a:srgbClr val="333333"/>
                </a:solidFill>
                <a:latin typeface="MetaOT-Norm" panose="020B0504030101020102" pitchFamily="34" charset="0"/>
              </a:rPr>
              <a:t>(12):1829–1836. doi: https://doi.org/10.1093/cid/civ197.</a:t>
            </a:r>
          </a:p>
          <a:p>
            <a:pPr marL="0" indent="0" algn="l">
              <a:buNone/>
            </a:pPr>
            <a:r>
              <a:rPr lang="en-US" sz="500" b="0" i="0" u="none" strike="noStrike" baseline="0" dirty="0">
                <a:solidFill>
                  <a:srgbClr val="333333"/>
                </a:solidFill>
                <a:latin typeface="MetaOT-Norm" panose="020B0504030101020102" pitchFamily="34" charset="0"/>
              </a:rPr>
              <a:t>7. Doyle JS, Aspinall E, Liew D, et al. Current and emerging antiviral treatments for hepatitis C infection.</a:t>
            </a:r>
          </a:p>
          <a:p>
            <a:pPr marL="0" indent="0" algn="l">
              <a:buNone/>
            </a:pPr>
            <a:r>
              <a:rPr lang="en-AU" sz="500" b="0" i="0" u="none" strike="noStrike" baseline="0" dirty="0">
                <a:solidFill>
                  <a:srgbClr val="333333"/>
                </a:solidFill>
                <a:latin typeface="MetaOT-NormIta" panose="020B0504030101020102" pitchFamily="34" charset="0"/>
              </a:rPr>
              <a:t>British J Clinical </a:t>
            </a:r>
            <a:r>
              <a:rPr lang="en-AU" sz="500" b="0" i="0" u="none" strike="noStrike" baseline="0" dirty="0" err="1">
                <a:solidFill>
                  <a:srgbClr val="333333"/>
                </a:solidFill>
                <a:latin typeface="MetaOT-NormIta" panose="020B0504030101020102" pitchFamily="34" charset="0"/>
              </a:rPr>
              <a:t>Pharmacol</a:t>
            </a:r>
            <a:r>
              <a:rPr lang="en-AU" sz="500" b="0" i="0" u="none" strike="noStrike" baseline="0" dirty="0">
                <a:solidFill>
                  <a:srgbClr val="333333"/>
                </a:solidFill>
                <a:latin typeface="MetaOT-Norm" panose="020B0504030101020102" pitchFamily="34" charset="0"/>
              </a:rPr>
              <a:t>. 2013;</a:t>
            </a:r>
            <a:r>
              <a:rPr lang="en-AU" sz="500" b="1" i="0" u="none" strike="noStrike" baseline="0" dirty="0">
                <a:solidFill>
                  <a:srgbClr val="333333"/>
                </a:solidFill>
                <a:latin typeface="MetaOT-Bold" panose="020B0804030101020102" pitchFamily="34" charset="0"/>
              </a:rPr>
              <a:t>75</a:t>
            </a:r>
            <a:r>
              <a:rPr lang="en-AU" sz="500" b="0" i="0" u="none" strike="noStrike" baseline="0" dirty="0">
                <a:solidFill>
                  <a:srgbClr val="333333"/>
                </a:solidFill>
                <a:latin typeface="MetaOT-Norm" panose="020B0504030101020102" pitchFamily="34" charset="0"/>
              </a:rPr>
              <a:t>(4):931–943. </a:t>
            </a:r>
            <a:r>
              <a:rPr lang="en-AU" sz="500" b="0" i="0" u="none" strike="noStrike" baseline="0" dirty="0" err="1">
                <a:solidFill>
                  <a:srgbClr val="333333"/>
                </a:solidFill>
                <a:latin typeface="MetaOT-Norm" panose="020B0504030101020102" pitchFamily="34" charset="0"/>
              </a:rPr>
              <a:t>doi</a:t>
            </a:r>
            <a:r>
              <a:rPr lang="en-AU" sz="500" b="0" i="0" u="none" strike="noStrike" baseline="0" dirty="0">
                <a:solidFill>
                  <a:srgbClr val="333333"/>
                </a:solidFill>
                <a:latin typeface="MetaOT-Norm" panose="020B0504030101020102" pitchFamily="34" charset="0"/>
              </a:rPr>
              <a:t>: https://doi.org/10.1111/j.1365-2125.2012.04419.x.</a:t>
            </a:r>
          </a:p>
          <a:p>
            <a:pPr marL="0" indent="0" algn="l">
              <a:buNone/>
            </a:pPr>
            <a:r>
              <a:rPr lang="en-US" sz="500" b="0" i="0" u="none" strike="noStrike" baseline="0" dirty="0">
                <a:solidFill>
                  <a:srgbClr val="333333"/>
                </a:solidFill>
                <a:latin typeface="MetaOT-Norm" panose="020B0504030101020102" pitchFamily="34" charset="0"/>
              </a:rPr>
              <a:t>8. Australian Government, Department of Health. Fifth National Hepatitis Strategy 2018–2022. Canberra,</a:t>
            </a:r>
          </a:p>
          <a:p>
            <a:pPr marL="0" indent="0" algn="l">
              <a:buNone/>
            </a:pPr>
            <a:r>
              <a:rPr lang="en-US" sz="500" b="0" i="0" u="none" strike="noStrike" baseline="0" dirty="0">
                <a:solidFill>
                  <a:srgbClr val="333333"/>
                </a:solidFill>
                <a:latin typeface="MetaOT-Norm" panose="020B0504030101020102" pitchFamily="34" charset="0"/>
              </a:rPr>
              <a:t>Australia: Australian Government, Department of Health; 2018. Available at: https://www.health.gov.au/</a:t>
            </a:r>
          </a:p>
          <a:p>
            <a:pPr marL="0" indent="0">
              <a:buNone/>
            </a:pPr>
            <a:r>
              <a:rPr lang="en-US" sz="500" b="0" i="0" u="none" strike="noStrike" baseline="0" dirty="0">
                <a:solidFill>
                  <a:srgbClr val="333333"/>
                </a:solidFill>
                <a:latin typeface="MetaOT-Norm" panose="020B0504030101020102" pitchFamily="34" charset="0"/>
              </a:rPr>
              <a:t>resources/publications/fifth-national-hepatitis-c-strategy-2018-2022 (accessed 13th June, 2022).</a:t>
            </a:r>
            <a:endParaRPr lang="en-AU" sz="300" b="0" i="0" u="none" strike="noStrike" baseline="0" dirty="0">
              <a:solidFill>
                <a:srgbClr val="333333"/>
              </a:solidFill>
              <a:latin typeface="MetaOT-Norm" panose="020B0504030101020102" pitchFamily="34" charset="0"/>
            </a:endParaRPr>
          </a:p>
        </p:txBody>
      </p:sp>
      <p:sp>
        <p:nvSpPr>
          <p:cNvPr id="2" name="Footer Placeholder 1">
            <a:extLst>
              <a:ext uri="{FF2B5EF4-FFF2-40B4-BE49-F238E27FC236}">
                <a16:creationId xmlns:a16="http://schemas.microsoft.com/office/drawing/2014/main" id="{C5A08F08-E489-CF84-EC8A-B32763B18F86}"/>
              </a:ext>
            </a:extLst>
          </p:cNvPr>
          <p:cNvSpPr>
            <a:spLocks noGrp="1"/>
          </p:cNvSpPr>
          <p:nvPr>
            <p:ph type="ftr" sz="quarter" idx="11"/>
          </p:nvPr>
        </p:nvSpPr>
        <p:spPr/>
        <p:txBody>
          <a:bodyPr/>
          <a:lstStyle/>
          <a:p>
            <a:r>
              <a:rPr lang="en-AU"/>
              <a:t>Hepatitis C Elimination in Australia 2022</a:t>
            </a:r>
            <a:endParaRPr lang="en-AU" dirty="0"/>
          </a:p>
        </p:txBody>
      </p:sp>
      <p:sp>
        <p:nvSpPr>
          <p:cNvPr id="7" name="Content Placeholder 4">
            <a:extLst>
              <a:ext uri="{FF2B5EF4-FFF2-40B4-BE49-F238E27FC236}">
                <a16:creationId xmlns:a16="http://schemas.microsoft.com/office/drawing/2014/main" id="{2714E04C-5B01-BAE0-6B48-4B788C3A5266}"/>
              </a:ext>
            </a:extLst>
          </p:cNvPr>
          <p:cNvSpPr txBox="1">
            <a:spLocks/>
          </p:cNvSpPr>
          <p:nvPr/>
        </p:nvSpPr>
        <p:spPr>
          <a:xfrm>
            <a:off x="4295800" y="1835685"/>
            <a:ext cx="32400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9. King J, McManus H, Kwon JA, Gray R, McGregor S. HIV, viral hepatitis and sexually transmissible</a:t>
            </a:r>
          </a:p>
          <a:p>
            <a:pPr marL="0" indent="0">
              <a:buFont typeface="Arial" panose="020B0604020202020204" pitchFamily="34" charset="0"/>
              <a:buNone/>
            </a:pPr>
            <a:r>
              <a:rPr lang="en-US" sz="500" dirty="0">
                <a:solidFill>
                  <a:srgbClr val="333333"/>
                </a:solidFill>
                <a:latin typeface="MetaOT-Norm" panose="020B0504030101020102" pitchFamily="34" charset="0"/>
              </a:rPr>
              <a:t>infections in Australia: annual surveillance report 2022. Sydney, Australia: Kirby Institute, UNSW</a:t>
            </a:r>
          </a:p>
          <a:p>
            <a:pPr marL="0" indent="0">
              <a:buFont typeface="Arial" panose="020B0604020202020204" pitchFamily="34" charset="0"/>
              <a:buNone/>
            </a:pPr>
            <a:r>
              <a:rPr lang="en-US" sz="500" dirty="0">
                <a:solidFill>
                  <a:srgbClr val="333333"/>
                </a:solidFill>
                <a:latin typeface="MetaOT-Norm" panose="020B0504030101020102" pitchFamily="34" charset="0"/>
              </a:rPr>
              <a:t>Sydney; 2022. Available at: http://doi.org/10.26190/sx44-5366 (accessed 19th October, 2022).</a:t>
            </a:r>
          </a:p>
          <a:p>
            <a:pPr marL="0" indent="0">
              <a:buFont typeface="Arial" panose="020B0604020202020204" pitchFamily="34" charset="0"/>
              <a:buNone/>
            </a:pPr>
            <a:r>
              <a:rPr lang="en-US" sz="500" dirty="0">
                <a:solidFill>
                  <a:srgbClr val="333333"/>
                </a:solidFill>
                <a:latin typeface="MetaOT-Norm" panose="020B0504030101020102" pitchFamily="34" charset="0"/>
              </a:rPr>
              <a:t>10. Australian Government, Department of Health. National Notifiable Disease Surveillance</a:t>
            </a:r>
          </a:p>
          <a:p>
            <a:pPr marL="0" indent="0">
              <a:buFont typeface="Arial" panose="020B0604020202020204" pitchFamily="34" charset="0"/>
              <a:buNone/>
            </a:pPr>
            <a:r>
              <a:rPr lang="en-US" sz="500" dirty="0">
                <a:solidFill>
                  <a:srgbClr val="333333"/>
                </a:solidFill>
                <a:latin typeface="MetaOT-Norm" panose="020B0504030101020102" pitchFamily="34" charset="0"/>
              </a:rPr>
              <a:t>System. Canberra, Australia: Australian Government, Department of Health; 2022. Available at:</a:t>
            </a:r>
          </a:p>
          <a:p>
            <a:pPr marL="0" indent="0">
              <a:buFont typeface="Arial" panose="020B0604020202020204" pitchFamily="34" charset="0"/>
              <a:buNone/>
            </a:pPr>
            <a:r>
              <a:rPr lang="en-US" sz="500" dirty="0">
                <a:solidFill>
                  <a:srgbClr val="333333"/>
                </a:solidFill>
                <a:latin typeface="MetaOT-Norm" panose="020B0504030101020102" pitchFamily="34" charset="0"/>
              </a:rPr>
              <a:t>https://www.health.gov.au/initiatives-and-programs/nndss (accessed 13th August, 2022).</a:t>
            </a:r>
          </a:p>
          <a:p>
            <a:pPr marL="0" indent="0">
              <a:buFont typeface="Arial" panose="020B0604020202020204" pitchFamily="34" charset="0"/>
              <a:buNone/>
            </a:pPr>
            <a:r>
              <a:rPr lang="en-US" sz="500" dirty="0">
                <a:solidFill>
                  <a:srgbClr val="333333"/>
                </a:solidFill>
                <a:latin typeface="MetaOT-Norm" panose="020B0504030101020102" pitchFamily="34" charset="0"/>
              </a:rPr>
              <a:t>11. O’Keefe D, </a:t>
            </a:r>
            <a:r>
              <a:rPr lang="en-US" sz="500" dirty="0" err="1">
                <a:solidFill>
                  <a:srgbClr val="333333"/>
                </a:solidFill>
                <a:latin typeface="MetaOT-Norm" panose="020B0504030101020102" pitchFamily="34" charset="0"/>
              </a:rPr>
              <a:t>Horyniak</a:t>
            </a:r>
            <a:r>
              <a:rPr lang="en-US" sz="500" dirty="0">
                <a:solidFill>
                  <a:srgbClr val="333333"/>
                </a:solidFill>
                <a:latin typeface="MetaOT-Norm" panose="020B0504030101020102" pitchFamily="34" charset="0"/>
              </a:rPr>
              <a:t> D, </a:t>
            </a:r>
            <a:r>
              <a:rPr lang="en-US" sz="500" dirty="0" err="1">
                <a:solidFill>
                  <a:srgbClr val="333333"/>
                </a:solidFill>
                <a:latin typeface="MetaOT-Norm" panose="020B0504030101020102" pitchFamily="34" charset="0"/>
              </a:rPr>
              <a:t>Dietze</a:t>
            </a:r>
            <a:r>
              <a:rPr lang="en-US" sz="500" dirty="0">
                <a:solidFill>
                  <a:srgbClr val="333333"/>
                </a:solidFill>
                <a:latin typeface="MetaOT-Norm" panose="020B0504030101020102" pitchFamily="34" charset="0"/>
              </a:rPr>
              <a:t> P. From initiating injecting drug use to regular injecting: retrospective</a:t>
            </a:r>
          </a:p>
          <a:p>
            <a:pPr marL="0" indent="0">
              <a:buFont typeface="Arial" panose="020B0604020202020204" pitchFamily="34" charset="0"/>
              <a:buNone/>
            </a:pPr>
            <a:r>
              <a:rPr lang="en-US" sz="500" dirty="0">
                <a:solidFill>
                  <a:srgbClr val="333333"/>
                </a:solidFill>
                <a:latin typeface="MetaOT-Norm" panose="020B0504030101020102" pitchFamily="34" charset="0"/>
              </a:rPr>
              <a:t>survival analysis of injecting progression within a sample of people who inject drugs regularly. Drug Alcohol</a:t>
            </a:r>
          </a:p>
          <a:p>
            <a:pPr marL="0" indent="0">
              <a:buFont typeface="Arial" panose="020B0604020202020204" pitchFamily="34" charset="0"/>
              <a:buNone/>
            </a:pPr>
            <a:r>
              <a:rPr lang="en-US" sz="500" dirty="0">
                <a:solidFill>
                  <a:srgbClr val="333333"/>
                </a:solidFill>
                <a:latin typeface="MetaOT-Norm" panose="020B0504030101020102" pitchFamily="34" charset="0"/>
              </a:rPr>
              <a:t>Depend. 2016;158:177–180.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https://doi.org/10.1016/j.drugalcdep.2015.11.022.</a:t>
            </a:r>
          </a:p>
          <a:p>
            <a:pPr marL="0" indent="0">
              <a:buFont typeface="Arial" panose="020B0604020202020204" pitchFamily="34" charset="0"/>
              <a:buNone/>
            </a:pPr>
            <a:r>
              <a:rPr lang="en-US" sz="500" dirty="0">
                <a:solidFill>
                  <a:srgbClr val="333333"/>
                </a:solidFill>
                <a:latin typeface="MetaOT-Norm" panose="020B0504030101020102" pitchFamily="34" charset="0"/>
              </a:rPr>
              <a:t>12. Burnet Institute, Kirby Institute, and NRL Quality. The Australian </a:t>
            </a:r>
            <a:r>
              <a:rPr lang="en-US" sz="500" dirty="0" err="1">
                <a:solidFill>
                  <a:srgbClr val="333333"/>
                </a:solidFill>
                <a:latin typeface="MetaOT-Norm" panose="020B0504030101020102" pitchFamily="34" charset="0"/>
              </a:rPr>
              <a:t>Colloboration</a:t>
            </a:r>
            <a:r>
              <a:rPr lang="en-US" sz="500" dirty="0">
                <a:solidFill>
                  <a:srgbClr val="333333"/>
                </a:solidFill>
                <a:latin typeface="MetaOT-Norm" panose="020B0504030101020102" pitchFamily="34" charset="0"/>
              </a:rPr>
              <a:t> for Coordinated Enhanced</a:t>
            </a:r>
          </a:p>
          <a:p>
            <a:pPr marL="0" indent="0">
              <a:buFont typeface="Arial" panose="020B0604020202020204" pitchFamily="34" charset="0"/>
              <a:buNone/>
            </a:pPr>
            <a:r>
              <a:rPr lang="en-US" sz="500" dirty="0">
                <a:solidFill>
                  <a:srgbClr val="333333"/>
                </a:solidFill>
                <a:latin typeface="MetaOT-Norm" panose="020B0504030101020102" pitchFamily="34" charset="0"/>
              </a:rPr>
              <a:t>Sentinel Surveillance of Blood Borne Viruses and Sexually Transmissible Infections (ACCESS). Melbourne,</a:t>
            </a:r>
          </a:p>
          <a:p>
            <a:pPr marL="0" indent="0">
              <a:buFont typeface="Arial" panose="020B0604020202020204" pitchFamily="34" charset="0"/>
              <a:buNone/>
            </a:pPr>
            <a:r>
              <a:rPr lang="en-US" sz="500" dirty="0">
                <a:solidFill>
                  <a:srgbClr val="333333"/>
                </a:solidFill>
                <a:latin typeface="MetaOT-Norm" panose="020B0504030101020102" pitchFamily="34" charset="0"/>
              </a:rPr>
              <a:t>Australia: Burnet Institute, Kirby Institute, and NRL Quality; 2022. Available at: https://accessproject.org.au/</a:t>
            </a:r>
          </a:p>
          <a:p>
            <a:pPr marL="0" indent="0">
              <a:buFont typeface="Arial" panose="020B0604020202020204" pitchFamily="34" charset="0"/>
              <a:buNone/>
            </a:pPr>
            <a:r>
              <a:rPr lang="en-US" sz="500" dirty="0">
                <a:solidFill>
                  <a:srgbClr val="333333"/>
                </a:solidFill>
                <a:latin typeface="MetaOT-Norm" panose="020B0504030101020102" pitchFamily="34" charset="0"/>
              </a:rPr>
              <a:t>(accessed 15th May, 2022).</a:t>
            </a:r>
          </a:p>
          <a:p>
            <a:pPr marL="0" indent="0">
              <a:buFont typeface="Arial" panose="020B0604020202020204" pitchFamily="34" charset="0"/>
              <a:buNone/>
            </a:pPr>
            <a:r>
              <a:rPr lang="en-US" sz="500" dirty="0">
                <a:solidFill>
                  <a:srgbClr val="333333"/>
                </a:solidFill>
                <a:latin typeface="MetaOT-Norm" panose="020B0504030101020102" pitchFamily="34" charset="0"/>
              </a:rPr>
              <a:t>13. Callander D, Moreira C, El-Hayek C, et al. Monitoring the control of sexually transmissible infections</a:t>
            </a:r>
          </a:p>
          <a:p>
            <a:pPr marL="0" indent="0">
              <a:buFont typeface="Arial" panose="020B0604020202020204" pitchFamily="34" charset="0"/>
              <a:buNone/>
            </a:pPr>
            <a:r>
              <a:rPr lang="en-US" sz="500" dirty="0">
                <a:solidFill>
                  <a:srgbClr val="333333"/>
                </a:solidFill>
                <a:latin typeface="MetaOT-Norm" panose="020B0504030101020102" pitchFamily="34" charset="0"/>
              </a:rPr>
              <a:t>and blood-borne viruses: protocol for the Australian Collaboration for Coordinated Enhanced Sentinel</a:t>
            </a:r>
          </a:p>
          <a:p>
            <a:pPr marL="0" indent="0">
              <a:buFont typeface="Arial" panose="020B0604020202020204" pitchFamily="34" charset="0"/>
              <a:buNone/>
            </a:pPr>
            <a:r>
              <a:rPr lang="en-US" sz="500" dirty="0">
                <a:solidFill>
                  <a:srgbClr val="333333"/>
                </a:solidFill>
                <a:latin typeface="MetaOT-Norm" panose="020B0504030101020102" pitchFamily="34" charset="0"/>
              </a:rPr>
              <a:t>Surveillance (ACCESS). JMIR Res </a:t>
            </a:r>
            <a:r>
              <a:rPr lang="en-US" sz="500" dirty="0" err="1">
                <a:solidFill>
                  <a:srgbClr val="333333"/>
                </a:solidFill>
                <a:latin typeface="MetaOT-Norm" panose="020B0504030101020102" pitchFamily="34" charset="0"/>
              </a:rPr>
              <a:t>Protoc</a:t>
            </a:r>
            <a:r>
              <a:rPr lang="en-US" sz="500" dirty="0">
                <a:solidFill>
                  <a:srgbClr val="333333"/>
                </a:solidFill>
                <a:latin typeface="MetaOT-Norm" panose="020B0504030101020102" pitchFamily="34" charset="0"/>
              </a:rPr>
              <a:t>. 2018;7(11):e11028.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https://www.researchprotocols.</a:t>
            </a:r>
          </a:p>
          <a:p>
            <a:pPr marL="0" indent="0">
              <a:buFont typeface="Arial" panose="020B0604020202020204" pitchFamily="34" charset="0"/>
              <a:buNone/>
            </a:pPr>
            <a:r>
              <a:rPr lang="en-US" sz="500" dirty="0">
                <a:solidFill>
                  <a:srgbClr val="333333"/>
                </a:solidFill>
                <a:latin typeface="MetaOT-Norm" panose="020B0504030101020102" pitchFamily="34" charset="0"/>
              </a:rPr>
              <a:t>org/2018/11/e11028/.</a:t>
            </a:r>
          </a:p>
          <a:p>
            <a:pPr marL="0" indent="0">
              <a:buFont typeface="Arial" panose="020B0604020202020204" pitchFamily="34" charset="0"/>
              <a:buNone/>
            </a:pPr>
            <a:r>
              <a:rPr lang="en-US" sz="500" dirty="0">
                <a:solidFill>
                  <a:srgbClr val="333333"/>
                </a:solidFill>
                <a:latin typeface="MetaOT-Norm" panose="020B0504030101020102" pitchFamily="34" charset="0"/>
              </a:rPr>
              <a:t>14. Nguyen L, Stoové M, Boyle D, et al. Privacy-preserving record linkage of deidentified records</a:t>
            </a:r>
          </a:p>
          <a:p>
            <a:pPr marL="0" indent="0">
              <a:buFont typeface="Arial" panose="020B0604020202020204" pitchFamily="34" charset="0"/>
              <a:buNone/>
            </a:pPr>
            <a:r>
              <a:rPr lang="en-US" sz="500" dirty="0">
                <a:solidFill>
                  <a:srgbClr val="333333"/>
                </a:solidFill>
                <a:latin typeface="MetaOT-Norm" panose="020B0504030101020102" pitchFamily="34" charset="0"/>
              </a:rPr>
              <a:t>within a public health surveillance system: evaluation study. J Med Internet Res. 2020;22(6):e16757.</a:t>
            </a:r>
          </a:p>
          <a:p>
            <a:pPr marL="0" indent="0">
              <a:buFont typeface="Arial" panose="020B0604020202020204" pitchFamily="34" charset="0"/>
              <a:buNone/>
            </a:pP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https://www.jmir.org/2020/6/e16757/.</a:t>
            </a:r>
          </a:p>
          <a:p>
            <a:pPr marL="0" indent="0">
              <a:buFont typeface="Arial" panose="020B0604020202020204" pitchFamily="34" charset="0"/>
              <a:buNone/>
            </a:pPr>
            <a:r>
              <a:rPr lang="en-US" sz="500" dirty="0">
                <a:solidFill>
                  <a:srgbClr val="333333"/>
                </a:solidFill>
                <a:latin typeface="MetaOT-Norm" panose="020B0504030101020102" pitchFamily="34" charset="0"/>
              </a:rPr>
              <a:t>15. Harney BL, Sacks-Davis R, van Santen DK, et al. The incidence of hepatitis C among gay, bisexual,</a:t>
            </a:r>
          </a:p>
          <a:p>
            <a:pPr marL="0" indent="0">
              <a:buFont typeface="Arial" panose="020B0604020202020204" pitchFamily="34" charset="0"/>
              <a:buNone/>
            </a:pPr>
            <a:r>
              <a:rPr lang="en-US" sz="500" dirty="0">
                <a:solidFill>
                  <a:srgbClr val="333333"/>
                </a:solidFill>
                <a:latin typeface="MetaOT-Norm" panose="020B0504030101020102" pitchFamily="34" charset="0"/>
              </a:rPr>
              <a:t>and other men who have sex with men in Australia, 2009–2019. Clin Infect Dis. 2022;74(10):1804–1811.</a:t>
            </a:r>
          </a:p>
          <a:p>
            <a:pPr marL="0" indent="0">
              <a:buFont typeface="Arial" panose="020B0604020202020204" pitchFamily="34" charset="0"/>
              <a:buNone/>
            </a:pP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https://doi.org/10.1093/cid/ciab720.</a:t>
            </a:r>
            <a:endParaRPr lang="en-AU" sz="300" dirty="0">
              <a:solidFill>
                <a:srgbClr val="333333"/>
              </a:solidFill>
              <a:latin typeface="MetaOT-Norm" panose="020B0504030101020102" pitchFamily="34" charset="0"/>
            </a:endParaRPr>
          </a:p>
        </p:txBody>
      </p:sp>
      <p:sp>
        <p:nvSpPr>
          <p:cNvPr id="8" name="Content Placeholder 4">
            <a:extLst>
              <a:ext uri="{FF2B5EF4-FFF2-40B4-BE49-F238E27FC236}">
                <a16:creationId xmlns:a16="http://schemas.microsoft.com/office/drawing/2014/main" id="{CBF23180-DDE8-120B-4DC0-55193B091EDD}"/>
              </a:ext>
            </a:extLst>
          </p:cNvPr>
          <p:cNvSpPr txBox="1">
            <a:spLocks/>
          </p:cNvSpPr>
          <p:nvPr/>
        </p:nvSpPr>
        <p:spPr>
          <a:xfrm>
            <a:off x="7578930" y="1861327"/>
            <a:ext cx="32400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16. Palmer AY, Wilkinson A, Aitken C, et al. Estimating the number of new hepatitis C infections in</a:t>
            </a:r>
          </a:p>
          <a:p>
            <a:pPr marL="0" indent="0">
              <a:buFont typeface="Arial" panose="020B0604020202020204" pitchFamily="34" charset="0"/>
              <a:buNone/>
            </a:pPr>
            <a:r>
              <a:rPr lang="en-US" sz="500" dirty="0">
                <a:solidFill>
                  <a:srgbClr val="333333"/>
                </a:solidFill>
                <a:latin typeface="MetaOT-Norm" panose="020B0504030101020102" pitchFamily="34" charset="0"/>
              </a:rPr>
              <a:t>Australia in 2015, prior to the scale-up of direct-acting antiviral treatment. J Gastroenterol Hepatol.</a:t>
            </a:r>
          </a:p>
          <a:p>
            <a:pPr marL="0" indent="0">
              <a:buFont typeface="Arial" panose="020B0604020202020204" pitchFamily="34" charset="0"/>
              <a:buNone/>
            </a:pPr>
            <a:r>
              <a:rPr lang="en-US" sz="500" dirty="0">
                <a:solidFill>
                  <a:srgbClr val="333333"/>
                </a:solidFill>
                <a:latin typeface="MetaOT-Norm" panose="020B0504030101020102" pitchFamily="34" charset="0"/>
              </a:rPr>
              <a:t>2021;36(8):2270–2274.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https://doi.org/10.1111/jgh.15485.</a:t>
            </a:r>
          </a:p>
          <a:p>
            <a:pPr marL="0" indent="0">
              <a:buFont typeface="Arial" panose="020B0604020202020204" pitchFamily="34" charset="0"/>
              <a:buNone/>
            </a:pPr>
            <a:r>
              <a:rPr lang="en-US" sz="500" dirty="0">
                <a:solidFill>
                  <a:srgbClr val="333333"/>
                </a:solidFill>
                <a:latin typeface="MetaOT-Norm" panose="020B0504030101020102" pitchFamily="34" charset="0"/>
              </a:rPr>
              <a:t>17. Australasian Society for HIV, Viral Hepatitis and Sexual Health Medicine (ASHM). National</a:t>
            </a:r>
          </a:p>
          <a:p>
            <a:pPr marL="0" indent="0">
              <a:buFont typeface="Arial" panose="020B0604020202020204" pitchFamily="34" charset="0"/>
              <a:buNone/>
            </a:pPr>
            <a:r>
              <a:rPr lang="en-US" sz="500" dirty="0">
                <a:solidFill>
                  <a:srgbClr val="333333"/>
                </a:solidFill>
                <a:latin typeface="MetaOT-Norm" panose="020B0504030101020102" pitchFamily="34" charset="0"/>
              </a:rPr>
              <a:t>Hepatitis C Testing Policy 2012 v1.2. Sydney, Australia: Australasian Society for HIV, Viral Hepatitis and</a:t>
            </a:r>
          </a:p>
          <a:p>
            <a:pPr marL="0" indent="0">
              <a:buFont typeface="Arial" panose="020B0604020202020204" pitchFamily="34" charset="0"/>
              <a:buNone/>
            </a:pPr>
            <a:r>
              <a:rPr lang="en-US" sz="500" dirty="0">
                <a:solidFill>
                  <a:srgbClr val="333333"/>
                </a:solidFill>
                <a:latin typeface="MetaOT-Norm" panose="020B0504030101020102" pitchFamily="34" charset="0"/>
              </a:rPr>
              <a:t>Sexual Health Medicine (ASHM); 2020. Available at: http://testingportal.ashm.org.au/national-hcvtesting-</a:t>
            </a:r>
          </a:p>
          <a:p>
            <a:pPr marL="0" indent="0">
              <a:buFont typeface="Arial" panose="020B0604020202020204" pitchFamily="34" charset="0"/>
              <a:buNone/>
            </a:pPr>
            <a:r>
              <a:rPr lang="en-US" sz="500" dirty="0">
                <a:solidFill>
                  <a:srgbClr val="333333"/>
                </a:solidFill>
                <a:latin typeface="MetaOT-Norm" panose="020B0504030101020102" pitchFamily="34" charset="0"/>
              </a:rPr>
              <a:t>policy/ (accessed 1st June, 2022).</a:t>
            </a:r>
          </a:p>
          <a:p>
            <a:pPr marL="0" indent="0">
              <a:buFont typeface="Arial" panose="020B0604020202020204" pitchFamily="34" charset="0"/>
              <a:buNone/>
            </a:pPr>
            <a:r>
              <a:rPr lang="en-US" sz="500" dirty="0">
                <a:solidFill>
                  <a:srgbClr val="333333"/>
                </a:solidFill>
                <a:latin typeface="MetaOT-Norm" panose="020B0504030101020102" pitchFamily="34" charset="0"/>
              </a:rPr>
              <a:t>18. Bradley C, </a:t>
            </a:r>
            <a:r>
              <a:rPr lang="en-US" sz="500" dirty="0" err="1">
                <a:solidFill>
                  <a:srgbClr val="333333"/>
                </a:solidFill>
                <a:latin typeface="MetaOT-Norm" panose="020B0504030101020102" pitchFamily="34" charset="0"/>
              </a:rPr>
              <a:t>Hengel</a:t>
            </a:r>
            <a:r>
              <a:rPr lang="en-US" sz="500" dirty="0">
                <a:solidFill>
                  <a:srgbClr val="333333"/>
                </a:solidFill>
                <a:latin typeface="MetaOT-Norm" panose="020B0504030101020102" pitchFamily="34" charset="0"/>
              </a:rPr>
              <a:t> B, Crawford K, et al. Establishment of a sentinel surveillance network for sexually</a:t>
            </a:r>
          </a:p>
          <a:p>
            <a:pPr marL="0" indent="0">
              <a:buFont typeface="Arial" panose="020B0604020202020204" pitchFamily="34" charset="0"/>
              <a:buNone/>
            </a:pPr>
            <a:r>
              <a:rPr lang="en-US" sz="500" dirty="0">
                <a:solidFill>
                  <a:srgbClr val="333333"/>
                </a:solidFill>
                <a:latin typeface="MetaOT-Norm" panose="020B0504030101020102" pitchFamily="34" charset="0"/>
              </a:rPr>
              <a:t>transmissible infections and blood borne viruses in Aboriginal primary care services across Australia:</a:t>
            </a:r>
          </a:p>
          <a:p>
            <a:pPr marL="0" indent="0">
              <a:buFont typeface="Arial" panose="020B0604020202020204" pitchFamily="34" charset="0"/>
              <a:buNone/>
            </a:pPr>
            <a:r>
              <a:rPr lang="en-US" sz="500" dirty="0">
                <a:solidFill>
                  <a:srgbClr val="333333"/>
                </a:solidFill>
                <a:latin typeface="MetaOT-Norm" panose="020B0504030101020102" pitchFamily="34" charset="0"/>
              </a:rPr>
              <a:t>the ATLAS project. BMC Health Serv. Res. 2020;20(769).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https://doi.org/10.1186/s12913-020-</a:t>
            </a:r>
          </a:p>
          <a:p>
            <a:pPr marL="0" indent="0">
              <a:buFont typeface="Arial" panose="020B0604020202020204" pitchFamily="34" charset="0"/>
              <a:buNone/>
            </a:pPr>
            <a:r>
              <a:rPr lang="en-US" sz="500" dirty="0">
                <a:solidFill>
                  <a:srgbClr val="333333"/>
                </a:solidFill>
                <a:latin typeface="MetaOT-Norm" panose="020B0504030101020102" pitchFamily="34" charset="0"/>
              </a:rPr>
              <a:t>05388-y.</a:t>
            </a:r>
          </a:p>
          <a:p>
            <a:pPr marL="0" indent="0">
              <a:buFont typeface="Arial" panose="020B0604020202020204" pitchFamily="34" charset="0"/>
              <a:buNone/>
            </a:pPr>
            <a:r>
              <a:rPr lang="en-US" sz="500" dirty="0">
                <a:solidFill>
                  <a:srgbClr val="333333"/>
                </a:solidFill>
                <a:latin typeface="MetaOT-Norm" panose="020B0504030101020102" pitchFamily="34" charset="0"/>
              </a:rPr>
              <a:t>19. Heard S, Iversen J, Maher L. Australian Needle Syringe Program Survey National Data Report</a:t>
            </a:r>
          </a:p>
          <a:p>
            <a:pPr marL="0" indent="0">
              <a:buFont typeface="Arial" panose="020B0604020202020204" pitchFamily="34" charset="0"/>
              <a:buNone/>
            </a:pPr>
            <a:r>
              <a:rPr lang="en-US" sz="500" dirty="0">
                <a:solidFill>
                  <a:srgbClr val="333333"/>
                </a:solidFill>
                <a:latin typeface="MetaOT-Norm" panose="020B0504030101020102" pitchFamily="34" charset="0"/>
              </a:rPr>
              <a:t>2017–2021: prevalence of HIV, HCV and injecting and sexual </a:t>
            </a:r>
            <a:r>
              <a:rPr lang="en-US" sz="500" dirty="0" err="1">
                <a:solidFill>
                  <a:srgbClr val="333333"/>
                </a:solidFill>
                <a:latin typeface="MetaOT-Norm" panose="020B0504030101020102" pitchFamily="34" charset="0"/>
              </a:rPr>
              <a:t>behaviour</a:t>
            </a:r>
            <a:r>
              <a:rPr lang="en-US" sz="500" dirty="0">
                <a:solidFill>
                  <a:srgbClr val="333333"/>
                </a:solidFill>
                <a:latin typeface="MetaOT-Norm" panose="020B0504030101020102" pitchFamily="34" charset="0"/>
              </a:rPr>
              <a:t> among NSP attendees, 2021.</a:t>
            </a:r>
          </a:p>
          <a:p>
            <a:pPr marL="0" indent="0">
              <a:buFont typeface="Arial" panose="020B0604020202020204" pitchFamily="34" charset="0"/>
              <a:buNone/>
            </a:pPr>
            <a:r>
              <a:rPr lang="en-US" sz="500" dirty="0">
                <a:solidFill>
                  <a:srgbClr val="333333"/>
                </a:solidFill>
                <a:latin typeface="MetaOT-Norm" panose="020B0504030101020102" pitchFamily="34" charset="0"/>
              </a:rPr>
              <a:t>Sydney, Australia: Kirby Institute, UNSW Sydney; 2021. Available at: https://kirby.unsw.edu.au/project/</a:t>
            </a:r>
          </a:p>
          <a:p>
            <a:pPr marL="0" indent="0">
              <a:buFont typeface="Arial" panose="020B0604020202020204" pitchFamily="34" charset="0"/>
              <a:buNone/>
            </a:pPr>
            <a:r>
              <a:rPr lang="en-US" sz="500" dirty="0" err="1">
                <a:solidFill>
                  <a:srgbClr val="333333"/>
                </a:solidFill>
                <a:latin typeface="MetaOT-Norm" panose="020B0504030101020102" pitchFamily="34" charset="0"/>
              </a:rPr>
              <a:t>australian</a:t>
            </a:r>
            <a:r>
              <a:rPr lang="en-US" sz="500" dirty="0">
                <a:solidFill>
                  <a:srgbClr val="333333"/>
                </a:solidFill>
                <a:latin typeface="MetaOT-Norm" panose="020B0504030101020102" pitchFamily="34" charset="0"/>
              </a:rPr>
              <a:t>-needle-and-syringe-program-survey-</a:t>
            </a:r>
            <a:r>
              <a:rPr lang="en-US" sz="500" dirty="0" err="1">
                <a:solidFill>
                  <a:srgbClr val="333333"/>
                </a:solidFill>
                <a:latin typeface="MetaOT-Norm" panose="020B0504030101020102" pitchFamily="34" charset="0"/>
              </a:rPr>
              <a:t>ansps</a:t>
            </a:r>
            <a:r>
              <a:rPr lang="en-US" sz="500" dirty="0">
                <a:solidFill>
                  <a:srgbClr val="333333"/>
                </a:solidFill>
                <a:latin typeface="MetaOT-Norm" panose="020B0504030101020102" pitchFamily="34" charset="0"/>
              </a:rPr>
              <a:t> (accessed 1st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20. Australian Government. Medicare Australia Statistics. Canberra, Australia: Australian Government,</a:t>
            </a:r>
          </a:p>
          <a:p>
            <a:pPr marL="0" indent="0">
              <a:buFont typeface="Arial" panose="020B0604020202020204" pitchFamily="34" charset="0"/>
              <a:buNone/>
            </a:pPr>
            <a:r>
              <a:rPr lang="en-US" sz="500" dirty="0">
                <a:solidFill>
                  <a:srgbClr val="333333"/>
                </a:solidFill>
                <a:latin typeface="MetaOT-Norm" panose="020B0504030101020102" pitchFamily="34" charset="0"/>
              </a:rPr>
              <a:t>Department of Human Services; 2022. Available at: http://medicarestatistics.humanservices.gov.au/</a:t>
            </a:r>
          </a:p>
          <a:p>
            <a:pPr marL="0" indent="0">
              <a:buFont typeface="Arial" panose="020B0604020202020204" pitchFamily="34" charset="0"/>
              <a:buNone/>
            </a:pPr>
            <a:r>
              <a:rPr lang="en-US" sz="500" dirty="0">
                <a:solidFill>
                  <a:srgbClr val="333333"/>
                </a:solidFill>
                <a:latin typeface="MetaOT-Norm" panose="020B0504030101020102" pitchFamily="34" charset="0"/>
              </a:rPr>
              <a:t>statistics/</a:t>
            </a:r>
            <a:r>
              <a:rPr lang="en-US" sz="500" dirty="0" err="1">
                <a:solidFill>
                  <a:srgbClr val="333333"/>
                </a:solidFill>
                <a:latin typeface="MetaOT-Norm" panose="020B0504030101020102" pitchFamily="34" charset="0"/>
              </a:rPr>
              <a:t>mbs_item.jsp</a:t>
            </a:r>
            <a:r>
              <a:rPr lang="en-US" sz="500" dirty="0">
                <a:solidFill>
                  <a:srgbClr val="333333"/>
                </a:solidFill>
                <a:latin typeface="MetaOT-Norm" panose="020B0504030101020102" pitchFamily="34" charset="0"/>
              </a:rPr>
              <a:t> (accessed 5th June, 2022).</a:t>
            </a:r>
          </a:p>
          <a:p>
            <a:pPr marL="0" indent="0">
              <a:buFont typeface="Arial" panose="020B0604020202020204" pitchFamily="34" charset="0"/>
              <a:buNone/>
            </a:pPr>
            <a:r>
              <a:rPr lang="en-US" sz="500" dirty="0">
                <a:solidFill>
                  <a:srgbClr val="333333"/>
                </a:solidFill>
                <a:latin typeface="MetaOT-Norm" panose="020B0504030101020102" pitchFamily="34" charset="0"/>
              </a:rPr>
              <a:t>21. Dawe J, Wilkinson AL, Asselin J, et al. Hepatitis C antibody testing among opioid agonist</a:t>
            </a:r>
          </a:p>
          <a:p>
            <a:pPr marL="0" indent="0">
              <a:buFont typeface="Arial" panose="020B0604020202020204" pitchFamily="34" charset="0"/>
              <a:buNone/>
            </a:pPr>
            <a:r>
              <a:rPr lang="en-US" sz="500" dirty="0">
                <a:solidFill>
                  <a:srgbClr val="333333"/>
                </a:solidFill>
                <a:latin typeface="MetaOT-Norm" panose="020B0504030101020102" pitchFamily="34" charset="0"/>
              </a:rPr>
              <a:t>therapy recipients, Victoria, Australia, 2012 to 2020. Int J Drug Policy. 2022;104:103696.</a:t>
            </a:r>
          </a:p>
          <a:p>
            <a:pPr marL="0" indent="0">
              <a:buFont typeface="Arial" panose="020B0604020202020204" pitchFamily="34" charset="0"/>
              <a:buNone/>
            </a:pP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https://doi.org/10.1016/j.drugpo.2022.103696.</a:t>
            </a:r>
          </a:p>
          <a:p>
            <a:pPr marL="0" indent="0">
              <a:buFont typeface="Arial" panose="020B0604020202020204" pitchFamily="34" charset="0"/>
              <a:buNone/>
            </a:pPr>
            <a:r>
              <a:rPr lang="en-US" sz="500" dirty="0">
                <a:solidFill>
                  <a:srgbClr val="333333"/>
                </a:solidFill>
                <a:latin typeface="MetaOT-Norm" panose="020B0504030101020102" pitchFamily="34" charset="0"/>
              </a:rPr>
              <a:t>22. Traeger MW, van Santen DK, Sacks-Davis R, et al. Impact of COVID-19 lockdown restrictions on</a:t>
            </a:r>
          </a:p>
          <a:p>
            <a:pPr marL="0" indent="0">
              <a:buFont typeface="Arial" panose="020B0604020202020204" pitchFamily="34" charset="0"/>
              <a:buNone/>
            </a:pPr>
            <a:r>
              <a:rPr lang="en-US" sz="500" dirty="0">
                <a:solidFill>
                  <a:srgbClr val="333333"/>
                </a:solidFill>
                <a:latin typeface="MetaOT-Norm" panose="020B0504030101020102" pitchFamily="34" charset="0"/>
              </a:rPr>
              <a:t>hepatitis C testing in Australian primary care services providing care for people who inject drugs. J Viral</a:t>
            </a:r>
          </a:p>
          <a:p>
            <a:pPr marL="0" indent="0">
              <a:buFont typeface="Arial" panose="020B0604020202020204" pitchFamily="34" charset="0"/>
              <a:buNone/>
            </a:pPr>
            <a:r>
              <a:rPr lang="en-US" sz="500" dirty="0" err="1">
                <a:solidFill>
                  <a:srgbClr val="333333"/>
                </a:solidFill>
                <a:latin typeface="MetaOT-Norm" panose="020B0504030101020102" pitchFamily="34" charset="0"/>
              </a:rPr>
              <a:t>Hepat</a:t>
            </a:r>
            <a:r>
              <a:rPr lang="en-US" sz="500" dirty="0">
                <a:solidFill>
                  <a:srgbClr val="333333"/>
                </a:solidFill>
                <a:latin typeface="MetaOT-Norm" panose="020B0504030101020102" pitchFamily="34" charset="0"/>
              </a:rPr>
              <a:t>. 2022;[online early].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https://doi.org/10.1111/jvh.13723.</a:t>
            </a:r>
            <a:endParaRPr lang="en-AU" sz="300" dirty="0">
              <a:solidFill>
                <a:srgbClr val="333333"/>
              </a:solidFill>
              <a:latin typeface="MetaOT-Norm" panose="020B0504030101020102" pitchFamily="34" charset="0"/>
            </a:endParaRPr>
          </a:p>
        </p:txBody>
      </p:sp>
    </p:spTree>
    <p:extLst>
      <p:ext uri="{BB962C8B-B14F-4D97-AF65-F5344CB8AC3E}">
        <p14:creationId xmlns:p14="http://schemas.microsoft.com/office/powerpoint/2010/main" val="2827179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6FD5A-4D63-06B9-2865-EBE087821563}"/>
              </a:ext>
            </a:extLst>
          </p:cNvPr>
          <p:cNvSpPr>
            <a:spLocks noGrp="1"/>
          </p:cNvSpPr>
          <p:nvPr>
            <p:ph type="title"/>
          </p:nvPr>
        </p:nvSpPr>
        <p:spPr/>
        <p:txBody>
          <a:bodyPr/>
          <a:lstStyle/>
          <a:p>
            <a:r>
              <a:rPr lang="en-US" dirty="0"/>
              <a:t>References</a:t>
            </a:r>
            <a:endParaRPr lang="en-AU" dirty="0"/>
          </a:p>
        </p:txBody>
      </p:sp>
      <p:sp>
        <p:nvSpPr>
          <p:cNvPr id="5" name="Content Placeholder 4">
            <a:extLst>
              <a:ext uri="{FF2B5EF4-FFF2-40B4-BE49-F238E27FC236}">
                <a16:creationId xmlns:a16="http://schemas.microsoft.com/office/drawing/2014/main" id="{456F8ECE-3950-365E-7672-325C6307560A}"/>
              </a:ext>
            </a:extLst>
          </p:cNvPr>
          <p:cNvSpPr>
            <a:spLocks noGrp="1"/>
          </p:cNvSpPr>
          <p:nvPr>
            <p:ph idx="1"/>
          </p:nvPr>
        </p:nvSpPr>
        <p:spPr>
          <a:xfrm>
            <a:off x="983432" y="1825625"/>
            <a:ext cx="3240000" cy="4351338"/>
          </a:xfrm>
        </p:spPr>
        <p:txBody>
          <a:bodyPr>
            <a:noAutofit/>
          </a:bodyPr>
          <a:lstStyle/>
          <a:p>
            <a:pPr marL="0" indent="0" algn="l">
              <a:buNone/>
            </a:pPr>
            <a:r>
              <a:rPr lang="en-US" sz="500" b="0" i="0" u="none" strike="noStrike" baseline="0" dirty="0">
                <a:solidFill>
                  <a:srgbClr val="333333"/>
                </a:solidFill>
                <a:latin typeface="MetaOT-Norm" panose="020B0504030101020102" pitchFamily="34" charset="0"/>
              </a:rPr>
              <a:t>23. Heard S, Iversen J, </a:t>
            </a:r>
            <a:r>
              <a:rPr lang="en-US" sz="500" b="0" i="0" u="none" strike="noStrike" baseline="0" dirty="0" err="1">
                <a:solidFill>
                  <a:srgbClr val="333333"/>
                </a:solidFill>
                <a:latin typeface="MetaOT-Norm" panose="020B0504030101020102" pitchFamily="34" charset="0"/>
              </a:rPr>
              <a:t>Geedes</a:t>
            </a:r>
            <a:r>
              <a:rPr lang="en-US" sz="500" b="0" i="0" u="none" strike="noStrike" baseline="0" dirty="0">
                <a:solidFill>
                  <a:srgbClr val="333333"/>
                </a:solidFill>
                <a:latin typeface="MetaOT-Norm" panose="020B0504030101020102" pitchFamily="34" charset="0"/>
              </a:rPr>
              <a:t> L, et al. Australian NSP survey: prevalence of HIV, HCV and injecting and</a:t>
            </a:r>
          </a:p>
          <a:p>
            <a:pPr marL="0" indent="0" algn="l">
              <a:buNone/>
            </a:pPr>
            <a:r>
              <a:rPr lang="en-US" sz="500" b="0" i="0" u="none" strike="noStrike" baseline="0" dirty="0">
                <a:solidFill>
                  <a:srgbClr val="333333"/>
                </a:solidFill>
                <a:latin typeface="MetaOT-Norm" panose="020B0504030101020102" pitchFamily="34" charset="0"/>
              </a:rPr>
              <a:t>sexual </a:t>
            </a:r>
            <a:r>
              <a:rPr lang="en-US" sz="500" b="0" i="0" u="none" strike="noStrike" baseline="0" dirty="0" err="1">
                <a:solidFill>
                  <a:srgbClr val="333333"/>
                </a:solidFill>
                <a:latin typeface="MetaOT-Norm" panose="020B0504030101020102" pitchFamily="34" charset="0"/>
              </a:rPr>
              <a:t>behaviour</a:t>
            </a:r>
            <a:r>
              <a:rPr lang="en-US" sz="500" b="0" i="0" u="none" strike="noStrike" baseline="0" dirty="0">
                <a:solidFill>
                  <a:srgbClr val="333333"/>
                </a:solidFill>
                <a:latin typeface="MetaOT-Norm" panose="020B0504030101020102" pitchFamily="34" charset="0"/>
              </a:rPr>
              <a:t> among NSP attendees, 25-year National Data Report 1995–2019. Sydney, Australia:</a:t>
            </a:r>
          </a:p>
          <a:p>
            <a:pPr marL="0" indent="0" algn="l">
              <a:buNone/>
            </a:pPr>
            <a:r>
              <a:rPr lang="en-US" sz="500" b="0" i="0" u="none" strike="noStrike" baseline="0" dirty="0">
                <a:solidFill>
                  <a:srgbClr val="333333"/>
                </a:solidFill>
                <a:latin typeface="MetaOT-Norm" panose="020B0504030101020102" pitchFamily="34" charset="0"/>
              </a:rPr>
              <a:t>Kirby Institute, UNSW Sydney; 2020. Available at: https://kirby.unsw.edu.au/report/australian-nspsurvey-</a:t>
            </a:r>
          </a:p>
          <a:p>
            <a:pPr marL="0" indent="0" algn="l">
              <a:buNone/>
            </a:pPr>
            <a:r>
              <a:rPr lang="en-US" sz="500" b="0" i="0" u="none" strike="noStrike" baseline="0" dirty="0">
                <a:solidFill>
                  <a:srgbClr val="333333"/>
                </a:solidFill>
                <a:latin typeface="MetaOT-Norm" panose="020B0504030101020102" pitchFamily="34" charset="0"/>
              </a:rPr>
              <a:t>25-year-national-data-report-1995-2019 (accessed 15th April, 2022).</a:t>
            </a:r>
          </a:p>
          <a:p>
            <a:pPr marL="0" indent="0" algn="l">
              <a:buNone/>
            </a:pPr>
            <a:r>
              <a:rPr lang="en-US" sz="500" b="0" i="0" u="none" strike="noStrike" baseline="0" dirty="0">
                <a:solidFill>
                  <a:srgbClr val="333333"/>
                </a:solidFill>
                <a:latin typeface="MetaOT-Norm" panose="020B0504030101020102" pitchFamily="34" charset="0"/>
              </a:rPr>
              <a:t>24. Valerio H, </a:t>
            </a:r>
            <a:r>
              <a:rPr lang="en-US" sz="500" b="0" i="0" u="none" strike="noStrike" baseline="0" dirty="0" err="1">
                <a:solidFill>
                  <a:srgbClr val="333333"/>
                </a:solidFill>
                <a:latin typeface="MetaOT-Norm" panose="020B0504030101020102" pitchFamily="34" charset="0"/>
              </a:rPr>
              <a:t>Alavi</a:t>
            </a:r>
            <a:r>
              <a:rPr lang="en-US" sz="500" b="0" i="0" u="none" strike="noStrike" baseline="0" dirty="0">
                <a:solidFill>
                  <a:srgbClr val="333333"/>
                </a:solidFill>
                <a:latin typeface="MetaOT-Norm" panose="020B0504030101020102" pitchFamily="34" charset="0"/>
              </a:rPr>
              <a:t> M, Conway A, et al. Declining prevalence of current HCV infection and increased</a:t>
            </a:r>
          </a:p>
          <a:p>
            <a:pPr marL="0" indent="0" algn="l">
              <a:buNone/>
            </a:pPr>
            <a:r>
              <a:rPr lang="en-US" sz="500" b="0" i="0" u="none" strike="noStrike" baseline="0" dirty="0">
                <a:solidFill>
                  <a:srgbClr val="333333"/>
                </a:solidFill>
                <a:latin typeface="MetaOT-Norm" panose="020B0504030101020102" pitchFamily="34" charset="0"/>
              </a:rPr>
              <a:t>treatment uptake among people who inject drugs: the ETHOS Engage study. Int J Drug Policy.</a:t>
            </a:r>
          </a:p>
          <a:p>
            <a:pPr marL="0" indent="0" algn="l">
              <a:buNone/>
            </a:pPr>
            <a:r>
              <a:rPr lang="en-US" sz="500" b="0" i="0" u="none" strike="noStrike" baseline="0" dirty="0">
                <a:solidFill>
                  <a:srgbClr val="333333"/>
                </a:solidFill>
                <a:latin typeface="MetaOT-Norm" panose="020B0504030101020102" pitchFamily="34" charset="0"/>
              </a:rPr>
              <a:t>2022;105:103706.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https://doi.org/10.1016/j.drugpo.2022.103706.</a:t>
            </a:r>
          </a:p>
          <a:p>
            <a:pPr marL="0" indent="0" algn="l">
              <a:buNone/>
            </a:pPr>
            <a:r>
              <a:rPr lang="en-US" sz="500" b="0" i="0" u="none" strike="noStrike" baseline="0" dirty="0">
                <a:solidFill>
                  <a:srgbClr val="333333"/>
                </a:solidFill>
                <a:latin typeface="MetaOT-Norm" panose="020B0504030101020102" pitchFamily="34" charset="0"/>
              </a:rPr>
              <a:t>25. Valerio H, </a:t>
            </a:r>
            <a:r>
              <a:rPr lang="en-US" sz="500" b="0" i="0" u="none" strike="noStrike" baseline="0" dirty="0" err="1">
                <a:solidFill>
                  <a:srgbClr val="333333"/>
                </a:solidFill>
                <a:latin typeface="MetaOT-Norm" panose="020B0504030101020102" pitchFamily="34" charset="0"/>
              </a:rPr>
              <a:t>Alavi</a:t>
            </a:r>
            <a:r>
              <a:rPr lang="en-US" sz="500" b="0" i="0" u="none" strike="noStrike" baseline="0" dirty="0">
                <a:solidFill>
                  <a:srgbClr val="333333"/>
                </a:solidFill>
                <a:latin typeface="MetaOT-Norm" panose="020B0504030101020102" pitchFamily="34" charset="0"/>
              </a:rPr>
              <a:t> M, Silk D, et al. Progress towards elimination of hepatitis C infection among</a:t>
            </a:r>
          </a:p>
          <a:p>
            <a:pPr marL="0" indent="0" algn="l">
              <a:buNone/>
            </a:pPr>
            <a:r>
              <a:rPr lang="en-US" sz="500" b="0" i="0" u="none" strike="noStrike" baseline="0" dirty="0">
                <a:solidFill>
                  <a:srgbClr val="333333"/>
                </a:solidFill>
                <a:latin typeface="MetaOT-Norm" panose="020B0504030101020102" pitchFamily="34" charset="0"/>
              </a:rPr>
              <a:t>people who inject drugs in Australia: the ETHOS Engage Study. Clin Infect Dis. 2020;73(1):e69–e78.</a:t>
            </a:r>
          </a:p>
          <a:p>
            <a:pPr marL="0" indent="0" algn="l">
              <a:buNone/>
            </a:pP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https://doi.org/10.1093/cid/ciaa571.</a:t>
            </a:r>
          </a:p>
          <a:p>
            <a:pPr marL="0" indent="0" algn="l">
              <a:buNone/>
            </a:pPr>
            <a:r>
              <a:rPr lang="en-US" sz="500" b="0" i="0" u="none" strike="noStrike" baseline="0" dirty="0">
                <a:solidFill>
                  <a:srgbClr val="333333"/>
                </a:solidFill>
                <a:latin typeface="MetaOT-Norm" panose="020B0504030101020102" pitchFamily="34" charset="0"/>
              </a:rPr>
              <a:t>26. Burnet Institute and Kirby Institute. Australia’s progress towards hepatitis C elimination: annual</a:t>
            </a:r>
          </a:p>
          <a:p>
            <a:pPr marL="0" indent="0" algn="l">
              <a:buNone/>
            </a:pPr>
            <a:r>
              <a:rPr lang="en-US" sz="500" b="0" i="0" u="none" strike="noStrike" baseline="0" dirty="0">
                <a:solidFill>
                  <a:srgbClr val="333333"/>
                </a:solidFill>
                <a:latin typeface="MetaOT-Norm" panose="020B0504030101020102" pitchFamily="34" charset="0"/>
              </a:rPr>
              <a:t>report 2021. Melbourne, Australia: Burnet Institute; 2021. Available at: https://burnet.edu.au/system/</a:t>
            </a:r>
          </a:p>
          <a:p>
            <a:pPr marL="0" indent="0" algn="l">
              <a:buNone/>
            </a:pPr>
            <a:r>
              <a:rPr lang="en-US" sz="500" b="0" i="0" u="none" strike="noStrike" baseline="0" dirty="0">
                <a:solidFill>
                  <a:srgbClr val="333333"/>
                </a:solidFill>
                <a:latin typeface="MetaOT-Norm" panose="020B0504030101020102" pitchFamily="34" charset="0"/>
              </a:rPr>
              <a:t>asset/file/5001/BurnetKirby-hepC-2021-report.pdf (accessed 5th March, 2022).</a:t>
            </a:r>
          </a:p>
          <a:p>
            <a:pPr marL="0" indent="0" algn="l">
              <a:buNone/>
            </a:pPr>
            <a:r>
              <a:rPr lang="en-US" sz="500" b="0" i="0" u="none" strike="noStrike" baseline="0" dirty="0">
                <a:solidFill>
                  <a:srgbClr val="333333"/>
                </a:solidFill>
                <a:latin typeface="MetaOT-Norm" panose="020B0504030101020102" pitchFamily="34" charset="0"/>
              </a:rPr>
              <a:t>27. Scott N, Sacks-Davis R, Wade AJ, et al. Australia needs to increase testing to achieve hepatitis C</a:t>
            </a:r>
          </a:p>
          <a:p>
            <a:pPr marL="0" indent="0" algn="l">
              <a:buNone/>
            </a:pPr>
            <a:r>
              <a:rPr lang="en-US" sz="500" b="0" i="0" u="none" strike="noStrike" baseline="0" dirty="0">
                <a:solidFill>
                  <a:srgbClr val="333333"/>
                </a:solidFill>
                <a:latin typeface="MetaOT-Norm" panose="020B0504030101020102" pitchFamily="34" charset="0"/>
              </a:rPr>
              <a:t>elimination. Med J Aust. 2020;212(8):365–370.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https://doi.org/10.5694/mja2.50544.</a:t>
            </a:r>
          </a:p>
          <a:p>
            <a:pPr marL="0" indent="0" algn="l">
              <a:buNone/>
            </a:pPr>
            <a:r>
              <a:rPr lang="en-US" sz="500" b="0" i="0" u="none" strike="noStrike" baseline="0" dirty="0">
                <a:solidFill>
                  <a:srgbClr val="333333"/>
                </a:solidFill>
                <a:latin typeface="MetaOT-Norm" panose="020B0504030101020102" pitchFamily="34" charset="0"/>
              </a:rPr>
              <a:t>28. Martin NK, Thornton A, Hickman M, et al. Can hepatitis C Virus (HCV) direct-acting antiviral</a:t>
            </a:r>
          </a:p>
          <a:p>
            <a:pPr marL="0" indent="0" algn="l">
              <a:buNone/>
            </a:pPr>
            <a:r>
              <a:rPr lang="en-US" sz="500" b="0" i="0" u="none" strike="noStrike" baseline="0" dirty="0">
                <a:solidFill>
                  <a:srgbClr val="333333"/>
                </a:solidFill>
                <a:latin typeface="MetaOT-Norm" panose="020B0504030101020102" pitchFamily="34" charset="0"/>
              </a:rPr>
              <a:t>treatment as prevention reverse the HCV epidemic among men who have sex with men in the</a:t>
            </a:r>
          </a:p>
          <a:p>
            <a:pPr marL="0" indent="0" algn="l">
              <a:buNone/>
            </a:pPr>
            <a:r>
              <a:rPr lang="en-US" sz="500" b="0" i="0" u="none" strike="noStrike" baseline="0" dirty="0">
                <a:solidFill>
                  <a:srgbClr val="333333"/>
                </a:solidFill>
                <a:latin typeface="MetaOT-Norm" panose="020B0504030101020102" pitchFamily="34" charset="0"/>
              </a:rPr>
              <a:t>United Kingdom? Epidemiological and modeling insights. Clin Infect Dis. 2016;62(9):1072–1080.</a:t>
            </a:r>
          </a:p>
          <a:p>
            <a:pPr marL="0" indent="0" algn="l">
              <a:buNone/>
            </a:pP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a:t>
            </a:r>
            <a:r>
              <a:rPr lang="en-US" sz="500" b="0" i="0" u="none" strike="noStrike" baseline="0" dirty="0">
                <a:solidFill>
                  <a:srgbClr val="333333"/>
                </a:solidFill>
                <a:latin typeface="MetaOT-Norm" panose="020B0504030101020102" pitchFamily="34" charset="0"/>
                <a:hlinkClick r:id="rId2"/>
              </a:rPr>
              <a:t>https://doi.org/10.1093/cid/ciw075</a:t>
            </a:r>
            <a:r>
              <a:rPr lang="en-US" sz="500" b="0" i="0" u="none" strike="noStrike" baseline="0" dirty="0">
                <a:solidFill>
                  <a:srgbClr val="333333"/>
                </a:solidFill>
                <a:latin typeface="MetaOT-Norm" panose="020B0504030101020102" pitchFamily="34" charset="0"/>
              </a:rPr>
              <a:t>.</a:t>
            </a:r>
          </a:p>
          <a:p>
            <a:pPr marL="0" indent="0" algn="l">
              <a:buNone/>
            </a:pPr>
            <a:r>
              <a:rPr lang="en-US" sz="500" b="0" i="0" u="none" strike="noStrike" baseline="0" dirty="0">
                <a:solidFill>
                  <a:srgbClr val="333333"/>
                </a:solidFill>
                <a:latin typeface="MetaOT-Norm" panose="020B0504030101020102" pitchFamily="34" charset="0"/>
              </a:rPr>
              <a:t>29. Scott N, McBryde ES, Thompson A, et al. Treatment scale-up to achieve global HCV incidence</a:t>
            </a:r>
          </a:p>
          <a:p>
            <a:pPr marL="0" indent="0" algn="l">
              <a:buNone/>
            </a:pPr>
            <a:r>
              <a:rPr lang="en-US" sz="500" b="0" i="0" u="none" strike="noStrike" baseline="0" dirty="0">
                <a:solidFill>
                  <a:srgbClr val="333333"/>
                </a:solidFill>
                <a:latin typeface="MetaOT-Norm" panose="020B0504030101020102" pitchFamily="34" charset="0"/>
              </a:rPr>
              <a:t>and mortality elimination targets: a cost-effectiveness model. Gut. 2017;66(8):1507–1515.</a:t>
            </a:r>
          </a:p>
          <a:p>
            <a:pPr marL="0" indent="0" algn="l">
              <a:buNone/>
            </a:pP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http://dx.doi.org/10.1136/gutjnl-2016-311504.</a:t>
            </a:r>
            <a:endParaRPr lang="en-AU" sz="500" b="0" i="0" u="none" strike="noStrike" baseline="0" dirty="0">
              <a:solidFill>
                <a:srgbClr val="333333"/>
              </a:solidFill>
              <a:latin typeface="MetaOT-Norm" panose="020B0504030101020102" pitchFamily="34" charset="0"/>
            </a:endParaRPr>
          </a:p>
        </p:txBody>
      </p:sp>
      <p:sp>
        <p:nvSpPr>
          <p:cNvPr id="2" name="Footer Placeholder 1">
            <a:extLst>
              <a:ext uri="{FF2B5EF4-FFF2-40B4-BE49-F238E27FC236}">
                <a16:creationId xmlns:a16="http://schemas.microsoft.com/office/drawing/2014/main" id="{C5A08F08-E489-CF84-EC8A-B32763B18F86}"/>
              </a:ext>
            </a:extLst>
          </p:cNvPr>
          <p:cNvSpPr>
            <a:spLocks noGrp="1"/>
          </p:cNvSpPr>
          <p:nvPr>
            <p:ph type="ftr" sz="quarter" idx="11"/>
          </p:nvPr>
        </p:nvSpPr>
        <p:spPr/>
        <p:txBody>
          <a:bodyPr/>
          <a:lstStyle/>
          <a:p>
            <a:r>
              <a:rPr lang="en-AU"/>
              <a:t>Hepatitis C Elimination in Australia 2022</a:t>
            </a:r>
            <a:endParaRPr lang="en-AU" dirty="0"/>
          </a:p>
        </p:txBody>
      </p:sp>
      <p:sp>
        <p:nvSpPr>
          <p:cNvPr id="7" name="Content Placeholder 4">
            <a:extLst>
              <a:ext uri="{FF2B5EF4-FFF2-40B4-BE49-F238E27FC236}">
                <a16:creationId xmlns:a16="http://schemas.microsoft.com/office/drawing/2014/main" id="{2714E04C-5B01-BAE0-6B48-4B788C3A5266}"/>
              </a:ext>
            </a:extLst>
          </p:cNvPr>
          <p:cNvSpPr txBox="1">
            <a:spLocks/>
          </p:cNvSpPr>
          <p:nvPr/>
        </p:nvSpPr>
        <p:spPr>
          <a:xfrm>
            <a:off x="4295800" y="1835685"/>
            <a:ext cx="3240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30. Kirby Institute. Monitoring hepatitis C treatment uptake in Australia (Issue 12). Sydney, Australia:</a:t>
            </a:r>
          </a:p>
          <a:p>
            <a:pPr marL="0" indent="0">
              <a:buFont typeface="Arial" panose="020B0604020202020204" pitchFamily="34" charset="0"/>
              <a:buNone/>
            </a:pPr>
            <a:r>
              <a:rPr lang="en-US" sz="500" dirty="0">
                <a:solidFill>
                  <a:srgbClr val="333333"/>
                </a:solidFill>
                <a:latin typeface="MetaOT-Norm" panose="020B0504030101020102" pitchFamily="34" charset="0"/>
              </a:rPr>
              <a:t>Kirby Institute, UNSW Sydney; July 2022. Available at: https://kirby.unsw.edu.au/report/monitoringhepatitis-</a:t>
            </a:r>
          </a:p>
          <a:p>
            <a:pPr marL="0" indent="0">
              <a:buFont typeface="Arial" panose="020B0604020202020204" pitchFamily="34" charset="0"/>
              <a:buNone/>
            </a:pPr>
            <a:r>
              <a:rPr lang="en-US" sz="500" dirty="0">
                <a:solidFill>
                  <a:srgbClr val="333333"/>
                </a:solidFill>
                <a:latin typeface="MetaOT-Norm" panose="020B0504030101020102" pitchFamily="34" charset="0"/>
              </a:rPr>
              <a:t>c-treatment-uptake-australia-issue-12-july-2022 (accessed 4th August, 2022).</a:t>
            </a:r>
          </a:p>
          <a:p>
            <a:pPr marL="0" indent="0">
              <a:buFont typeface="Arial" panose="020B0604020202020204" pitchFamily="34" charset="0"/>
              <a:buNone/>
            </a:pPr>
            <a:r>
              <a:rPr lang="en-US" sz="500" dirty="0">
                <a:solidFill>
                  <a:srgbClr val="333333"/>
                </a:solidFill>
                <a:latin typeface="MetaOT-Norm" panose="020B0504030101020102" pitchFamily="34" charset="0"/>
              </a:rPr>
              <a:t>31. National Prisons Hepatitis Network. Sydney, Australia: Kirby Institute, UNSW Sydney; 2022.</a:t>
            </a:r>
          </a:p>
          <a:p>
            <a:pPr marL="0" indent="0">
              <a:buFont typeface="Arial" panose="020B0604020202020204" pitchFamily="34" charset="0"/>
              <a:buNone/>
            </a:pPr>
            <a:r>
              <a:rPr lang="en-US" sz="500" dirty="0">
                <a:solidFill>
                  <a:srgbClr val="333333"/>
                </a:solidFill>
                <a:latin typeface="MetaOT-Norm" panose="020B0504030101020102" pitchFamily="34" charset="0"/>
              </a:rPr>
              <a:t>Available at: https://www.nphn.net.au/about (accessed 5th March, 2022).</a:t>
            </a:r>
          </a:p>
          <a:p>
            <a:pPr marL="0" indent="0">
              <a:buFont typeface="Arial" panose="020B0604020202020204" pitchFamily="34" charset="0"/>
              <a:buNone/>
            </a:pPr>
            <a:r>
              <a:rPr lang="en-US" sz="500" dirty="0">
                <a:solidFill>
                  <a:srgbClr val="333333"/>
                </a:solidFill>
                <a:latin typeface="MetaOT-Norm" panose="020B0504030101020102" pitchFamily="34" charset="0"/>
              </a:rPr>
              <a:t>32. </a:t>
            </a:r>
            <a:r>
              <a:rPr lang="en-US" sz="500" dirty="0" err="1">
                <a:solidFill>
                  <a:srgbClr val="333333"/>
                </a:solidFill>
                <a:latin typeface="MetaOT-Norm" panose="020B0504030101020102" pitchFamily="34" charset="0"/>
              </a:rPr>
              <a:t>Papaluca</a:t>
            </a:r>
            <a:r>
              <a:rPr lang="en-US" sz="500" dirty="0">
                <a:solidFill>
                  <a:srgbClr val="333333"/>
                </a:solidFill>
                <a:latin typeface="MetaOT-Norm" panose="020B0504030101020102" pitchFamily="34" charset="0"/>
              </a:rPr>
              <a:t> T, Craigie A, McDonald L, et al. Care navigation increases initiation of hepatitis C treatment</a:t>
            </a:r>
          </a:p>
          <a:p>
            <a:pPr marL="0" indent="0">
              <a:buFont typeface="Arial" panose="020B0604020202020204" pitchFamily="34" charset="0"/>
              <a:buNone/>
            </a:pPr>
            <a:r>
              <a:rPr lang="en-US" sz="500" dirty="0">
                <a:solidFill>
                  <a:srgbClr val="333333"/>
                </a:solidFill>
                <a:latin typeface="MetaOT-Norm" panose="020B0504030101020102" pitchFamily="34" charset="0"/>
              </a:rPr>
              <a:t>after release from prison in a prospective randomized controlled trial: the C-LINK Study. Open Forum</a:t>
            </a:r>
          </a:p>
          <a:p>
            <a:pPr marL="0" indent="0">
              <a:buFont typeface="Arial" panose="020B0604020202020204" pitchFamily="34" charset="0"/>
              <a:buNone/>
            </a:pPr>
            <a:r>
              <a:rPr lang="en-US" sz="500" dirty="0">
                <a:solidFill>
                  <a:srgbClr val="333333"/>
                </a:solidFill>
                <a:latin typeface="MetaOT-Norm" panose="020B0504030101020102" pitchFamily="34" charset="0"/>
              </a:rPr>
              <a:t>Infectious Diseases. 2022;9(8):ofac350.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https://doi.org/10.1093/ofid/ofac350.</a:t>
            </a:r>
          </a:p>
          <a:p>
            <a:pPr marL="0" indent="0">
              <a:buFont typeface="Arial" panose="020B0604020202020204" pitchFamily="34" charset="0"/>
              <a:buNone/>
            </a:pPr>
            <a:r>
              <a:rPr lang="en-US" sz="500" dirty="0">
                <a:solidFill>
                  <a:srgbClr val="333333"/>
                </a:solidFill>
                <a:latin typeface="MetaOT-Norm" panose="020B0504030101020102" pitchFamily="34" charset="0"/>
              </a:rPr>
              <a:t>33. </a:t>
            </a:r>
            <a:r>
              <a:rPr lang="en-US" sz="500" dirty="0" err="1">
                <a:solidFill>
                  <a:srgbClr val="333333"/>
                </a:solidFill>
                <a:latin typeface="MetaOT-Norm" panose="020B0504030101020102" pitchFamily="34" charset="0"/>
              </a:rPr>
              <a:t>Grimstrup</a:t>
            </a:r>
            <a:r>
              <a:rPr lang="en-US" sz="500" dirty="0">
                <a:solidFill>
                  <a:srgbClr val="333333"/>
                </a:solidFill>
                <a:latin typeface="MetaOT-Norm" panose="020B0504030101020102" pitchFamily="34" charset="0"/>
              </a:rPr>
              <a:t> D, </a:t>
            </a:r>
            <a:r>
              <a:rPr lang="en-US" sz="500" dirty="0" err="1">
                <a:solidFill>
                  <a:srgbClr val="333333"/>
                </a:solidFill>
                <a:latin typeface="MetaOT-Norm" panose="020B0504030101020102" pitchFamily="34" charset="0"/>
              </a:rPr>
              <a:t>Kvassay</a:t>
            </a:r>
            <a:r>
              <a:rPr lang="en-US" sz="500" dirty="0">
                <a:solidFill>
                  <a:srgbClr val="333333"/>
                </a:solidFill>
                <a:latin typeface="MetaOT-Norm" panose="020B0504030101020102" pitchFamily="34" charset="0"/>
              </a:rPr>
              <a:t> A. Prison Transition Program: a community-based program that facilitates the</a:t>
            </a:r>
          </a:p>
          <a:p>
            <a:pPr marL="0" indent="0">
              <a:buFont typeface="Arial" panose="020B0604020202020204" pitchFamily="34" charset="0"/>
              <a:buNone/>
            </a:pPr>
            <a:r>
              <a:rPr lang="en-US" sz="500" dirty="0">
                <a:solidFill>
                  <a:srgbClr val="333333"/>
                </a:solidFill>
                <a:latin typeface="MetaOT-Norm" panose="020B0504030101020102" pitchFamily="34" charset="0"/>
              </a:rPr>
              <a:t>continuity of care for clients in different phases of HCV treatment among people transitioning in or out</a:t>
            </a:r>
          </a:p>
          <a:p>
            <a:pPr marL="0" indent="0">
              <a:buFont typeface="Arial" panose="020B0604020202020204" pitchFamily="34" charset="0"/>
              <a:buNone/>
            </a:pPr>
            <a:r>
              <a:rPr lang="en-US" sz="500" dirty="0">
                <a:solidFill>
                  <a:srgbClr val="333333"/>
                </a:solidFill>
                <a:latin typeface="MetaOT-Norm" panose="020B0504030101020102" pitchFamily="34" charset="0"/>
              </a:rPr>
              <a:t>of correctional </a:t>
            </a:r>
            <a:r>
              <a:rPr lang="en-US" sz="500" dirty="0" err="1">
                <a:solidFill>
                  <a:srgbClr val="333333"/>
                </a:solidFill>
                <a:latin typeface="MetaOT-Norm" panose="020B0504030101020102" pitchFamily="34" charset="0"/>
              </a:rPr>
              <a:t>centres</a:t>
            </a:r>
            <a:r>
              <a:rPr lang="en-US" sz="500" dirty="0">
                <a:solidFill>
                  <a:srgbClr val="333333"/>
                </a:solidFill>
                <a:latin typeface="MetaOT-Norm" panose="020B0504030101020102" pitchFamily="34" charset="0"/>
              </a:rPr>
              <a:t> in South East Queensland. 12th Australasian Viral Hepatitis Conference; 2021:</a:t>
            </a:r>
          </a:p>
          <a:p>
            <a:pPr marL="0" indent="0">
              <a:buFont typeface="Arial" panose="020B0604020202020204" pitchFamily="34" charset="0"/>
              <a:buNone/>
            </a:pPr>
            <a:r>
              <a:rPr lang="en-US" sz="500" dirty="0">
                <a:solidFill>
                  <a:srgbClr val="333333"/>
                </a:solidFill>
                <a:latin typeface="MetaOT-Norm" panose="020B0504030101020102" pitchFamily="34" charset="0"/>
              </a:rPr>
              <a:t>Virtual. Available at: https://az659834.vo.msecnd.net/eventsairaueprod/production-ashm-public/</a:t>
            </a:r>
          </a:p>
          <a:p>
            <a:pPr marL="0" indent="0">
              <a:buFont typeface="Arial" panose="020B0604020202020204" pitchFamily="34" charset="0"/>
              <a:buNone/>
            </a:pPr>
            <a:r>
              <a:rPr lang="en-US" sz="500" dirty="0">
                <a:solidFill>
                  <a:srgbClr val="333333"/>
                </a:solidFill>
                <a:latin typeface="MetaOT-Norm" panose="020B0504030101020102" pitchFamily="34" charset="0"/>
              </a:rPr>
              <a:t>f8eea6acbc804788a61ee115ac4b7c70 (accessed 15th August, 2022).</a:t>
            </a:r>
          </a:p>
          <a:p>
            <a:pPr marL="0" indent="0">
              <a:buFont typeface="Arial" panose="020B0604020202020204" pitchFamily="34" charset="0"/>
              <a:buNone/>
            </a:pPr>
            <a:r>
              <a:rPr lang="en-US" sz="500" dirty="0">
                <a:solidFill>
                  <a:srgbClr val="333333"/>
                </a:solidFill>
                <a:latin typeface="MetaOT-Norm" panose="020B0504030101020102" pitchFamily="34" charset="0"/>
              </a:rPr>
              <a:t>34. Tibbs J, Nguyen W. Learnings from a community outreach nurse—improving engagement and HCV</a:t>
            </a:r>
          </a:p>
          <a:p>
            <a:pPr marL="0" indent="0">
              <a:buFont typeface="Arial" panose="020B0604020202020204" pitchFamily="34" charset="0"/>
              <a:buNone/>
            </a:pPr>
            <a:r>
              <a:rPr lang="en-US" sz="500" dirty="0">
                <a:solidFill>
                  <a:srgbClr val="333333"/>
                </a:solidFill>
                <a:latin typeface="MetaOT-Norm" panose="020B0504030101020102" pitchFamily="34" charset="0"/>
              </a:rPr>
              <a:t>care coordination for a hard-to-reach cohort in community corrections. Australasian Viral Hepatitis</a:t>
            </a:r>
          </a:p>
          <a:p>
            <a:pPr marL="0" indent="0">
              <a:buFont typeface="Arial" panose="020B0604020202020204" pitchFamily="34" charset="0"/>
              <a:buNone/>
            </a:pPr>
            <a:r>
              <a:rPr lang="en-US" sz="500" dirty="0">
                <a:solidFill>
                  <a:srgbClr val="333333"/>
                </a:solidFill>
                <a:latin typeface="MetaOT-Norm" panose="020B0504030101020102" pitchFamily="34" charset="0"/>
              </a:rPr>
              <a:t>Conference; 2022: Brisbane, QLD. Available at: https://az659834.vo.msecnd.net/eventsairaueprod/</a:t>
            </a:r>
          </a:p>
          <a:p>
            <a:pPr marL="0" indent="0">
              <a:buFont typeface="Arial" panose="020B0604020202020204" pitchFamily="34" charset="0"/>
              <a:buNone/>
            </a:pPr>
            <a:r>
              <a:rPr lang="en-US" sz="500" dirty="0">
                <a:solidFill>
                  <a:srgbClr val="333333"/>
                </a:solidFill>
                <a:latin typeface="MetaOT-Norm" panose="020B0504030101020102" pitchFamily="34" charset="0"/>
              </a:rPr>
              <a:t>production-</a:t>
            </a:r>
            <a:r>
              <a:rPr lang="en-US" sz="500" dirty="0" err="1">
                <a:solidFill>
                  <a:srgbClr val="333333"/>
                </a:solidFill>
                <a:latin typeface="MetaOT-Norm" panose="020B0504030101020102" pitchFamily="34" charset="0"/>
              </a:rPr>
              <a:t>ashm</a:t>
            </a:r>
            <a:r>
              <a:rPr lang="en-US" sz="500" dirty="0">
                <a:solidFill>
                  <a:srgbClr val="333333"/>
                </a:solidFill>
                <a:latin typeface="MetaOT-Norm" panose="020B0504030101020102" pitchFamily="34" charset="0"/>
              </a:rPr>
              <a:t>-public/55118b29340d46a6ba370b5bb3c1b17f (accessed 17th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35. Yee J, Carson J, Hanson J, et al. Real world efficacy of antiviral therapy in chronic hepatitis C in Australia</a:t>
            </a:r>
          </a:p>
          <a:p>
            <a:pPr marL="0" indent="0">
              <a:buFont typeface="Arial" panose="020B0604020202020204" pitchFamily="34" charset="0"/>
              <a:buNone/>
            </a:pPr>
            <a:r>
              <a:rPr lang="en-US" sz="500" dirty="0">
                <a:solidFill>
                  <a:srgbClr val="333333"/>
                </a:solidFill>
                <a:latin typeface="MetaOT-Norm" panose="020B0504030101020102" pitchFamily="34" charset="0"/>
              </a:rPr>
              <a:t>(REACH-C). Sydney, Australia: Kirby Institute, UNSW Sydney; 2019. Available at: https://kirby.unsw.edu.au/</a:t>
            </a:r>
          </a:p>
          <a:p>
            <a:pPr marL="0" indent="0">
              <a:buFont typeface="Arial" panose="020B0604020202020204" pitchFamily="34" charset="0"/>
              <a:buNone/>
            </a:pPr>
            <a:r>
              <a:rPr lang="en-US" sz="500" dirty="0">
                <a:solidFill>
                  <a:srgbClr val="333333"/>
                </a:solidFill>
                <a:latin typeface="MetaOT-Norm" panose="020B0504030101020102" pitchFamily="34" charset="0"/>
              </a:rPr>
              <a:t>project/reach-c (accessed 7th July, 2022).</a:t>
            </a:r>
            <a:endParaRPr lang="en-AU" sz="500" dirty="0">
              <a:solidFill>
                <a:srgbClr val="333333"/>
              </a:solidFill>
              <a:latin typeface="MetaOT-Norm" panose="020B0504030101020102" pitchFamily="34" charset="0"/>
            </a:endParaRPr>
          </a:p>
        </p:txBody>
      </p:sp>
      <p:sp>
        <p:nvSpPr>
          <p:cNvPr id="8" name="Content Placeholder 4">
            <a:extLst>
              <a:ext uri="{FF2B5EF4-FFF2-40B4-BE49-F238E27FC236}">
                <a16:creationId xmlns:a16="http://schemas.microsoft.com/office/drawing/2014/main" id="{CBF23180-DDE8-120B-4DC0-55193B091EDD}"/>
              </a:ext>
            </a:extLst>
          </p:cNvPr>
          <p:cNvSpPr txBox="1">
            <a:spLocks/>
          </p:cNvSpPr>
          <p:nvPr/>
        </p:nvSpPr>
        <p:spPr>
          <a:xfrm>
            <a:off x="7578930" y="1861327"/>
            <a:ext cx="32400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36. Carson JM, </a:t>
            </a:r>
            <a:r>
              <a:rPr lang="en-US" sz="500" dirty="0" err="1">
                <a:solidFill>
                  <a:srgbClr val="333333"/>
                </a:solidFill>
                <a:latin typeface="MetaOT-Norm" panose="020B0504030101020102" pitchFamily="34" charset="0"/>
              </a:rPr>
              <a:t>Hajarizadeh</a:t>
            </a:r>
            <a:r>
              <a:rPr lang="en-US" sz="500" dirty="0">
                <a:solidFill>
                  <a:srgbClr val="333333"/>
                </a:solidFill>
                <a:latin typeface="MetaOT-Norm" panose="020B0504030101020102" pitchFamily="34" charset="0"/>
              </a:rPr>
              <a:t> B, Hanson J, et al. Retreatment for hepatitis C virus direct acting</a:t>
            </a:r>
          </a:p>
          <a:p>
            <a:pPr marL="0" indent="0">
              <a:buFont typeface="Arial" panose="020B0604020202020204" pitchFamily="34" charset="0"/>
              <a:buNone/>
            </a:pPr>
            <a:r>
              <a:rPr lang="en-US" sz="500" dirty="0">
                <a:solidFill>
                  <a:srgbClr val="333333"/>
                </a:solidFill>
                <a:latin typeface="MetaOT-Norm" panose="020B0504030101020102" pitchFamily="34" charset="0"/>
              </a:rPr>
              <a:t>antiviral therapy virological failure in primary and tertiary settings: the REACH-C cohort. J Viral </a:t>
            </a:r>
            <a:r>
              <a:rPr lang="en-US" sz="500" dirty="0" err="1">
                <a:solidFill>
                  <a:srgbClr val="333333"/>
                </a:solidFill>
                <a:latin typeface="MetaOT-Norm" panose="020B0504030101020102" pitchFamily="34" charset="0"/>
              </a:rPr>
              <a:t>Hepat</a:t>
            </a:r>
            <a:r>
              <a:rPr lang="en-US" sz="500" dirty="0">
                <a:solidFill>
                  <a:srgbClr val="333333"/>
                </a:solidFill>
                <a:latin typeface="MetaOT-Norm" panose="020B0504030101020102" pitchFamily="34" charset="0"/>
              </a:rPr>
              <a:t>.</a:t>
            </a:r>
          </a:p>
          <a:p>
            <a:pPr marL="0" indent="0">
              <a:buFont typeface="Arial" panose="020B0604020202020204" pitchFamily="34" charset="0"/>
              <a:buNone/>
            </a:pPr>
            <a:r>
              <a:rPr lang="en-US" sz="500" dirty="0">
                <a:solidFill>
                  <a:srgbClr val="333333"/>
                </a:solidFill>
                <a:latin typeface="MetaOT-Norm" panose="020B0504030101020102" pitchFamily="34" charset="0"/>
              </a:rPr>
              <a:t>2022;9(24):661–676.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https://doi.org/10.1111/jvh.13705.</a:t>
            </a:r>
          </a:p>
          <a:p>
            <a:pPr marL="0" indent="0">
              <a:buFont typeface="Arial" panose="020B0604020202020204" pitchFamily="34" charset="0"/>
              <a:buNone/>
            </a:pPr>
            <a:r>
              <a:rPr lang="en-US" sz="500" dirty="0">
                <a:solidFill>
                  <a:srgbClr val="333333"/>
                </a:solidFill>
                <a:latin typeface="MetaOT-Norm" panose="020B0504030101020102" pitchFamily="34" charset="0"/>
              </a:rPr>
              <a:t>37. Carson JM, Barbieri S, Matthews GV, et al. National trends in retreatment of HCV due to reinfection</a:t>
            </a:r>
          </a:p>
          <a:p>
            <a:pPr marL="0" indent="0">
              <a:buFont typeface="Arial" panose="020B0604020202020204" pitchFamily="34" charset="0"/>
              <a:buNone/>
            </a:pPr>
            <a:r>
              <a:rPr lang="en-US" sz="500" dirty="0">
                <a:solidFill>
                  <a:srgbClr val="333333"/>
                </a:solidFill>
                <a:latin typeface="MetaOT-Norm" panose="020B0504030101020102" pitchFamily="34" charset="0"/>
              </a:rPr>
              <a:t>or treatment failure in Australia. J Hepatol. 2022;[online early].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https://doi.org/10.1016/j.</a:t>
            </a:r>
          </a:p>
          <a:p>
            <a:pPr marL="0" indent="0">
              <a:buFont typeface="Arial" panose="020B0604020202020204" pitchFamily="34" charset="0"/>
              <a:buNone/>
            </a:pPr>
            <a:r>
              <a:rPr lang="en-US" sz="500" dirty="0">
                <a:solidFill>
                  <a:srgbClr val="333333"/>
                </a:solidFill>
                <a:latin typeface="MetaOT-Norm" panose="020B0504030101020102" pitchFamily="34" charset="0"/>
              </a:rPr>
              <a:t>jhep.2022.09.011.</a:t>
            </a:r>
          </a:p>
          <a:p>
            <a:pPr marL="0" indent="0">
              <a:buFont typeface="Arial" panose="020B0604020202020204" pitchFamily="34" charset="0"/>
              <a:buNone/>
            </a:pPr>
            <a:r>
              <a:rPr lang="en-US" sz="500" dirty="0">
                <a:solidFill>
                  <a:srgbClr val="333333"/>
                </a:solidFill>
                <a:latin typeface="MetaOT-Norm" panose="020B0504030101020102" pitchFamily="34" charset="0"/>
              </a:rPr>
              <a:t>38. Traeger MW, Pedrana AE, van Santen DK, et al. The impact of universal access to direct-acting</a:t>
            </a:r>
          </a:p>
          <a:p>
            <a:pPr marL="0" indent="0">
              <a:buFont typeface="Arial" panose="020B0604020202020204" pitchFamily="34" charset="0"/>
              <a:buNone/>
            </a:pPr>
            <a:r>
              <a:rPr lang="en-US" sz="500" dirty="0">
                <a:solidFill>
                  <a:srgbClr val="333333"/>
                </a:solidFill>
                <a:latin typeface="MetaOT-Norm" panose="020B0504030101020102" pitchFamily="34" charset="0"/>
              </a:rPr>
              <a:t>antiviral therapy on the hepatitis C cascade of care among individuals attending primary and community</a:t>
            </a:r>
          </a:p>
          <a:p>
            <a:pPr marL="0" indent="0">
              <a:buFont typeface="Arial" panose="020B0604020202020204" pitchFamily="34" charset="0"/>
              <a:buNone/>
            </a:pPr>
            <a:r>
              <a:rPr lang="en-US" sz="500" dirty="0">
                <a:solidFill>
                  <a:srgbClr val="333333"/>
                </a:solidFill>
                <a:latin typeface="MetaOT-Norm" panose="020B0504030101020102" pitchFamily="34" charset="0"/>
              </a:rPr>
              <a:t>health services. </a:t>
            </a:r>
            <a:r>
              <a:rPr lang="en-US" sz="500" dirty="0" err="1">
                <a:solidFill>
                  <a:srgbClr val="333333"/>
                </a:solidFill>
                <a:latin typeface="MetaOT-Norm" panose="020B0504030101020102" pitchFamily="34" charset="0"/>
              </a:rPr>
              <a:t>PLoS</a:t>
            </a:r>
            <a:r>
              <a:rPr lang="en-US" sz="500" dirty="0">
                <a:solidFill>
                  <a:srgbClr val="333333"/>
                </a:solidFill>
                <a:latin typeface="MetaOT-Norm" panose="020B0504030101020102" pitchFamily="34" charset="0"/>
              </a:rPr>
              <a:t> One. 2020;15(6):e0235445.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https://doi.org/10.1371/journal.pone.0235445.</a:t>
            </a:r>
          </a:p>
          <a:p>
            <a:pPr marL="0" indent="0">
              <a:buFont typeface="Arial" panose="020B0604020202020204" pitchFamily="34" charset="0"/>
              <a:buNone/>
            </a:pPr>
            <a:r>
              <a:rPr lang="en-US" sz="500" dirty="0">
                <a:solidFill>
                  <a:srgbClr val="333333"/>
                </a:solidFill>
                <a:latin typeface="MetaOT-Norm" panose="020B0504030101020102" pitchFamily="34" charset="0"/>
              </a:rPr>
              <a:t>39. </a:t>
            </a:r>
            <a:r>
              <a:rPr lang="en-US" sz="500" dirty="0" err="1">
                <a:solidFill>
                  <a:srgbClr val="333333"/>
                </a:solidFill>
                <a:latin typeface="MetaOT-Norm" panose="020B0504030101020102" pitchFamily="34" charset="0"/>
              </a:rPr>
              <a:t>Merone</a:t>
            </a:r>
            <a:r>
              <a:rPr lang="en-US" sz="500" dirty="0">
                <a:solidFill>
                  <a:srgbClr val="333333"/>
                </a:solidFill>
                <a:latin typeface="MetaOT-Norm" panose="020B0504030101020102" pitchFamily="34" charset="0"/>
              </a:rPr>
              <a:t> L, Ashton S, Harris A, et al. A complex increase in hepatitis C virus in a correctional facility:</a:t>
            </a:r>
          </a:p>
          <a:p>
            <a:pPr marL="0" indent="0">
              <a:buFont typeface="Arial" panose="020B0604020202020204" pitchFamily="34" charset="0"/>
              <a:buNone/>
            </a:pPr>
            <a:r>
              <a:rPr lang="en-US" sz="500" dirty="0">
                <a:solidFill>
                  <a:srgbClr val="333333"/>
                </a:solidFill>
                <a:latin typeface="MetaOT-Norm" panose="020B0504030101020102" pitchFamily="34" charset="0"/>
              </a:rPr>
              <a:t>bumps in the road. 2022;46(3):377–381.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https://doi.org/10.1111/1753-6405.13238.</a:t>
            </a:r>
          </a:p>
          <a:p>
            <a:pPr marL="0" indent="0">
              <a:buFont typeface="Arial" panose="020B0604020202020204" pitchFamily="34" charset="0"/>
              <a:buNone/>
            </a:pPr>
            <a:r>
              <a:rPr lang="en-US" sz="500" dirty="0">
                <a:solidFill>
                  <a:srgbClr val="333333"/>
                </a:solidFill>
                <a:latin typeface="MetaOT-Norm" panose="020B0504030101020102" pitchFamily="34" charset="0"/>
              </a:rPr>
              <a:t>40. </a:t>
            </a:r>
            <a:r>
              <a:rPr lang="en-US" sz="500" dirty="0" err="1">
                <a:solidFill>
                  <a:srgbClr val="333333"/>
                </a:solidFill>
                <a:latin typeface="MetaOT-Norm" panose="020B0504030101020102" pitchFamily="34" charset="0"/>
              </a:rPr>
              <a:t>Hajarizadeh</a:t>
            </a:r>
            <a:r>
              <a:rPr lang="en-US" sz="500" dirty="0">
                <a:solidFill>
                  <a:srgbClr val="333333"/>
                </a:solidFill>
                <a:latin typeface="MetaOT-Norm" panose="020B0504030101020102" pitchFamily="34" charset="0"/>
              </a:rPr>
              <a:t> B, </a:t>
            </a:r>
            <a:r>
              <a:rPr lang="en-US" sz="500" dirty="0" err="1">
                <a:solidFill>
                  <a:srgbClr val="333333"/>
                </a:solidFill>
                <a:latin typeface="MetaOT-Norm" panose="020B0504030101020102" pitchFamily="34" charset="0"/>
              </a:rPr>
              <a:t>Grebely</a:t>
            </a:r>
            <a:r>
              <a:rPr lang="en-US" sz="500" dirty="0">
                <a:solidFill>
                  <a:srgbClr val="333333"/>
                </a:solidFill>
                <a:latin typeface="MetaOT-Norm" panose="020B0504030101020102" pitchFamily="34" charset="0"/>
              </a:rPr>
              <a:t> J, Byrne M, et al. Evaluation of hepatitis C treatment-as-prevention within</a:t>
            </a:r>
          </a:p>
          <a:p>
            <a:pPr marL="0" indent="0">
              <a:buFont typeface="Arial" panose="020B0604020202020204" pitchFamily="34" charset="0"/>
              <a:buNone/>
            </a:pPr>
            <a:r>
              <a:rPr lang="en-US" sz="500" dirty="0">
                <a:solidFill>
                  <a:srgbClr val="333333"/>
                </a:solidFill>
                <a:latin typeface="MetaOT-Norm" panose="020B0504030101020102" pitchFamily="34" charset="0"/>
              </a:rPr>
              <a:t>Australian prisons (</a:t>
            </a:r>
            <a:r>
              <a:rPr lang="en-US" sz="500" dirty="0" err="1">
                <a:solidFill>
                  <a:srgbClr val="333333"/>
                </a:solidFill>
                <a:latin typeface="MetaOT-Norm" panose="020B0504030101020102" pitchFamily="34" charset="0"/>
              </a:rPr>
              <a:t>SToP</a:t>
            </a:r>
            <a:r>
              <a:rPr lang="en-US" sz="500" dirty="0">
                <a:solidFill>
                  <a:srgbClr val="333333"/>
                </a:solidFill>
                <a:latin typeface="MetaOT-Norm" panose="020B0504030101020102" pitchFamily="34" charset="0"/>
              </a:rPr>
              <a:t>-C): a prospective cohort study. Lancet Gastroenterol Hepatol. 2021;6(7):533–546.</a:t>
            </a:r>
          </a:p>
          <a:p>
            <a:pPr marL="0" indent="0">
              <a:buFont typeface="Arial" panose="020B0604020202020204" pitchFamily="34" charset="0"/>
              <a:buNone/>
            </a:pP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https://doi.org/10.1016/S2468-1253(21)00077-7.</a:t>
            </a:r>
          </a:p>
          <a:p>
            <a:pPr marL="0" indent="0">
              <a:buFont typeface="Arial" panose="020B0604020202020204" pitchFamily="34" charset="0"/>
              <a:buNone/>
            </a:pPr>
            <a:r>
              <a:rPr lang="en-US" sz="500" dirty="0">
                <a:solidFill>
                  <a:srgbClr val="333333"/>
                </a:solidFill>
                <a:latin typeface="MetaOT-Norm" panose="020B0504030101020102" pitchFamily="34" charset="0"/>
              </a:rPr>
              <a:t>41. Cunningham EB, </a:t>
            </a:r>
            <a:r>
              <a:rPr lang="en-US" sz="500" dirty="0" err="1">
                <a:solidFill>
                  <a:srgbClr val="333333"/>
                </a:solidFill>
                <a:latin typeface="MetaOT-Norm" panose="020B0504030101020102" pitchFamily="34" charset="0"/>
              </a:rPr>
              <a:t>Hajarizadeh</a:t>
            </a:r>
            <a:r>
              <a:rPr lang="en-US" sz="500" dirty="0">
                <a:solidFill>
                  <a:srgbClr val="333333"/>
                </a:solidFill>
                <a:latin typeface="MetaOT-Norm" panose="020B0504030101020102" pitchFamily="34" charset="0"/>
              </a:rPr>
              <a:t> B, </a:t>
            </a:r>
            <a:r>
              <a:rPr lang="en-US" sz="500" dirty="0" err="1">
                <a:solidFill>
                  <a:srgbClr val="333333"/>
                </a:solidFill>
                <a:latin typeface="MetaOT-Norm" panose="020B0504030101020102" pitchFamily="34" charset="0"/>
              </a:rPr>
              <a:t>Bretana</a:t>
            </a:r>
            <a:r>
              <a:rPr lang="en-US" sz="500" dirty="0">
                <a:solidFill>
                  <a:srgbClr val="333333"/>
                </a:solidFill>
                <a:latin typeface="MetaOT-Norm" panose="020B0504030101020102" pitchFamily="34" charset="0"/>
              </a:rPr>
              <a:t> NA, et al. Ongoing incident hepatitis C virus infection</a:t>
            </a:r>
          </a:p>
          <a:p>
            <a:pPr marL="0" indent="0">
              <a:buFont typeface="Arial" panose="020B0604020202020204" pitchFamily="34" charset="0"/>
              <a:buNone/>
            </a:pPr>
            <a:r>
              <a:rPr lang="en-US" sz="500" dirty="0">
                <a:solidFill>
                  <a:srgbClr val="333333"/>
                </a:solidFill>
                <a:latin typeface="MetaOT-Norm" panose="020B0504030101020102" pitchFamily="34" charset="0"/>
              </a:rPr>
              <a:t>among people with a history of injecting drug use in an Australian prison setting, 2005–2014: the</a:t>
            </a:r>
          </a:p>
          <a:p>
            <a:pPr marL="0" indent="0">
              <a:buFont typeface="Arial" panose="020B0604020202020204" pitchFamily="34" charset="0"/>
              <a:buNone/>
            </a:pPr>
            <a:r>
              <a:rPr lang="en-US" sz="500" dirty="0">
                <a:solidFill>
                  <a:srgbClr val="333333"/>
                </a:solidFill>
                <a:latin typeface="MetaOT-Norm" panose="020B0504030101020102" pitchFamily="34" charset="0"/>
              </a:rPr>
              <a:t>HITS-p study. J Viral </a:t>
            </a:r>
            <a:r>
              <a:rPr lang="en-US" sz="500" dirty="0" err="1">
                <a:solidFill>
                  <a:srgbClr val="333333"/>
                </a:solidFill>
                <a:latin typeface="MetaOT-Norm" panose="020B0504030101020102" pitchFamily="34" charset="0"/>
              </a:rPr>
              <a:t>Hepat</a:t>
            </a:r>
            <a:r>
              <a:rPr lang="en-US" sz="500" dirty="0">
                <a:solidFill>
                  <a:srgbClr val="333333"/>
                </a:solidFill>
                <a:latin typeface="MetaOT-Norm" panose="020B0504030101020102" pitchFamily="34" charset="0"/>
              </a:rPr>
              <a:t>. 2017;24(9):733–741.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https://doi.org/10.1111/jvh.12701.</a:t>
            </a:r>
          </a:p>
          <a:p>
            <a:pPr marL="0" indent="0">
              <a:buFont typeface="Arial" panose="020B0604020202020204" pitchFamily="34" charset="0"/>
              <a:buNone/>
            </a:pPr>
            <a:r>
              <a:rPr lang="en-US" sz="500" dirty="0">
                <a:solidFill>
                  <a:srgbClr val="333333"/>
                </a:solidFill>
                <a:latin typeface="MetaOT-Norm" panose="020B0504030101020102" pitchFamily="34" charset="0"/>
              </a:rPr>
              <a:t>42. Butler T, Simpson M. National prison entrant’s blood-borne virus survey report 2004, 2007, 2010, 2013</a:t>
            </a:r>
          </a:p>
          <a:p>
            <a:pPr marL="0" indent="0">
              <a:buFont typeface="Arial" panose="020B0604020202020204" pitchFamily="34" charset="0"/>
              <a:buNone/>
            </a:pPr>
            <a:r>
              <a:rPr lang="en-US" sz="500" dirty="0">
                <a:solidFill>
                  <a:srgbClr val="333333"/>
                </a:solidFill>
                <a:latin typeface="MetaOT-Norm" panose="020B0504030101020102" pitchFamily="34" charset="0"/>
              </a:rPr>
              <a:t>and 2016. Sydney, Australia: Kirby Institute, UNSW Sydney; 2017. Available at: https://kirby.unsw.edu.</a:t>
            </a:r>
          </a:p>
          <a:p>
            <a:pPr marL="0" indent="0">
              <a:buFont typeface="Arial" panose="020B0604020202020204" pitchFamily="34" charset="0"/>
              <a:buNone/>
            </a:pPr>
            <a:r>
              <a:rPr lang="en-US" sz="500" dirty="0">
                <a:solidFill>
                  <a:srgbClr val="333333"/>
                </a:solidFill>
                <a:latin typeface="MetaOT-Norm" panose="020B0504030101020102" pitchFamily="34" charset="0"/>
              </a:rPr>
              <a:t>au/report/national-prison-entrants-bloodborne-virus-and-risk-behaviour-survey-report-2004-2007-2010</a:t>
            </a:r>
          </a:p>
          <a:p>
            <a:pPr marL="0" indent="0">
              <a:buFont typeface="Arial" panose="020B0604020202020204" pitchFamily="34" charset="0"/>
              <a:buNone/>
            </a:pPr>
            <a:r>
              <a:rPr lang="en-US" sz="500" dirty="0">
                <a:solidFill>
                  <a:srgbClr val="333333"/>
                </a:solidFill>
                <a:latin typeface="MetaOT-Norm" panose="020B0504030101020102" pitchFamily="34" charset="0"/>
              </a:rPr>
              <a:t>(accessed 22nd August, 2022).</a:t>
            </a:r>
            <a:endParaRPr lang="en-AU" sz="500" dirty="0">
              <a:solidFill>
                <a:srgbClr val="333333"/>
              </a:solidFill>
              <a:latin typeface="MetaOT-Norm" panose="020B0504030101020102" pitchFamily="34" charset="0"/>
            </a:endParaRPr>
          </a:p>
        </p:txBody>
      </p:sp>
    </p:spTree>
    <p:extLst>
      <p:ext uri="{BB962C8B-B14F-4D97-AF65-F5344CB8AC3E}">
        <p14:creationId xmlns:p14="http://schemas.microsoft.com/office/powerpoint/2010/main" val="2666597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6FD5A-4D63-06B9-2865-EBE087821563}"/>
              </a:ext>
            </a:extLst>
          </p:cNvPr>
          <p:cNvSpPr>
            <a:spLocks noGrp="1"/>
          </p:cNvSpPr>
          <p:nvPr>
            <p:ph type="title"/>
          </p:nvPr>
        </p:nvSpPr>
        <p:spPr/>
        <p:txBody>
          <a:bodyPr/>
          <a:lstStyle/>
          <a:p>
            <a:r>
              <a:rPr lang="en-US" dirty="0"/>
              <a:t>References</a:t>
            </a:r>
            <a:endParaRPr lang="en-AU" dirty="0"/>
          </a:p>
        </p:txBody>
      </p:sp>
      <p:sp>
        <p:nvSpPr>
          <p:cNvPr id="5" name="Content Placeholder 4">
            <a:extLst>
              <a:ext uri="{FF2B5EF4-FFF2-40B4-BE49-F238E27FC236}">
                <a16:creationId xmlns:a16="http://schemas.microsoft.com/office/drawing/2014/main" id="{456F8ECE-3950-365E-7672-325C6307560A}"/>
              </a:ext>
            </a:extLst>
          </p:cNvPr>
          <p:cNvSpPr>
            <a:spLocks noGrp="1"/>
          </p:cNvSpPr>
          <p:nvPr>
            <p:ph idx="1"/>
          </p:nvPr>
        </p:nvSpPr>
        <p:spPr>
          <a:xfrm>
            <a:off x="983433" y="1825625"/>
            <a:ext cx="3096343" cy="4351338"/>
          </a:xfrm>
        </p:spPr>
        <p:txBody>
          <a:bodyPr>
            <a:normAutofit/>
          </a:bodyPr>
          <a:lstStyle/>
          <a:p>
            <a:pPr marL="0" indent="0" algn="l">
              <a:buNone/>
            </a:pPr>
            <a:r>
              <a:rPr lang="en-US" sz="500" b="0" i="0" u="none" strike="noStrike" baseline="0" dirty="0">
                <a:solidFill>
                  <a:srgbClr val="333333"/>
                </a:solidFill>
                <a:latin typeface="MetaOT-Norm" panose="020B0504030101020102" pitchFamily="34" charset="0"/>
              </a:rPr>
              <a:t>43. Howell J, Majumdar A, Fink MA, et al. Turning the tide on hepatitis C virus-related liver</a:t>
            </a:r>
          </a:p>
          <a:p>
            <a:pPr marL="0" indent="0" algn="l">
              <a:buNone/>
            </a:pPr>
            <a:r>
              <a:rPr lang="en-US" sz="500" b="0" i="0" u="none" strike="noStrike" baseline="0" dirty="0">
                <a:solidFill>
                  <a:srgbClr val="333333"/>
                </a:solidFill>
                <a:latin typeface="MetaOT-Norm" panose="020B0504030101020102" pitchFamily="34" charset="0"/>
              </a:rPr>
              <a:t>transplantation: the return on investment in hepatitis C virus treatment in Australia and New Zealand.</a:t>
            </a:r>
          </a:p>
          <a:p>
            <a:pPr marL="0" indent="0" algn="l">
              <a:buNone/>
            </a:pPr>
            <a:r>
              <a:rPr lang="en-US" sz="500" b="0" i="0" u="none" strike="noStrike" baseline="0" dirty="0">
                <a:solidFill>
                  <a:srgbClr val="333333"/>
                </a:solidFill>
                <a:latin typeface="MetaOT-Norm" panose="020B0504030101020102" pitchFamily="34" charset="0"/>
              </a:rPr>
              <a:t>Liver Transplantation. 2022;28(2):236–246.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https://doi.org/10.1002/lt.26329.</a:t>
            </a:r>
          </a:p>
          <a:p>
            <a:pPr marL="0" indent="0" algn="l">
              <a:buNone/>
            </a:pPr>
            <a:r>
              <a:rPr lang="en-US" sz="500" b="0" i="0" u="none" strike="noStrike" baseline="0" dirty="0">
                <a:solidFill>
                  <a:srgbClr val="333333"/>
                </a:solidFill>
                <a:latin typeface="MetaOT-Norm" panose="020B0504030101020102" pitchFamily="34" charset="0"/>
              </a:rPr>
              <a:t>44. Australian and New Zealand Liver and Intestinal Transplant Registry. Melbourne, Australia:</a:t>
            </a:r>
          </a:p>
          <a:p>
            <a:pPr marL="0" indent="0" algn="l">
              <a:buNone/>
            </a:pPr>
            <a:r>
              <a:rPr lang="en-US" sz="500" b="0" i="0" u="none" strike="noStrike" baseline="0" dirty="0">
                <a:solidFill>
                  <a:srgbClr val="333333"/>
                </a:solidFill>
                <a:latin typeface="MetaOT-Norm" panose="020B0504030101020102" pitchFamily="34" charset="0"/>
              </a:rPr>
              <a:t>Austin Hospital; 2022. Available at: https://www.anzlitr.org/ (accessed 15th June, 2022).</a:t>
            </a:r>
          </a:p>
          <a:p>
            <a:pPr marL="0" indent="0" algn="l">
              <a:buNone/>
            </a:pPr>
            <a:r>
              <a:rPr lang="en-US" sz="500" b="0" i="0" u="none" strike="noStrike" baseline="0" dirty="0">
                <a:solidFill>
                  <a:srgbClr val="333333"/>
                </a:solidFill>
                <a:latin typeface="MetaOT-Norm" panose="020B0504030101020102" pitchFamily="34" charset="0"/>
              </a:rPr>
              <a:t>45. Flores JE, Craigie A, McDonald L, et al. Stable rates of cirrhosis diagnosed by Fibroscan despite</a:t>
            </a:r>
          </a:p>
          <a:p>
            <a:pPr marL="0" indent="0" algn="l">
              <a:buNone/>
            </a:pPr>
            <a:r>
              <a:rPr lang="en-US" sz="500" b="0" i="0" u="none" strike="noStrike" baseline="0" dirty="0">
                <a:solidFill>
                  <a:srgbClr val="333333"/>
                </a:solidFill>
                <a:latin typeface="MetaOT-Norm" panose="020B0504030101020102" pitchFamily="34" charset="0"/>
              </a:rPr>
              <a:t>changing trends in liver disease epidemiology: a single </a:t>
            </a:r>
            <a:r>
              <a:rPr lang="en-US" sz="500" b="0" i="0" u="none" strike="noStrike" baseline="0" dirty="0" err="1">
                <a:solidFill>
                  <a:srgbClr val="333333"/>
                </a:solidFill>
                <a:latin typeface="MetaOT-Norm" panose="020B0504030101020102" pitchFamily="34" charset="0"/>
              </a:rPr>
              <a:t>centre</a:t>
            </a:r>
            <a:r>
              <a:rPr lang="en-US" sz="500" b="0" i="0" u="none" strike="noStrike" baseline="0" dirty="0">
                <a:solidFill>
                  <a:srgbClr val="333333"/>
                </a:solidFill>
                <a:latin typeface="MetaOT-Norm" panose="020B0504030101020102" pitchFamily="34" charset="0"/>
              </a:rPr>
              <a:t> retrospective cohort study. The International</a:t>
            </a:r>
          </a:p>
          <a:p>
            <a:pPr marL="0" indent="0" algn="l">
              <a:buNone/>
            </a:pPr>
            <a:r>
              <a:rPr lang="en-US" sz="500" b="0" i="0" u="none" strike="noStrike" baseline="0" dirty="0">
                <a:solidFill>
                  <a:srgbClr val="333333"/>
                </a:solidFill>
                <a:latin typeface="MetaOT-Norm" panose="020B0504030101020102" pitchFamily="34" charset="0"/>
              </a:rPr>
              <a:t>Liver Congress; 2022: London. Available at: https://easl.eu/wp-content/uploads/2022/06/ILC-2022-</a:t>
            </a:r>
          </a:p>
          <a:p>
            <a:pPr marL="0" indent="0" algn="l">
              <a:buNone/>
            </a:pPr>
            <a:r>
              <a:rPr lang="en-US" sz="500" b="0" i="0" u="none" strike="noStrike" baseline="0" dirty="0">
                <a:solidFill>
                  <a:srgbClr val="333333"/>
                </a:solidFill>
                <a:latin typeface="MetaOT-Norm" panose="020B0504030101020102" pitchFamily="34" charset="0"/>
              </a:rPr>
              <a:t>Abstract-Book-15.06-Web.pdf (accessed 1st September, 2022).46. Hong TP, </a:t>
            </a:r>
            <a:r>
              <a:rPr lang="en-US" sz="500" b="0" i="0" u="none" strike="noStrike" baseline="0" dirty="0" err="1">
                <a:solidFill>
                  <a:srgbClr val="333333"/>
                </a:solidFill>
                <a:latin typeface="MetaOT-Norm" panose="020B0504030101020102" pitchFamily="34" charset="0"/>
              </a:rPr>
              <a:t>Gow</a:t>
            </a:r>
            <a:r>
              <a:rPr lang="en-US" sz="500" b="0" i="0" u="none" strike="noStrike" baseline="0" dirty="0">
                <a:solidFill>
                  <a:srgbClr val="333333"/>
                </a:solidFill>
                <a:latin typeface="MetaOT-Norm" panose="020B0504030101020102" pitchFamily="34" charset="0"/>
              </a:rPr>
              <a:t> P, Fink M, et al. Novel population-based study finding higher than reported</a:t>
            </a:r>
          </a:p>
          <a:p>
            <a:pPr marL="0" indent="0" algn="l">
              <a:buNone/>
            </a:pPr>
            <a:r>
              <a:rPr lang="en-US" sz="500" b="0" i="0" u="none" strike="noStrike" baseline="0" dirty="0">
                <a:solidFill>
                  <a:srgbClr val="333333"/>
                </a:solidFill>
                <a:latin typeface="MetaOT-Norm" panose="020B0504030101020102" pitchFamily="34" charset="0"/>
              </a:rPr>
              <a:t>hepatocellular carcinoma incidence suggests an updated approach is needed. Hepatology.</a:t>
            </a:r>
          </a:p>
          <a:p>
            <a:pPr marL="0" indent="0" algn="l">
              <a:buNone/>
            </a:pPr>
            <a:r>
              <a:rPr lang="en-US" sz="500" b="0" i="0" u="none" strike="noStrike" baseline="0" dirty="0">
                <a:solidFill>
                  <a:srgbClr val="333333"/>
                </a:solidFill>
                <a:latin typeface="MetaOT-Norm" panose="020B0504030101020102" pitchFamily="34" charset="0"/>
              </a:rPr>
              <a:t>2016;63(4):1205–1212.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a:t>
            </a:r>
            <a:r>
              <a:rPr lang="en-US" sz="500" b="0" i="0" u="none" strike="noStrike" baseline="0" dirty="0">
                <a:solidFill>
                  <a:srgbClr val="333333"/>
                </a:solidFill>
                <a:latin typeface="MetaOT-Norm" panose="020B0504030101020102" pitchFamily="34" charset="0"/>
                <a:hlinkClick r:id="rId2"/>
              </a:rPr>
              <a:t>https://doi.org/10.1002/hep.28267</a:t>
            </a:r>
            <a:r>
              <a:rPr lang="en-US" sz="500" b="0" i="0" u="none" strike="noStrike" baseline="0" dirty="0">
                <a:solidFill>
                  <a:srgbClr val="333333"/>
                </a:solidFill>
                <a:latin typeface="MetaOT-Norm" panose="020B0504030101020102" pitchFamily="34" charset="0"/>
              </a:rPr>
              <a:t>.</a:t>
            </a:r>
          </a:p>
          <a:p>
            <a:pPr marL="0" indent="0" algn="l">
              <a:buNone/>
            </a:pPr>
            <a:r>
              <a:rPr lang="en-AU" sz="500" b="0" i="0" u="none" strike="noStrike" baseline="0" dirty="0">
                <a:solidFill>
                  <a:srgbClr val="333333"/>
                </a:solidFill>
                <a:latin typeface="MetaOT-Norm" panose="020B0504030101020102" pitchFamily="34" charset="0"/>
              </a:rPr>
              <a:t>47. Flores JE, Hong TP, Thompson A, et al. Metabolic-associated fatty liver disease and alcohol-related</a:t>
            </a:r>
          </a:p>
          <a:p>
            <a:pPr marL="0" indent="0" algn="l">
              <a:buNone/>
            </a:pPr>
            <a:r>
              <a:rPr lang="en-AU" sz="500" b="0" i="0" u="none" strike="noStrike" baseline="0" dirty="0">
                <a:solidFill>
                  <a:srgbClr val="333333"/>
                </a:solidFill>
                <a:latin typeface="MetaOT-Norm" panose="020B0504030101020102" pitchFamily="34" charset="0"/>
              </a:rPr>
              <a:t>liver disease are leading causes of hepatocellular carcinoma: interim analysis of the HOMER-2 study.</a:t>
            </a:r>
          </a:p>
          <a:p>
            <a:pPr marL="0" indent="0" algn="l">
              <a:buNone/>
            </a:pPr>
            <a:r>
              <a:rPr lang="en-AU" sz="500" b="0" i="0" u="none" strike="noStrike" baseline="0" dirty="0">
                <a:solidFill>
                  <a:srgbClr val="333333"/>
                </a:solidFill>
                <a:latin typeface="MetaOT-Norm" panose="020B0504030101020102" pitchFamily="34" charset="0"/>
              </a:rPr>
              <a:t>Gastroenterological Society of Australia (GESA) Australian Gastroenterology Week (AGW) 2022; 2022:</a:t>
            </a:r>
          </a:p>
          <a:p>
            <a:pPr marL="0" indent="0" algn="l">
              <a:buNone/>
            </a:pPr>
            <a:r>
              <a:rPr lang="en-AU" sz="500" b="0" i="0" u="none" strike="noStrike" baseline="0" dirty="0">
                <a:solidFill>
                  <a:srgbClr val="333333"/>
                </a:solidFill>
                <a:latin typeface="MetaOT-Norm" panose="020B0504030101020102" pitchFamily="34" charset="0"/>
              </a:rPr>
              <a:t>Sydney. Available at: https://onlinelibrary.wiley.com/doi/epdf/10.1111/jgh.15951?utm_source=google&amp;utm_</a:t>
            </a:r>
          </a:p>
          <a:p>
            <a:pPr marL="0" indent="0" algn="l">
              <a:buNone/>
            </a:pPr>
            <a:r>
              <a:rPr lang="en-AU" sz="500" b="0" i="0" u="none" strike="noStrike" baseline="0" dirty="0">
                <a:solidFill>
                  <a:srgbClr val="333333"/>
                </a:solidFill>
                <a:latin typeface="MetaOT-Norm" panose="020B0504030101020102" pitchFamily="34" charset="0"/>
              </a:rPr>
              <a:t>medium=</a:t>
            </a:r>
            <a:r>
              <a:rPr lang="en-AU" sz="500" b="0" i="0" u="none" strike="noStrike" baseline="0" dirty="0" err="1">
                <a:solidFill>
                  <a:srgbClr val="333333"/>
                </a:solidFill>
                <a:latin typeface="MetaOT-Norm" panose="020B0504030101020102" pitchFamily="34" charset="0"/>
              </a:rPr>
              <a:t>paidsearch&amp;utm_campaign</a:t>
            </a:r>
            <a:r>
              <a:rPr lang="en-AU" sz="500" b="0" i="0" u="none" strike="noStrike" baseline="0" dirty="0">
                <a:solidFill>
                  <a:srgbClr val="333333"/>
                </a:solidFill>
                <a:latin typeface="MetaOT-Norm" panose="020B0504030101020102" pitchFamily="34" charset="0"/>
              </a:rPr>
              <a:t>=R3MR425&amp;utm_content=Medicine (access 17th September, 2022).</a:t>
            </a:r>
          </a:p>
          <a:p>
            <a:pPr marL="0" indent="0" algn="l">
              <a:buNone/>
            </a:pPr>
            <a:r>
              <a:rPr lang="en-US" sz="500" b="0" i="0" u="none" strike="noStrike" baseline="0" dirty="0">
                <a:solidFill>
                  <a:srgbClr val="333333"/>
                </a:solidFill>
                <a:latin typeface="MetaOT-Norm" panose="020B0504030101020102" pitchFamily="34" charset="0"/>
              </a:rPr>
              <a:t>48. </a:t>
            </a:r>
            <a:r>
              <a:rPr lang="en-US" sz="500" b="0" i="0" u="none" strike="noStrike" baseline="0" dirty="0" err="1">
                <a:solidFill>
                  <a:srgbClr val="333333"/>
                </a:solidFill>
                <a:latin typeface="MetaOT-Norm" panose="020B0504030101020102" pitchFamily="34" charset="0"/>
              </a:rPr>
              <a:t>Broady</a:t>
            </a:r>
            <a:r>
              <a:rPr lang="en-US" sz="500" b="0" i="0" u="none" strike="noStrike" baseline="0" dirty="0">
                <a:solidFill>
                  <a:srgbClr val="333333"/>
                </a:solidFill>
                <a:latin typeface="MetaOT-Norm" panose="020B0504030101020102" pitchFamily="34" charset="0"/>
              </a:rPr>
              <a:t> TR, </a:t>
            </a:r>
            <a:r>
              <a:rPr lang="en-US" sz="500" b="0" i="0" u="none" strike="noStrike" baseline="0" dirty="0" err="1">
                <a:solidFill>
                  <a:srgbClr val="333333"/>
                </a:solidFill>
                <a:latin typeface="MetaOT-Norm" panose="020B0504030101020102" pitchFamily="34" charset="0"/>
              </a:rPr>
              <a:t>Cama</a:t>
            </a:r>
            <a:r>
              <a:rPr lang="en-US" sz="500" b="0" i="0" u="none" strike="noStrike" baseline="0" dirty="0">
                <a:solidFill>
                  <a:srgbClr val="333333"/>
                </a:solidFill>
                <a:latin typeface="MetaOT-Norm" panose="020B0504030101020102" pitchFamily="34" charset="0"/>
              </a:rPr>
              <a:t> E, </a:t>
            </a:r>
            <a:r>
              <a:rPr lang="en-US" sz="500" b="0" i="0" u="none" strike="noStrike" baseline="0" dirty="0" err="1">
                <a:solidFill>
                  <a:srgbClr val="333333"/>
                </a:solidFill>
                <a:latin typeface="MetaOT-Norm" panose="020B0504030101020102" pitchFamily="34" charset="0"/>
              </a:rPr>
              <a:t>Brener</a:t>
            </a:r>
            <a:r>
              <a:rPr lang="en-US" sz="500" b="0" i="0" u="none" strike="noStrike" baseline="0" dirty="0">
                <a:solidFill>
                  <a:srgbClr val="333333"/>
                </a:solidFill>
                <a:latin typeface="MetaOT-Norm" panose="020B0504030101020102" pitchFamily="34" charset="0"/>
              </a:rPr>
              <a:t> L, et al. Responding to a national policy need: development of a stigma</a:t>
            </a:r>
          </a:p>
          <a:p>
            <a:pPr marL="0" indent="0" algn="l">
              <a:buNone/>
            </a:pPr>
            <a:r>
              <a:rPr lang="en-US" sz="500" b="0" i="0" u="none" strike="noStrike" baseline="0" dirty="0">
                <a:solidFill>
                  <a:srgbClr val="333333"/>
                </a:solidFill>
                <a:latin typeface="MetaOT-Norm" panose="020B0504030101020102" pitchFamily="34" charset="0"/>
              </a:rPr>
              <a:t>indicator for blood-borne viruses and sexually transmissible infections. Aust NZ J Public Health.</a:t>
            </a:r>
          </a:p>
          <a:p>
            <a:pPr marL="0" indent="0" algn="l">
              <a:buNone/>
            </a:pPr>
            <a:r>
              <a:rPr lang="en-US" sz="500" b="0" i="0" u="none" strike="noStrike" baseline="0" dirty="0">
                <a:solidFill>
                  <a:srgbClr val="333333"/>
                </a:solidFill>
                <a:latin typeface="MetaOT-Norm" panose="020B0504030101020102" pitchFamily="34" charset="0"/>
              </a:rPr>
              <a:t>2018;42(6):513–515.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https://doi.org/10.1111/1753-6405.12809.</a:t>
            </a:r>
            <a:endParaRPr lang="en-AU" sz="500" b="0" i="0" u="none" strike="noStrike" baseline="0" dirty="0">
              <a:solidFill>
                <a:srgbClr val="333333"/>
              </a:solidFill>
              <a:latin typeface="MetaOT-Norm" panose="020B0504030101020102" pitchFamily="34" charset="0"/>
            </a:endParaRPr>
          </a:p>
        </p:txBody>
      </p:sp>
      <p:sp>
        <p:nvSpPr>
          <p:cNvPr id="2" name="Footer Placeholder 1">
            <a:extLst>
              <a:ext uri="{FF2B5EF4-FFF2-40B4-BE49-F238E27FC236}">
                <a16:creationId xmlns:a16="http://schemas.microsoft.com/office/drawing/2014/main" id="{C5A08F08-E489-CF84-EC8A-B32763B18F86}"/>
              </a:ext>
            </a:extLst>
          </p:cNvPr>
          <p:cNvSpPr>
            <a:spLocks noGrp="1"/>
          </p:cNvSpPr>
          <p:nvPr>
            <p:ph type="ftr" sz="quarter" idx="11"/>
          </p:nvPr>
        </p:nvSpPr>
        <p:spPr/>
        <p:txBody>
          <a:bodyPr/>
          <a:lstStyle/>
          <a:p>
            <a:r>
              <a:rPr lang="en-AU"/>
              <a:t>Hepatitis C Elimination in Australia 2022</a:t>
            </a:r>
            <a:endParaRPr lang="en-AU" dirty="0"/>
          </a:p>
        </p:txBody>
      </p:sp>
      <p:sp>
        <p:nvSpPr>
          <p:cNvPr id="7" name="Content Placeholder 4">
            <a:extLst>
              <a:ext uri="{FF2B5EF4-FFF2-40B4-BE49-F238E27FC236}">
                <a16:creationId xmlns:a16="http://schemas.microsoft.com/office/drawing/2014/main" id="{2714E04C-5B01-BAE0-6B48-4B788C3A5266}"/>
              </a:ext>
            </a:extLst>
          </p:cNvPr>
          <p:cNvSpPr txBox="1">
            <a:spLocks/>
          </p:cNvSpPr>
          <p:nvPr/>
        </p:nvSpPr>
        <p:spPr>
          <a:xfrm>
            <a:off x="4295799" y="1835684"/>
            <a:ext cx="3240000" cy="4520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49. O’Keefe D, Gunn J, Ryan K, et al. Exploring hepatitis C virus testing and treatment engagement over</a:t>
            </a:r>
          </a:p>
          <a:p>
            <a:pPr marL="0" indent="0">
              <a:buFont typeface="Arial" panose="020B0604020202020204" pitchFamily="34" charset="0"/>
              <a:buNone/>
            </a:pPr>
            <a:r>
              <a:rPr lang="en-US" sz="500" dirty="0">
                <a:solidFill>
                  <a:srgbClr val="333333"/>
                </a:solidFill>
                <a:latin typeface="MetaOT-Norm" panose="020B0504030101020102" pitchFamily="34" charset="0"/>
              </a:rPr>
              <a:t>time in Melbourne, Australia: a study protocol for a longitudinal cohort study (EC Experience Cohort study).</a:t>
            </a:r>
          </a:p>
          <a:p>
            <a:pPr marL="0" indent="0">
              <a:buFont typeface="Arial" panose="020B0604020202020204" pitchFamily="34" charset="0"/>
              <a:buNone/>
            </a:pPr>
            <a:r>
              <a:rPr lang="en-US" sz="500" dirty="0">
                <a:solidFill>
                  <a:srgbClr val="333333"/>
                </a:solidFill>
                <a:latin typeface="MetaOT-Norm" panose="020B0504030101020102" pitchFamily="34" charset="0"/>
              </a:rPr>
              <a:t>BMJ Open. 2022;12(1):e057618.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http://dx.doi.org/10.1136/bmjopen-2021-057618.</a:t>
            </a:r>
          </a:p>
          <a:p>
            <a:pPr marL="0" indent="0">
              <a:buFont typeface="Arial" panose="020B0604020202020204" pitchFamily="34" charset="0"/>
              <a:buNone/>
            </a:pPr>
            <a:r>
              <a:rPr lang="en-US" sz="500" dirty="0">
                <a:solidFill>
                  <a:srgbClr val="333333"/>
                </a:solidFill>
                <a:latin typeface="MetaOT-Norm" panose="020B0504030101020102" pitchFamily="34" charset="0"/>
              </a:rPr>
              <a:t>50. </a:t>
            </a:r>
            <a:r>
              <a:rPr lang="en-US" sz="500" dirty="0" err="1">
                <a:solidFill>
                  <a:srgbClr val="333333"/>
                </a:solidFill>
                <a:latin typeface="MetaOT-Norm" panose="020B0504030101020102" pitchFamily="34" charset="0"/>
              </a:rPr>
              <a:t>Broady</a:t>
            </a:r>
            <a:r>
              <a:rPr lang="en-US" sz="500" dirty="0">
                <a:solidFill>
                  <a:srgbClr val="333333"/>
                </a:solidFill>
                <a:latin typeface="MetaOT-Norm" panose="020B0504030101020102" pitchFamily="34" charset="0"/>
              </a:rPr>
              <a:t> T, </a:t>
            </a:r>
            <a:r>
              <a:rPr lang="en-US" sz="500" dirty="0" err="1">
                <a:solidFill>
                  <a:srgbClr val="333333"/>
                </a:solidFill>
                <a:latin typeface="MetaOT-Norm" panose="020B0504030101020102" pitchFamily="34" charset="0"/>
              </a:rPr>
              <a:t>Brener</a:t>
            </a:r>
            <a:r>
              <a:rPr lang="en-US" sz="500" dirty="0">
                <a:solidFill>
                  <a:srgbClr val="333333"/>
                </a:solidFill>
                <a:latin typeface="MetaOT-Norm" panose="020B0504030101020102" pitchFamily="34" charset="0"/>
              </a:rPr>
              <a:t> L, </a:t>
            </a:r>
            <a:r>
              <a:rPr lang="en-US" sz="500" dirty="0" err="1">
                <a:solidFill>
                  <a:srgbClr val="333333"/>
                </a:solidFill>
                <a:latin typeface="MetaOT-Norm" panose="020B0504030101020102" pitchFamily="34" charset="0"/>
              </a:rPr>
              <a:t>Cama</a:t>
            </a:r>
            <a:r>
              <a:rPr lang="en-US" sz="500" dirty="0">
                <a:solidFill>
                  <a:srgbClr val="333333"/>
                </a:solidFill>
                <a:latin typeface="MetaOT-Norm" panose="020B0504030101020102" pitchFamily="34" charset="0"/>
              </a:rPr>
              <a:t> E, et al. Stigma snapshot: people who inject drugs 2021. Sydney, Australia:</a:t>
            </a:r>
          </a:p>
          <a:p>
            <a:pPr marL="0" indent="0">
              <a:buFont typeface="Arial" panose="020B0604020202020204" pitchFamily="34" charset="0"/>
              <a:buNone/>
            </a:pPr>
            <a:r>
              <a:rPr lang="en-US" sz="500" dirty="0">
                <a:solidFill>
                  <a:srgbClr val="333333"/>
                </a:solidFill>
                <a:latin typeface="MetaOT-Norm" panose="020B0504030101020102" pitchFamily="34" charset="0"/>
              </a:rPr>
              <a:t>Centre for Social Research in Health, UNSW Sydney; 2022. Available at: https://www.unsw.edu.au/</a:t>
            </a:r>
          </a:p>
          <a:p>
            <a:pPr marL="0" indent="0">
              <a:buFont typeface="Arial" panose="020B0604020202020204" pitchFamily="34" charset="0"/>
              <a:buNone/>
            </a:pPr>
            <a:r>
              <a:rPr lang="en-US" sz="500" dirty="0">
                <a:solidFill>
                  <a:srgbClr val="333333"/>
                </a:solidFill>
                <a:latin typeface="MetaOT-Norm" panose="020B0504030101020102" pitchFamily="34" charset="0"/>
              </a:rPr>
              <a:t>arts-design-architecture/our-research/research-</a:t>
            </a:r>
            <a:r>
              <a:rPr lang="en-US" sz="500" dirty="0" err="1">
                <a:solidFill>
                  <a:srgbClr val="333333"/>
                </a:solidFill>
                <a:latin typeface="MetaOT-Norm" panose="020B0504030101020102" pitchFamily="34" charset="0"/>
              </a:rPr>
              <a:t>centres</a:t>
            </a:r>
            <a:r>
              <a:rPr lang="en-US" sz="500" dirty="0">
                <a:solidFill>
                  <a:srgbClr val="333333"/>
                </a:solidFill>
                <a:latin typeface="MetaOT-Norm" panose="020B0504030101020102" pitchFamily="34" charset="0"/>
              </a:rPr>
              <a:t>-institutes/</a:t>
            </a:r>
            <a:r>
              <a:rPr lang="en-US" sz="500" dirty="0" err="1">
                <a:solidFill>
                  <a:srgbClr val="333333"/>
                </a:solidFill>
                <a:latin typeface="MetaOT-Norm" panose="020B0504030101020102" pitchFamily="34" charset="0"/>
              </a:rPr>
              <a:t>centre</a:t>
            </a:r>
            <a:r>
              <a:rPr lang="en-US" sz="500" dirty="0">
                <a:solidFill>
                  <a:srgbClr val="333333"/>
                </a:solidFill>
                <a:latin typeface="MetaOT-Norm" panose="020B0504030101020102" pitchFamily="34" charset="0"/>
              </a:rPr>
              <a:t>-social-research-health/</a:t>
            </a:r>
            <a:r>
              <a:rPr lang="en-US" sz="500" dirty="0" err="1">
                <a:solidFill>
                  <a:srgbClr val="333333"/>
                </a:solidFill>
                <a:latin typeface="MetaOT-Norm" panose="020B0504030101020102" pitchFamily="34" charset="0"/>
              </a:rPr>
              <a:t>ourprojects</a:t>
            </a:r>
            <a:r>
              <a:rPr lang="en-US" sz="500" dirty="0">
                <a:solidFill>
                  <a:srgbClr val="333333"/>
                </a:solidFill>
                <a:latin typeface="MetaOT-Norm" panose="020B0504030101020102" pitchFamily="34" charset="0"/>
              </a:rPr>
              <a:t>/</a:t>
            </a:r>
          </a:p>
          <a:p>
            <a:pPr marL="0" indent="0">
              <a:buFont typeface="Arial" panose="020B0604020202020204" pitchFamily="34" charset="0"/>
              <a:buNone/>
            </a:pPr>
            <a:r>
              <a:rPr lang="en-US" sz="500" dirty="0">
                <a:solidFill>
                  <a:srgbClr val="333333"/>
                </a:solidFill>
                <a:latin typeface="MetaOT-Norm" panose="020B0504030101020102" pitchFamily="34" charset="0"/>
              </a:rPr>
              <a:t>stigma-indicators-monitoring-project (accessed 1st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51. Djordjevic F, Ryan K, Gunn J, et al. Health service utilization and experiences of stigma</a:t>
            </a:r>
          </a:p>
          <a:p>
            <a:pPr marL="0" indent="0">
              <a:buFont typeface="Arial" panose="020B0604020202020204" pitchFamily="34" charset="0"/>
              <a:buNone/>
            </a:pPr>
            <a:r>
              <a:rPr lang="en-US" sz="500" dirty="0">
                <a:solidFill>
                  <a:srgbClr val="333333"/>
                </a:solidFill>
                <a:latin typeface="MetaOT-Norm" panose="020B0504030101020102" pitchFamily="34" charset="0"/>
              </a:rPr>
              <a:t>amongst people who inject drugs in Melbourne, Australia. J Viral </a:t>
            </a:r>
            <a:r>
              <a:rPr lang="en-US" sz="500" dirty="0" err="1">
                <a:solidFill>
                  <a:srgbClr val="333333"/>
                </a:solidFill>
                <a:latin typeface="MetaOT-Norm" panose="020B0504030101020102" pitchFamily="34" charset="0"/>
              </a:rPr>
              <a:t>Hepat</a:t>
            </a:r>
            <a:r>
              <a:rPr lang="en-US" sz="500" dirty="0">
                <a:solidFill>
                  <a:srgbClr val="333333"/>
                </a:solidFill>
                <a:latin typeface="MetaOT-Norm" panose="020B0504030101020102" pitchFamily="34" charset="0"/>
              </a:rPr>
              <a:t>. 2021;28(12):1738–1743.</a:t>
            </a:r>
          </a:p>
          <a:p>
            <a:pPr marL="0" indent="0">
              <a:buFont typeface="Arial" panose="020B0604020202020204" pitchFamily="34" charset="0"/>
              <a:buNone/>
            </a:pP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https://doi.org/10.1111/jvh.13612.</a:t>
            </a:r>
          </a:p>
          <a:p>
            <a:pPr marL="0" indent="0">
              <a:buFont typeface="Arial" panose="020B0604020202020204" pitchFamily="34" charset="0"/>
              <a:buNone/>
            </a:pPr>
            <a:r>
              <a:rPr lang="en-US" sz="500" dirty="0">
                <a:solidFill>
                  <a:srgbClr val="333333"/>
                </a:solidFill>
                <a:latin typeface="MetaOT-Norm" panose="020B0504030101020102" pitchFamily="34" charset="0"/>
              </a:rPr>
              <a:t>52. </a:t>
            </a:r>
            <a:r>
              <a:rPr lang="en-US" sz="500" dirty="0" err="1">
                <a:solidFill>
                  <a:srgbClr val="333333"/>
                </a:solidFill>
                <a:latin typeface="MetaOT-Norm" panose="020B0504030101020102" pitchFamily="34" charset="0"/>
              </a:rPr>
              <a:t>Broady</a:t>
            </a:r>
            <a:r>
              <a:rPr lang="en-US" sz="500" dirty="0">
                <a:solidFill>
                  <a:srgbClr val="333333"/>
                </a:solidFill>
                <a:latin typeface="MetaOT-Norm" panose="020B0504030101020102" pitchFamily="34" charset="0"/>
              </a:rPr>
              <a:t> TR, </a:t>
            </a:r>
            <a:r>
              <a:rPr lang="en-US" sz="500" dirty="0" err="1">
                <a:solidFill>
                  <a:srgbClr val="333333"/>
                </a:solidFill>
                <a:latin typeface="MetaOT-Norm" panose="020B0504030101020102" pitchFamily="34" charset="0"/>
              </a:rPr>
              <a:t>Brener</a:t>
            </a:r>
            <a:r>
              <a:rPr lang="en-US" sz="500" dirty="0">
                <a:solidFill>
                  <a:srgbClr val="333333"/>
                </a:solidFill>
                <a:latin typeface="MetaOT-Norm" panose="020B0504030101020102" pitchFamily="34" charset="0"/>
              </a:rPr>
              <a:t> L, </a:t>
            </a:r>
            <a:r>
              <a:rPr lang="en-US" sz="500" dirty="0" err="1">
                <a:solidFill>
                  <a:srgbClr val="333333"/>
                </a:solidFill>
                <a:latin typeface="MetaOT-Norm" panose="020B0504030101020102" pitchFamily="34" charset="0"/>
              </a:rPr>
              <a:t>Vuong</a:t>
            </a:r>
            <a:r>
              <a:rPr lang="en-US" sz="500" dirty="0">
                <a:solidFill>
                  <a:srgbClr val="333333"/>
                </a:solidFill>
                <a:latin typeface="MetaOT-Norm" panose="020B0504030101020102" pitchFamily="34" charset="0"/>
              </a:rPr>
              <a:t> T, et al. Online interventions to reduce stigma towards population</a:t>
            </a:r>
          </a:p>
          <a:p>
            <a:pPr marL="0" indent="0">
              <a:buFont typeface="Arial" panose="020B0604020202020204" pitchFamily="34" charset="0"/>
              <a:buNone/>
            </a:pPr>
            <a:r>
              <a:rPr lang="en-US" sz="500" dirty="0">
                <a:solidFill>
                  <a:srgbClr val="333333"/>
                </a:solidFill>
                <a:latin typeface="MetaOT-Norm" panose="020B0504030101020102" pitchFamily="34" charset="0"/>
              </a:rPr>
              <a:t>groups affected by blood borne viruses in Australia. Int J Drug Policy. 2021;96:103292.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a:t>
            </a:r>
          </a:p>
          <a:p>
            <a:pPr marL="0" indent="0">
              <a:buFont typeface="Arial" panose="020B0604020202020204" pitchFamily="34" charset="0"/>
              <a:buNone/>
            </a:pPr>
            <a:r>
              <a:rPr lang="en-US" sz="500" dirty="0">
                <a:solidFill>
                  <a:srgbClr val="333333"/>
                </a:solidFill>
                <a:latin typeface="MetaOT-Norm" panose="020B0504030101020102" pitchFamily="34" charset="0"/>
              </a:rPr>
              <a:t>org/10.1016/j.drugpo.2021.103292.</a:t>
            </a:r>
          </a:p>
          <a:p>
            <a:pPr marL="0" indent="0">
              <a:buFont typeface="Arial" panose="020B0604020202020204" pitchFamily="34" charset="0"/>
              <a:buNone/>
            </a:pPr>
            <a:r>
              <a:rPr lang="en-US" sz="500" dirty="0">
                <a:solidFill>
                  <a:srgbClr val="333333"/>
                </a:solidFill>
                <a:latin typeface="MetaOT-Norm" panose="020B0504030101020102" pitchFamily="34" charset="0"/>
              </a:rPr>
              <a:t>53. </a:t>
            </a:r>
            <a:r>
              <a:rPr lang="en-US" sz="500" dirty="0" err="1">
                <a:solidFill>
                  <a:srgbClr val="333333"/>
                </a:solidFill>
                <a:latin typeface="MetaOT-Norm" panose="020B0504030101020102" pitchFamily="34" charset="0"/>
              </a:rPr>
              <a:t>Silano</a:t>
            </a:r>
            <a:r>
              <a:rPr lang="en-US" sz="500" dirty="0">
                <a:solidFill>
                  <a:srgbClr val="333333"/>
                </a:solidFill>
                <a:latin typeface="MetaOT-Norm" panose="020B0504030101020102" pitchFamily="34" charset="0"/>
              </a:rPr>
              <a:t> JA, Treloar C, </a:t>
            </a:r>
            <a:r>
              <a:rPr lang="en-US" sz="500" dirty="0" err="1">
                <a:solidFill>
                  <a:srgbClr val="333333"/>
                </a:solidFill>
                <a:latin typeface="MetaOT-Norm" panose="020B0504030101020102" pitchFamily="34" charset="0"/>
              </a:rPr>
              <a:t>Leadbeatter</a:t>
            </a:r>
            <a:r>
              <a:rPr lang="en-US" sz="500" dirty="0">
                <a:solidFill>
                  <a:srgbClr val="333333"/>
                </a:solidFill>
                <a:latin typeface="MetaOT-Norm" panose="020B0504030101020102" pitchFamily="34" charset="0"/>
              </a:rPr>
              <a:t> K, et al. Peer-facilitated treatment access for hepatitis C: the Live</a:t>
            </a:r>
          </a:p>
          <a:p>
            <a:pPr marL="0" indent="0">
              <a:buFont typeface="Arial" panose="020B0604020202020204" pitchFamily="34" charset="0"/>
              <a:buNone/>
            </a:pPr>
            <a:r>
              <a:rPr lang="en-US" sz="500" dirty="0">
                <a:solidFill>
                  <a:srgbClr val="333333"/>
                </a:solidFill>
                <a:latin typeface="MetaOT-Norm" panose="020B0504030101020102" pitchFamily="34" charset="0"/>
              </a:rPr>
              <a:t>Hep C Free project. Harm </a:t>
            </a:r>
            <a:r>
              <a:rPr lang="en-US" sz="500" dirty="0" err="1">
                <a:solidFill>
                  <a:srgbClr val="333333"/>
                </a:solidFill>
                <a:latin typeface="MetaOT-Norm" panose="020B0504030101020102" pitchFamily="34" charset="0"/>
              </a:rPr>
              <a:t>Reduct</a:t>
            </a:r>
            <a:r>
              <a:rPr lang="en-US" sz="500" dirty="0">
                <a:solidFill>
                  <a:srgbClr val="333333"/>
                </a:solidFill>
                <a:latin typeface="MetaOT-Norm" panose="020B0504030101020102" pitchFamily="34" charset="0"/>
              </a:rPr>
              <a:t>. J. 2022;19(1):40.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https://doi.org/10.1186/s12954-022-00619-3.</a:t>
            </a:r>
          </a:p>
          <a:p>
            <a:pPr marL="0" indent="0">
              <a:buFont typeface="Arial" panose="020B0604020202020204" pitchFamily="34" charset="0"/>
              <a:buNone/>
            </a:pPr>
            <a:r>
              <a:rPr lang="en-US" sz="500" dirty="0">
                <a:solidFill>
                  <a:srgbClr val="333333"/>
                </a:solidFill>
                <a:latin typeface="MetaOT-Norm" panose="020B0504030101020102" pitchFamily="34" charset="0"/>
              </a:rPr>
              <a:t>54. Elsum I, Gunn J, Wright M, et al. Peers Assisting Treatment of Hepatitis C (PATH) project and evaluation</a:t>
            </a:r>
          </a:p>
          <a:p>
            <a:pPr marL="0" indent="0">
              <a:buFont typeface="Arial" panose="020B0604020202020204" pitchFamily="34" charset="0"/>
              <a:buNone/>
            </a:pPr>
            <a:r>
              <a:rPr lang="en-US" sz="500" dirty="0">
                <a:solidFill>
                  <a:srgbClr val="333333"/>
                </a:solidFill>
                <a:latin typeface="MetaOT-Norm" panose="020B0504030101020102" pitchFamily="34" charset="0"/>
              </a:rPr>
              <a:t>report 2021. Melbourne, Australia: Burnet Institute; 2021. Available at: https://ecpartnership.org.au/</a:t>
            </a:r>
          </a:p>
          <a:p>
            <a:pPr marL="0" indent="0">
              <a:buFont typeface="Arial" panose="020B0604020202020204" pitchFamily="34" charset="0"/>
              <a:buNone/>
            </a:pPr>
            <a:r>
              <a:rPr lang="en-US" sz="500" dirty="0">
                <a:solidFill>
                  <a:srgbClr val="333333"/>
                </a:solidFill>
                <a:latin typeface="MetaOT-Norm" panose="020B0504030101020102" pitchFamily="34" charset="0"/>
              </a:rPr>
              <a:t>(accessed 20th March, 2022).</a:t>
            </a:r>
          </a:p>
          <a:p>
            <a:pPr marL="0" indent="0">
              <a:buFont typeface="Arial" panose="020B0604020202020204" pitchFamily="34" charset="0"/>
              <a:buNone/>
            </a:pPr>
            <a:r>
              <a:rPr lang="en-US" sz="500" dirty="0">
                <a:solidFill>
                  <a:srgbClr val="333333"/>
                </a:solidFill>
                <a:latin typeface="MetaOT-Norm" panose="020B0504030101020102" pitchFamily="34" charset="0"/>
              </a:rPr>
              <a:t>55. Treloar C, </a:t>
            </a:r>
            <a:r>
              <a:rPr lang="en-US" sz="500" dirty="0" err="1">
                <a:solidFill>
                  <a:srgbClr val="333333"/>
                </a:solidFill>
                <a:latin typeface="MetaOT-Norm" panose="020B0504030101020102" pitchFamily="34" charset="0"/>
              </a:rPr>
              <a:t>Cama</a:t>
            </a:r>
            <a:r>
              <a:rPr lang="en-US" sz="500" dirty="0">
                <a:solidFill>
                  <a:srgbClr val="333333"/>
                </a:solidFill>
                <a:latin typeface="MetaOT-Norm" panose="020B0504030101020102" pitchFamily="34" charset="0"/>
              </a:rPr>
              <a:t> E, Lancaster K, et al. A universal precautions approach to reducing stigma in health</a:t>
            </a:r>
          </a:p>
          <a:p>
            <a:pPr marL="0" indent="0">
              <a:buFont typeface="Arial" panose="020B0604020202020204" pitchFamily="34" charset="0"/>
              <a:buNone/>
            </a:pPr>
            <a:r>
              <a:rPr lang="en-US" sz="500" dirty="0">
                <a:solidFill>
                  <a:srgbClr val="333333"/>
                </a:solidFill>
                <a:latin typeface="MetaOT-Norm" panose="020B0504030101020102" pitchFamily="34" charset="0"/>
              </a:rPr>
              <a:t>care: getting beyond HIV-specific stigma. Harm </a:t>
            </a:r>
            <a:r>
              <a:rPr lang="en-US" sz="500" dirty="0" err="1">
                <a:solidFill>
                  <a:srgbClr val="333333"/>
                </a:solidFill>
                <a:latin typeface="MetaOT-Norm" panose="020B0504030101020102" pitchFamily="34" charset="0"/>
              </a:rPr>
              <a:t>Reduct</a:t>
            </a:r>
            <a:r>
              <a:rPr lang="en-US" sz="500" dirty="0">
                <a:solidFill>
                  <a:srgbClr val="333333"/>
                </a:solidFill>
                <a:latin typeface="MetaOT-Norm" panose="020B0504030101020102" pitchFamily="34" charset="0"/>
              </a:rPr>
              <a:t> J. 2022;19(1):74.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https://doi.org/10.1186/</a:t>
            </a:r>
          </a:p>
          <a:p>
            <a:pPr marL="0" indent="0">
              <a:buFont typeface="Arial" panose="020B0604020202020204" pitchFamily="34" charset="0"/>
              <a:buNone/>
            </a:pPr>
            <a:r>
              <a:rPr lang="en-US" sz="500" dirty="0">
                <a:solidFill>
                  <a:srgbClr val="333333"/>
                </a:solidFill>
                <a:latin typeface="MetaOT-Norm" panose="020B0504030101020102" pitchFamily="34" charset="0"/>
              </a:rPr>
              <a:t>s12954-022-00658-w.</a:t>
            </a:r>
            <a:endParaRPr lang="en-AU" sz="300" dirty="0">
              <a:solidFill>
                <a:srgbClr val="333333"/>
              </a:solidFill>
              <a:latin typeface="MetaOT-Norm" panose="020B0504030101020102" pitchFamily="34" charset="0"/>
            </a:endParaRPr>
          </a:p>
        </p:txBody>
      </p:sp>
      <p:sp>
        <p:nvSpPr>
          <p:cNvPr id="8" name="Content Placeholder 4">
            <a:extLst>
              <a:ext uri="{FF2B5EF4-FFF2-40B4-BE49-F238E27FC236}">
                <a16:creationId xmlns:a16="http://schemas.microsoft.com/office/drawing/2014/main" id="{CBF23180-DDE8-120B-4DC0-55193B091EDD}"/>
              </a:ext>
            </a:extLst>
          </p:cNvPr>
          <p:cNvSpPr txBox="1">
            <a:spLocks/>
          </p:cNvSpPr>
          <p:nvPr/>
        </p:nvSpPr>
        <p:spPr>
          <a:xfrm>
            <a:off x="7578930" y="1861327"/>
            <a:ext cx="43924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 dirty="0">
                <a:solidFill>
                  <a:srgbClr val="333333"/>
                </a:solidFill>
                <a:latin typeface="MetaOT-Norm" panose="020B0504030101020102" pitchFamily="34" charset="0"/>
              </a:rPr>
              <a:t>56. Heard S, Iversen J, Geddes L, et al. Needle Syringe Program National Minimum Data Collection:</a:t>
            </a:r>
          </a:p>
          <a:p>
            <a:pPr marL="0" indent="0">
              <a:buFont typeface="Arial" panose="020B0604020202020204" pitchFamily="34" charset="0"/>
              <a:buNone/>
            </a:pPr>
            <a:r>
              <a:rPr lang="en-US" sz="500" dirty="0">
                <a:solidFill>
                  <a:srgbClr val="333333"/>
                </a:solidFill>
                <a:latin typeface="MetaOT-Norm" panose="020B0504030101020102" pitchFamily="34" charset="0"/>
              </a:rPr>
              <a:t>National Data Report 2021. Sydney, Australia: Kirby Institute, UNSW Sydney; 2021. Available at:</a:t>
            </a:r>
          </a:p>
          <a:p>
            <a:pPr marL="0" indent="0">
              <a:buFont typeface="Arial" panose="020B0604020202020204" pitchFamily="34" charset="0"/>
              <a:buNone/>
            </a:pPr>
            <a:r>
              <a:rPr lang="en-US" sz="500" dirty="0">
                <a:solidFill>
                  <a:srgbClr val="333333"/>
                </a:solidFill>
                <a:latin typeface="MetaOT-Norm" panose="020B0504030101020102" pitchFamily="34" charset="0"/>
              </a:rPr>
              <a:t>https://kirby.unsw.edu.au/report/needle-syringe-program-national-minimum-data-collectionreport-</a:t>
            </a:r>
          </a:p>
          <a:p>
            <a:pPr marL="0" indent="0">
              <a:buFont typeface="Arial" panose="020B0604020202020204" pitchFamily="34" charset="0"/>
              <a:buNone/>
            </a:pPr>
            <a:r>
              <a:rPr lang="en-US" sz="500" dirty="0">
                <a:solidFill>
                  <a:srgbClr val="333333"/>
                </a:solidFill>
                <a:latin typeface="MetaOT-Norm" panose="020B0504030101020102" pitchFamily="34" charset="0"/>
              </a:rPr>
              <a:t>2018 (accessed 15th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57. Sutherland R, </a:t>
            </a:r>
            <a:r>
              <a:rPr lang="en-US" sz="500" dirty="0" err="1">
                <a:solidFill>
                  <a:srgbClr val="333333"/>
                </a:solidFill>
                <a:latin typeface="MetaOT-Norm" panose="020B0504030101020102" pitchFamily="34" charset="0"/>
              </a:rPr>
              <a:t>Uporova</a:t>
            </a:r>
            <a:r>
              <a:rPr lang="en-US" sz="500" dirty="0">
                <a:solidFill>
                  <a:srgbClr val="333333"/>
                </a:solidFill>
                <a:latin typeface="MetaOT-Norm" panose="020B0504030101020102" pitchFamily="34" charset="0"/>
              </a:rPr>
              <a:t> J, </a:t>
            </a:r>
            <a:r>
              <a:rPr lang="en-US" sz="500" dirty="0" err="1">
                <a:solidFill>
                  <a:srgbClr val="333333"/>
                </a:solidFill>
                <a:latin typeface="MetaOT-Norm" panose="020B0504030101020102" pitchFamily="34" charset="0"/>
              </a:rPr>
              <a:t>Chandrasena</a:t>
            </a:r>
            <a:r>
              <a:rPr lang="en-US" sz="500" dirty="0">
                <a:solidFill>
                  <a:srgbClr val="333333"/>
                </a:solidFill>
                <a:latin typeface="MetaOT-Norm" panose="020B0504030101020102" pitchFamily="34" charset="0"/>
              </a:rPr>
              <a:t> U, et al. Australian Drug Trends 2021: Key findings from the</a:t>
            </a:r>
          </a:p>
          <a:p>
            <a:pPr marL="0" indent="0">
              <a:buFont typeface="Arial" panose="020B0604020202020204" pitchFamily="34" charset="0"/>
              <a:buNone/>
            </a:pPr>
            <a:r>
              <a:rPr lang="en-US" sz="500" dirty="0">
                <a:solidFill>
                  <a:srgbClr val="333333"/>
                </a:solidFill>
                <a:latin typeface="MetaOT-Norm" panose="020B0504030101020102" pitchFamily="34" charset="0"/>
              </a:rPr>
              <a:t>National Illicit Drug Reporting System (IDRS) Interviews. Sydney, Australia: National Drug and Alcohol</a:t>
            </a:r>
          </a:p>
          <a:p>
            <a:pPr marL="0" indent="0">
              <a:buFont typeface="Arial" panose="020B0604020202020204" pitchFamily="34" charset="0"/>
              <a:buNone/>
            </a:pPr>
            <a:r>
              <a:rPr lang="en-US" sz="500" dirty="0">
                <a:solidFill>
                  <a:srgbClr val="333333"/>
                </a:solidFill>
                <a:latin typeface="MetaOT-Norm" panose="020B0504030101020102" pitchFamily="34" charset="0"/>
              </a:rPr>
              <a:t>Research Centre, UNSW Sydney; 2021. Available at: https://ndarc.med.unsw.edu.au/project/illicitdrug-</a:t>
            </a:r>
          </a:p>
          <a:p>
            <a:pPr marL="0" indent="0">
              <a:buFont typeface="Arial" panose="020B0604020202020204" pitchFamily="34" charset="0"/>
              <a:buNone/>
            </a:pPr>
            <a:r>
              <a:rPr lang="en-US" sz="500" dirty="0">
                <a:solidFill>
                  <a:srgbClr val="333333"/>
                </a:solidFill>
                <a:latin typeface="MetaOT-Norm" panose="020B0504030101020102" pitchFamily="34" charset="0"/>
              </a:rPr>
              <a:t>reporting-system-</a:t>
            </a:r>
            <a:r>
              <a:rPr lang="en-US" sz="500" dirty="0" err="1">
                <a:solidFill>
                  <a:srgbClr val="333333"/>
                </a:solidFill>
                <a:latin typeface="MetaOT-Norm" panose="020B0504030101020102" pitchFamily="34" charset="0"/>
              </a:rPr>
              <a:t>idrs</a:t>
            </a:r>
            <a:r>
              <a:rPr lang="en-US" sz="500" dirty="0">
                <a:solidFill>
                  <a:srgbClr val="333333"/>
                </a:solidFill>
                <a:latin typeface="MetaOT-Norm" panose="020B0504030101020102" pitchFamily="34" charset="0"/>
              </a:rPr>
              <a:t> (accessed 8th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58. Mao L, </a:t>
            </a:r>
            <a:r>
              <a:rPr lang="en-US" sz="500" dirty="0" err="1">
                <a:solidFill>
                  <a:srgbClr val="333333"/>
                </a:solidFill>
                <a:latin typeface="MetaOT-Norm" panose="020B0504030101020102" pitchFamily="34" charset="0"/>
              </a:rPr>
              <a:t>Broady</a:t>
            </a:r>
            <a:r>
              <a:rPr lang="en-US" sz="500" dirty="0">
                <a:solidFill>
                  <a:srgbClr val="333333"/>
                </a:solidFill>
                <a:latin typeface="MetaOT-Norm" panose="020B0504030101020102" pitchFamily="34" charset="0"/>
              </a:rPr>
              <a:t> T, Holt M, et al. Annual Report of Trends in </a:t>
            </a:r>
            <a:r>
              <a:rPr lang="en-US" sz="500" dirty="0" err="1">
                <a:solidFill>
                  <a:srgbClr val="333333"/>
                </a:solidFill>
                <a:latin typeface="MetaOT-Norm" panose="020B0504030101020102" pitchFamily="34" charset="0"/>
              </a:rPr>
              <a:t>Behaviour</a:t>
            </a:r>
            <a:r>
              <a:rPr lang="en-US" sz="500" dirty="0">
                <a:solidFill>
                  <a:srgbClr val="333333"/>
                </a:solidFill>
                <a:latin typeface="MetaOT-Norm" panose="020B0504030101020102" pitchFamily="34" charset="0"/>
              </a:rPr>
              <a:t> 2021: HIV and STIs in Australia.</a:t>
            </a:r>
          </a:p>
          <a:p>
            <a:pPr marL="0" indent="0">
              <a:buFont typeface="Arial" panose="020B0604020202020204" pitchFamily="34" charset="0"/>
              <a:buNone/>
            </a:pPr>
            <a:r>
              <a:rPr lang="en-US" sz="500" dirty="0">
                <a:solidFill>
                  <a:srgbClr val="333333"/>
                </a:solidFill>
                <a:latin typeface="MetaOT-Norm" panose="020B0504030101020102" pitchFamily="34" charset="0"/>
              </a:rPr>
              <a:t>Sydney, Australia: UNSW Centre for Social Research in Health; 2021. Available at: https://www.unsw.</a:t>
            </a:r>
          </a:p>
          <a:p>
            <a:pPr marL="0" indent="0">
              <a:buFont typeface="Arial" panose="020B0604020202020204" pitchFamily="34" charset="0"/>
              <a:buNone/>
            </a:pPr>
            <a:r>
              <a:rPr lang="en-US" sz="500" dirty="0">
                <a:solidFill>
                  <a:srgbClr val="333333"/>
                </a:solidFill>
                <a:latin typeface="MetaOT-Norm" panose="020B0504030101020102" pitchFamily="34" charset="0"/>
              </a:rPr>
              <a:t>edu.au/arts-design-architecture/our-research/research-</a:t>
            </a:r>
            <a:r>
              <a:rPr lang="en-US" sz="500" dirty="0" err="1">
                <a:solidFill>
                  <a:srgbClr val="333333"/>
                </a:solidFill>
                <a:latin typeface="MetaOT-Norm" panose="020B0504030101020102" pitchFamily="34" charset="0"/>
              </a:rPr>
              <a:t>centres</a:t>
            </a:r>
            <a:r>
              <a:rPr lang="en-US" sz="500" dirty="0">
                <a:solidFill>
                  <a:srgbClr val="333333"/>
                </a:solidFill>
                <a:latin typeface="MetaOT-Norm" panose="020B0504030101020102" pitchFamily="34" charset="0"/>
              </a:rPr>
              <a:t>-institutes/</a:t>
            </a:r>
            <a:r>
              <a:rPr lang="en-US" sz="500" dirty="0" err="1">
                <a:solidFill>
                  <a:srgbClr val="333333"/>
                </a:solidFill>
                <a:latin typeface="MetaOT-Norm" panose="020B0504030101020102" pitchFamily="34" charset="0"/>
              </a:rPr>
              <a:t>centre</a:t>
            </a:r>
            <a:r>
              <a:rPr lang="en-US" sz="500" dirty="0">
                <a:solidFill>
                  <a:srgbClr val="333333"/>
                </a:solidFill>
                <a:latin typeface="MetaOT-Norm" panose="020B0504030101020102" pitchFamily="34" charset="0"/>
              </a:rPr>
              <a:t>-social-</a:t>
            </a:r>
            <a:r>
              <a:rPr lang="en-US" sz="500" dirty="0" err="1">
                <a:solidFill>
                  <a:srgbClr val="333333"/>
                </a:solidFill>
                <a:latin typeface="MetaOT-Norm" panose="020B0504030101020102" pitchFamily="34" charset="0"/>
              </a:rPr>
              <a:t>researchhealth</a:t>
            </a:r>
            <a:r>
              <a:rPr lang="en-US" sz="500" dirty="0">
                <a:solidFill>
                  <a:srgbClr val="333333"/>
                </a:solidFill>
                <a:latin typeface="MetaOT-Norm" panose="020B0504030101020102" pitchFamily="34" charset="0"/>
              </a:rPr>
              <a:t>/</a:t>
            </a:r>
          </a:p>
          <a:p>
            <a:pPr marL="0" indent="0">
              <a:buFont typeface="Arial" panose="020B0604020202020204" pitchFamily="34" charset="0"/>
              <a:buNone/>
            </a:pPr>
            <a:r>
              <a:rPr lang="en-US" sz="500" dirty="0">
                <a:solidFill>
                  <a:srgbClr val="333333"/>
                </a:solidFill>
                <a:latin typeface="MetaOT-Norm" panose="020B0504030101020102" pitchFamily="34" charset="0"/>
              </a:rPr>
              <a:t>our-projects/annual-report-of-trends-in-</a:t>
            </a:r>
            <a:r>
              <a:rPr lang="en-US" sz="500" dirty="0" err="1">
                <a:solidFill>
                  <a:srgbClr val="333333"/>
                </a:solidFill>
                <a:latin typeface="MetaOT-Norm" panose="020B0504030101020102" pitchFamily="34" charset="0"/>
              </a:rPr>
              <a:t>behaviour</a:t>
            </a:r>
            <a:r>
              <a:rPr lang="en-US" sz="500" dirty="0">
                <a:solidFill>
                  <a:srgbClr val="333333"/>
                </a:solidFill>
                <a:latin typeface="MetaOT-Norm" panose="020B0504030101020102" pitchFamily="34" charset="0"/>
              </a:rPr>
              <a:t> (accessed 20th September, 2022).</a:t>
            </a:r>
          </a:p>
          <a:p>
            <a:pPr marL="0" indent="0">
              <a:buFont typeface="Arial" panose="020B0604020202020204" pitchFamily="34" charset="0"/>
              <a:buNone/>
            </a:pPr>
            <a:r>
              <a:rPr lang="en-US" sz="500" dirty="0">
                <a:solidFill>
                  <a:srgbClr val="333333"/>
                </a:solidFill>
                <a:latin typeface="MetaOT-Norm" panose="020B0504030101020102" pitchFamily="34" charset="0"/>
              </a:rPr>
              <a:t>59. Holt M, Lea T, Mao L, et al. Adapting </a:t>
            </a:r>
            <a:r>
              <a:rPr lang="en-US" sz="500" dirty="0" err="1">
                <a:solidFill>
                  <a:srgbClr val="333333"/>
                </a:solidFill>
                <a:latin typeface="MetaOT-Norm" panose="020B0504030101020102" pitchFamily="34" charset="0"/>
              </a:rPr>
              <a:t>behavioural</a:t>
            </a:r>
            <a:r>
              <a:rPr lang="en-US" sz="500" dirty="0">
                <a:solidFill>
                  <a:srgbClr val="333333"/>
                </a:solidFill>
                <a:latin typeface="MetaOT-Norm" panose="020B0504030101020102" pitchFamily="34" charset="0"/>
              </a:rPr>
              <a:t> surveillance to antiretroviral-based HIV</a:t>
            </a:r>
          </a:p>
          <a:p>
            <a:pPr marL="0" indent="0">
              <a:buFont typeface="Arial" panose="020B0604020202020204" pitchFamily="34" charset="0"/>
              <a:buNone/>
            </a:pPr>
            <a:r>
              <a:rPr lang="en-US" sz="500" dirty="0">
                <a:solidFill>
                  <a:srgbClr val="333333"/>
                </a:solidFill>
                <a:latin typeface="MetaOT-Norm" panose="020B0504030101020102" pitchFamily="34" charset="0"/>
              </a:rPr>
              <a:t>prevention: reviewing and anticipating trends in the Australian Gay Community Periodic Surveys.</a:t>
            </a:r>
          </a:p>
          <a:p>
            <a:pPr marL="0" indent="0">
              <a:buFont typeface="Arial" panose="020B0604020202020204" pitchFamily="34" charset="0"/>
              <a:buNone/>
            </a:pPr>
            <a:r>
              <a:rPr lang="en-US" sz="500" dirty="0">
                <a:solidFill>
                  <a:srgbClr val="333333"/>
                </a:solidFill>
                <a:latin typeface="MetaOT-Norm" panose="020B0504030101020102" pitchFamily="34" charset="0"/>
              </a:rPr>
              <a:t>Sex Health. 2017;14(1):72–79.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https://doi.org/10.1071/SH16072.</a:t>
            </a:r>
          </a:p>
          <a:p>
            <a:pPr marL="0" indent="0">
              <a:buFont typeface="Arial" panose="020B0604020202020204" pitchFamily="34" charset="0"/>
              <a:buNone/>
            </a:pPr>
            <a:r>
              <a:rPr lang="en-US" sz="500" dirty="0">
                <a:solidFill>
                  <a:srgbClr val="333333"/>
                </a:solidFill>
                <a:latin typeface="MetaOT-Norm" panose="020B0504030101020102" pitchFamily="34" charset="0"/>
              </a:rPr>
              <a:t>60. MacLachlan J, Smith C, </a:t>
            </a:r>
            <a:r>
              <a:rPr lang="en-US" sz="500" dirty="0" err="1">
                <a:solidFill>
                  <a:srgbClr val="333333"/>
                </a:solidFill>
                <a:latin typeface="MetaOT-Norm" panose="020B0504030101020102" pitchFamily="34" charset="0"/>
              </a:rPr>
              <a:t>Towell</a:t>
            </a:r>
            <a:r>
              <a:rPr lang="en-US" sz="500" dirty="0">
                <a:solidFill>
                  <a:srgbClr val="333333"/>
                </a:solidFill>
                <a:latin typeface="MetaOT-Norm" panose="020B0504030101020102" pitchFamily="34" charset="0"/>
              </a:rPr>
              <a:t> V, et al. Viral Hepatitis Mapping Project: National Report 2018–19. Sydney,</a:t>
            </a:r>
          </a:p>
          <a:p>
            <a:pPr marL="0" indent="0">
              <a:buFont typeface="Arial" panose="020B0604020202020204" pitchFamily="34" charset="0"/>
              <a:buNone/>
            </a:pPr>
            <a:r>
              <a:rPr lang="en-US" sz="500" dirty="0">
                <a:solidFill>
                  <a:srgbClr val="333333"/>
                </a:solidFill>
                <a:latin typeface="MetaOT-Norm" panose="020B0504030101020102" pitchFamily="34" charset="0"/>
              </a:rPr>
              <a:t>Australia: Australasian Society for HIV, Viral Hepatitis and Sexual Health Medicine (ASHM); 2020. Available</a:t>
            </a:r>
          </a:p>
          <a:p>
            <a:pPr marL="0" indent="0">
              <a:buFont typeface="Arial" panose="020B0604020202020204" pitchFamily="34" charset="0"/>
              <a:buNone/>
            </a:pPr>
            <a:r>
              <a:rPr lang="en-US" sz="500" dirty="0">
                <a:solidFill>
                  <a:srgbClr val="333333"/>
                </a:solidFill>
                <a:latin typeface="MetaOT-Norm" panose="020B0504030101020102" pitchFamily="34" charset="0"/>
              </a:rPr>
              <a:t>at: https://ashm.org.au/programs/Viral-Hepatitis-Mapping-Project/ (accessed 15th August, 2022).</a:t>
            </a:r>
          </a:p>
          <a:p>
            <a:pPr marL="0" indent="0">
              <a:buFont typeface="Arial" panose="020B0604020202020204" pitchFamily="34" charset="0"/>
              <a:buNone/>
            </a:pPr>
            <a:r>
              <a:rPr lang="en-US" sz="500" dirty="0">
                <a:solidFill>
                  <a:srgbClr val="333333"/>
                </a:solidFill>
                <a:latin typeface="MetaOT-Norm" panose="020B0504030101020102" pitchFamily="34" charset="0"/>
              </a:rPr>
              <a:t>61. Palmer AY, Chan K, Gold J, et al. A modelling analysis of financial incentives for hepatitis C</a:t>
            </a:r>
          </a:p>
          <a:p>
            <a:pPr marL="0" indent="0">
              <a:buFont typeface="Arial" panose="020B0604020202020204" pitchFamily="34" charset="0"/>
              <a:buNone/>
            </a:pPr>
            <a:r>
              <a:rPr lang="en-US" sz="500" dirty="0">
                <a:solidFill>
                  <a:srgbClr val="333333"/>
                </a:solidFill>
                <a:latin typeface="MetaOT-Norm" panose="020B0504030101020102" pitchFamily="34" charset="0"/>
              </a:rPr>
              <a:t>testing and treatment uptake delivered through a community-based testing campaign. J Viral </a:t>
            </a:r>
            <a:r>
              <a:rPr lang="en-US" sz="500" dirty="0" err="1">
                <a:solidFill>
                  <a:srgbClr val="333333"/>
                </a:solidFill>
                <a:latin typeface="MetaOT-Norm" panose="020B0504030101020102" pitchFamily="34" charset="0"/>
              </a:rPr>
              <a:t>Hepat</a:t>
            </a:r>
            <a:r>
              <a:rPr lang="en-US" sz="500" dirty="0">
                <a:solidFill>
                  <a:srgbClr val="333333"/>
                </a:solidFill>
                <a:latin typeface="MetaOT-Norm" panose="020B0504030101020102" pitchFamily="34" charset="0"/>
              </a:rPr>
              <a:t>.</a:t>
            </a:r>
          </a:p>
          <a:p>
            <a:pPr marL="0" indent="0">
              <a:buFont typeface="Arial" panose="020B0604020202020204" pitchFamily="34" charset="0"/>
              <a:buNone/>
            </a:pPr>
            <a:r>
              <a:rPr lang="en-US" sz="500" dirty="0">
                <a:solidFill>
                  <a:srgbClr val="333333"/>
                </a:solidFill>
                <a:latin typeface="MetaOT-Norm" panose="020B0504030101020102" pitchFamily="34" charset="0"/>
              </a:rPr>
              <a:t>2021;28(11):1624–1634. </a:t>
            </a:r>
            <a:r>
              <a:rPr lang="en-US" sz="500" dirty="0" err="1">
                <a:solidFill>
                  <a:srgbClr val="333333"/>
                </a:solidFill>
                <a:latin typeface="MetaOT-Norm" panose="020B0504030101020102" pitchFamily="34" charset="0"/>
              </a:rPr>
              <a:t>doi</a:t>
            </a:r>
            <a:r>
              <a:rPr lang="en-US" sz="500" dirty="0">
                <a:solidFill>
                  <a:srgbClr val="333333"/>
                </a:solidFill>
                <a:latin typeface="MetaOT-Norm" panose="020B0504030101020102" pitchFamily="34" charset="0"/>
              </a:rPr>
              <a:t>: https://doi.org/10.1111/jvh.13596.</a:t>
            </a:r>
            <a:endParaRPr lang="en-AU" sz="300" dirty="0">
              <a:solidFill>
                <a:srgbClr val="333333"/>
              </a:solidFill>
              <a:latin typeface="MetaOT-Norm" panose="020B0504030101020102" pitchFamily="34" charset="0"/>
            </a:endParaRPr>
          </a:p>
        </p:txBody>
      </p:sp>
    </p:spTree>
    <p:extLst>
      <p:ext uri="{BB962C8B-B14F-4D97-AF65-F5344CB8AC3E}">
        <p14:creationId xmlns:p14="http://schemas.microsoft.com/office/powerpoint/2010/main" val="18911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7FDE-3E33-4F9B-5122-D7B74B0DFCB7}"/>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4.  Number of individuals attending ACCESS primary care clinics and proportion tested for HCV (HCV antibody only or HCV antibody and RNA or HCV RNA only),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5B6D4B3B-8720-63ED-DE7B-BB9269951D9F}"/>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619B8BE3-4243-A30F-7A9A-ABD273083D06}"/>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010D98F5-F6B2-1257-91A2-CDB6E0160381}"/>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low confidence">
            <a:extLst>
              <a:ext uri="{FF2B5EF4-FFF2-40B4-BE49-F238E27FC236}">
                <a16:creationId xmlns:a16="http://schemas.microsoft.com/office/drawing/2014/main" id="{D65756E9-6940-7A3A-E143-10A96F725F3E}"/>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591889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6FD5A-4D63-06B9-2865-EBE087821563}"/>
              </a:ext>
            </a:extLst>
          </p:cNvPr>
          <p:cNvSpPr>
            <a:spLocks noGrp="1"/>
          </p:cNvSpPr>
          <p:nvPr>
            <p:ph type="title"/>
          </p:nvPr>
        </p:nvSpPr>
        <p:spPr/>
        <p:txBody>
          <a:bodyPr/>
          <a:lstStyle/>
          <a:p>
            <a:r>
              <a:rPr lang="en-US" dirty="0"/>
              <a:t>References</a:t>
            </a:r>
            <a:endParaRPr lang="en-AU" dirty="0"/>
          </a:p>
        </p:txBody>
      </p:sp>
      <p:sp>
        <p:nvSpPr>
          <p:cNvPr id="5" name="Content Placeholder 4">
            <a:extLst>
              <a:ext uri="{FF2B5EF4-FFF2-40B4-BE49-F238E27FC236}">
                <a16:creationId xmlns:a16="http://schemas.microsoft.com/office/drawing/2014/main" id="{456F8ECE-3950-365E-7672-325C6307560A}"/>
              </a:ext>
            </a:extLst>
          </p:cNvPr>
          <p:cNvSpPr>
            <a:spLocks noGrp="1"/>
          </p:cNvSpPr>
          <p:nvPr>
            <p:ph idx="1"/>
          </p:nvPr>
        </p:nvSpPr>
        <p:spPr>
          <a:xfrm>
            <a:off x="983433" y="1825625"/>
            <a:ext cx="3096343" cy="4351338"/>
          </a:xfrm>
        </p:spPr>
        <p:txBody>
          <a:bodyPr>
            <a:normAutofit/>
          </a:bodyPr>
          <a:lstStyle/>
          <a:p>
            <a:pPr marL="0" indent="0" algn="l">
              <a:buNone/>
            </a:pPr>
            <a:r>
              <a:rPr lang="en-US" sz="500" b="0" i="0" u="none" strike="noStrike" baseline="0" dirty="0">
                <a:solidFill>
                  <a:srgbClr val="333333"/>
                </a:solidFill>
                <a:latin typeface="MetaOT-Norm" panose="020B0504030101020102" pitchFamily="34" charset="0"/>
              </a:rPr>
              <a:t>62. Chan K, Elsum I, Gold J, et al. Increasing hepatitis C testing and linkage to care: results of a testing</a:t>
            </a:r>
          </a:p>
          <a:p>
            <a:pPr marL="0" indent="0" algn="l">
              <a:buNone/>
            </a:pPr>
            <a:r>
              <a:rPr lang="en-US" sz="500" b="0" i="0" u="none" strike="noStrike" baseline="0" dirty="0">
                <a:solidFill>
                  <a:srgbClr val="333333"/>
                </a:solidFill>
                <a:latin typeface="MetaOT-Norm" panose="020B0504030101020102" pitchFamily="34" charset="0"/>
              </a:rPr>
              <a:t>campaign with incentives at primary care clinics in Melbourne, Australia. J Viral </a:t>
            </a:r>
            <a:r>
              <a:rPr lang="en-US" sz="500" b="0" i="0" u="none" strike="noStrike" baseline="0" dirty="0" err="1">
                <a:solidFill>
                  <a:srgbClr val="333333"/>
                </a:solidFill>
                <a:latin typeface="MetaOT-Norm" panose="020B0504030101020102" pitchFamily="34" charset="0"/>
              </a:rPr>
              <a:t>Hepat</a:t>
            </a:r>
            <a:r>
              <a:rPr lang="en-US" sz="500" b="0" i="0" u="none" strike="noStrike" baseline="0" dirty="0">
                <a:solidFill>
                  <a:srgbClr val="333333"/>
                </a:solidFill>
                <a:latin typeface="MetaOT-Norm" panose="020B0504030101020102" pitchFamily="34" charset="0"/>
              </a:rPr>
              <a:t>. 2021;28(3):569–572.</a:t>
            </a:r>
          </a:p>
          <a:p>
            <a:pPr marL="0" indent="0" algn="l">
              <a:buNone/>
            </a:pP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https://doi.org/10.1111/jvh.13447.</a:t>
            </a:r>
          </a:p>
          <a:p>
            <a:pPr marL="0" indent="0" algn="l">
              <a:buNone/>
            </a:pPr>
            <a:r>
              <a:rPr lang="en-US" sz="500" b="0" i="0" u="none" strike="noStrike" baseline="0" dirty="0">
                <a:solidFill>
                  <a:srgbClr val="333333"/>
                </a:solidFill>
                <a:latin typeface="MetaOT-Norm" panose="020B0504030101020102" pitchFamily="34" charset="0"/>
              </a:rPr>
              <a:t>63. </a:t>
            </a:r>
            <a:r>
              <a:rPr lang="en-US" sz="500" b="0" i="0" u="none" strike="noStrike" baseline="0" dirty="0" err="1">
                <a:solidFill>
                  <a:srgbClr val="333333"/>
                </a:solidFill>
                <a:latin typeface="MetaOT-Norm" panose="020B0504030101020102" pitchFamily="34" charset="0"/>
              </a:rPr>
              <a:t>Ampt</a:t>
            </a:r>
            <a:r>
              <a:rPr lang="en-US" sz="500" b="0" i="0" u="none" strike="noStrike" baseline="0" dirty="0">
                <a:solidFill>
                  <a:srgbClr val="333333"/>
                </a:solidFill>
                <a:latin typeface="MetaOT-Norm" panose="020B0504030101020102" pitchFamily="34" charset="0"/>
              </a:rPr>
              <a:t> FH, El Hayek C, </a:t>
            </a:r>
            <a:r>
              <a:rPr lang="en-US" sz="500" b="0" i="0" u="none" strike="noStrike" baseline="0" dirty="0" err="1">
                <a:solidFill>
                  <a:srgbClr val="333333"/>
                </a:solidFill>
                <a:latin typeface="MetaOT-Norm" panose="020B0504030101020102" pitchFamily="34" charset="0"/>
              </a:rPr>
              <a:t>Agius</a:t>
            </a:r>
            <a:r>
              <a:rPr lang="en-US" sz="500" b="0" i="0" u="none" strike="noStrike" baseline="0" dirty="0">
                <a:solidFill>
                  <a:srgbClr val="333333"/>
                </a:solidFill>
                <a:latin typeface="MetaOT-Norm" panose="020B0504030101020102" pitchFamily="34" charset="0"/>
              </a:rPr>
              <a:t> PA, et al. Anorectal swabs as a marker of male-to-male sexual exposure</a:t>
            </a:r>
          </a:p>
          <a:p>
            <a:pPr marL="0" indent="0" algn="l">
              <a:buNone/>
            </a:pPr>
            <a:r>
              <a:rPr lang="en-US" sz="500" b="0" i="0" u="none" strike="noStrike" baseline="0" dirty="0">
                <a:solidFill>
                  <a:srgbClr val="333333"/>
                </a:solidFill>
                <a:latin typeface="MetaOT-Norm" panose="020B0504030101020102" pitchFamily="34" charset="0"/>
              </a:rPr>
              <a:t>in STI surveillance systems. Epidemiol Infect. 2017;145(12):2530–2535. </a:t>
            </a:r>
            <a:r>
              <a:rPr lang="en-US" sz="500" b="0" i="0" u="none" strike="noStrike" baseline="0" dirty="0" err="1">
                <a:solidFill>
                  <a:srgbClr val="333333"/>
                </a:solidFill>
                <a:latin typeface="MetaOT-Norm" panose="020B0504030101020102" pitchFamily="34" charset="0"/>
              </a:rPr>
              <a:t>doi</a:t>
            </a:r>
            <a:r>
              <a:rPr lang="en-US" sz="500" b="0" i="0" u="none" strike="noStrike" baseline="0" dirty="0">
                <a:solidFill>
                  <a:srgbClr val="333333"/>
                </a:solidFill>
                <a:latin typeface="MetaOT-Norm" panose="020B0504030101020102" pitchFamily="34" charset="0"/>
              </a:rPr>
              <a:t>: https://doi.org/10.1017/</a:t>
            </a:r>
          </a:p>
          <a:p>
            <a:pPr marL="0" indent="0" algn="l">
              <a:buNone/>
            </a:pPr>
            <a:r>
              <a:rPr lang="en-US" sz="500" b="0" i="0" u="none" strike="noStrike" baseline="0" dirty="0">
                <a:solidFill>
                  <a:srgbClr val="333333"/>
                </a:solidFill>
                <a:latin typeface="MetaOT-Norm" panose="020B0504030101020102" pitchFamily="34" charset="0"/>
              </a:rPr>
              <a:t>S095026881700098X.</a:t>
            </a:r>
          </a:p>
          <a:p>
            <a:pPr marL="0" indent="0" algn="l">
              <a:buNone/>
            </a:pPr>
            <a:r>
              <a:rPr lang="en-US" sz="500" b="0" i="0" u="none" strike="noStrike" baseline="0" dirty="0">
                <a:solidFill>
                  <a:srgbClr val="333333"/>
                </a:solidFill>
                <a:latin typeface="MetaOT-Norm" panose="020B0504030101020102" pitchFamily="34" charset="0"/>
              </a:rPr>
              <a:t>64. Australian Government, Department of Health. Australian national notifiable diseases and case</a:t>
            </a:r>
          </a:p>
          <a:p>
            <a:pPr marL="0" indent="0" algn="l">
              <a:buNone/>
            </a:pPr>
            <a:r>
              <a:rPr lang="en-US" sz="500" b="0" i="0" u="none" strike="noStrike" baseline="0" dirty="0">
                <a:solidFill>
                  <a:srgbClr val="333333"/>
                </a:solidFill>
                <a:latin typeface="MetaOT-Norm" panose="020B0504030101020102" pitchFamily="34" charset="0"/>
              </a:rPr>
              <a:t>definitions. Canberra, Australia: Australian Government, Department of Health; 2021. Available at:</a:t>
            </a:r>
          </a:p>
          <a:p>
            <a:pPr marL="0" indent="0" algn="l">
              <a:buNone/>
            </a:pPr>
            <a:r>
              <a:rPr lang="en-US" sz="500" b="0" i="0" u="none" strike="noStrike" baseline="0" dirty="0">
                <a:solidFill>
                  <a:srgbClr val="333333"/>
                </a:solidFill>
                <a:latin typeface="MetaOT-Norm" panose="020B0504030101020102" pitchFamily="34" charset="0"/>
              </a:rPr>
              <a:t>https://www.health.gov.au/resources/collections/cdna-surveillance-case-definitions?utm_</a:t>
            </a:r>
          </a:p>
          <a:p>
            <a:pPr marL="0" indent="0" algn="l">
              <a:buNone/>
            </a:pPr>
            <a:r>
              <a:rPr lang="en-US" sz="500" b="0" i="0" u="none" strike="noStrike" baseline="0" dirty="0">
                <a:solidFill>
                  <a:srgbClr val="333333"/>
                </a:solidFill>
                <a:latin typeface="MetaOT-Norm" panose="020B0504030101020102" pitchFamily="34" charset="0"/>
              </a:rPr>
              <a:t>source=</a:t>
            </a:r>
            <a:r>
              <a:rPr lang="en-US" sz="500" b="0" i="0" u="none" strike="noStrike" baseline="0" dirty="0" err="1">
                <a:solidFill>
                  <a:srgbClr val="333333"/>
                </a:solidFill>
                <a:latin typeface="MetaOT-Norm" panose="020B0504030101020102" pitchFamily="34" charset="0"/>
              </a:rPr>
              <a:t>health.gov.au&amp;utm_medium</a:t>
            </a:r>
            <a:r>
              <a:rPr lang="en-US" sz="500" b="0" i="0" u="none" strike="noStrike" baseline="0" dirty="0">
                <a:solidFill>
                  <a:srgbClr val="333333"/>
                </a:solidFill>
                <a:latin typeface="MetaOT-Norm" panose="020B0504030101020102" pitchFamily="34" charset="0"/>
              </a:rPr>
              <a:t>=</a:t>
            </a:r>
            <a:r>
              <a:rPr lang="en-US" sz="500" b="0" i="0" u="none" strike="noStrike" baseline="0" dirty="0" err="1">
                <a:solidFill>
                  <a:srgbClr val="333333"/>
                </a:solidFill>
                <a:latin typeface="MetaOT-Norm" panose="020B0504030101020102" pitchFamily="34" charset="0"/>
              </a:rPr>
              <a:t>callout-auto-custom&amp;utm_campaign</a:t>
            </a:r>
            <a:r>
              <a:rPr lang="en-US" sz="500" b="0" i="0" u="none" strike="noStrike" baseline="0" dirty="0">
                <a:solidFill>
                  <a:srgbClr val="333333"/>
                </a:solidFill>
                <a:latin typeface="MetaOT-Norm" panose="020B0504030101020102" pitchFamily="34" charset="0"/>
              </a:rPr>
              <a:t>=</a:t>
            </a:r>
            <a:r>
              <a:rPr lang="en-US" sz="500" b="0" i="0" u="none" strike="noStrike" baseline="0" dirty="0" err="1">
                <a:solidFill>
                  <a:srgbClr val="333333"/>
                </a:solidFill>
                <a:latin typeface="MetaOT-Norm" panose="020B0504030101020102" pitchFamily="34" charset="0"/>
              </a:rPr>
              <a:t>digital_transformation</a:t>
            </a:r>
            <a:endParaRPr lang="en-US" sz="500" b="0" i="0" u="none" strike="noStrike" baseline="0" dirty="0">
              <a:solidFill>
                <a:srgbClr val="333333"/>
              </a:solidFill>
              <a:latin typeface="MetaOT-Norm" panose="020B0504030101020102" pitchFamily="34" charset="0"/>
            </a:endParaRPr>
          </a:p>
          <a:p>
            <a:pPr marL="0" indent="0" algn="l">
              <a:buNone/>
            </a:pPr>
            <a:r>
              <a:rPr lang="en-US" sz="500" b="0" i="0" u="none" strike="noStrike" baseline="0" dirty="0">
                <a:solidFill>
                  <a:srgbClr val="333333"/>
                </a:solidFill>
                <a:latin typeface="MetaOT-Norm" panose="020B0504030101020102" pitchFamily="34" charset="0"/>
              </a:rPr>
              <a:t>(accessed 7th June, 2022).</a:t>
            </a:r>
            <a:endParaRPr lang="en-AU" sz="500" b="0" i="0" u="none" strike="noStrike" baseline="0" dirty="0">
              <a:solidFill>
                <a:srgbClr val="333333"/>
              </a:solidFill>
              <a:latin typeface="MetaOT-Norm" panose="020B0504030101020102" pitchFamily="34" charset="0"/>
            </a:endParaRPr>
          </a:p>
        </p:txBody>
      </p:sp>
      <p:sp>
        <p:nvSpPr>
          <p:cNvPr id="2" name="Footer Placeholder 1">
            <a:extLst>
              <a:ext uri="{FF2B5EF4-FFF2-40B4-BE49-F238E27FC236}">
                <a16:creationId xmlns:a16="http://schemas.microsoft.com/office/drawing/2014/main" id="{C5A08F08-E489-CF84-EC8A-B32763B18F86}"/>
              </a:ext>
            </a:extLst>
          </p:cNvPr>
          <p:cNvSpPr>
            <a:spLocks noGrp="1"/>
          </p:cNvSpPr>
          <p:nvPr>
            <p:ph type="ftr" sz="quarter" idx="11"/>
          </p:nvPr>
        </p:nvSpPr>
        <p:spPr/>
        <p:txBody>
          <a:bodyPr/>
          <a:lstStyle/>
          <a:p>
            <a:r>
              <a:rPr lang="en-AU"/>
              <a:t>Hepatitis C Elimination in Australia 2022</a:t>
            </a:r>
            <a:endParaRPr lang="en-AU" dirty="0"/>
          </a:p>
        </p:txBody>
      </p:sp>
    </p:spTree>
    <p:extLst>
      <p:ext uri="{BB962C8B-B14F-4D97-AF65-F5344CB8AC3E}">
        <p14:creationId xmlns:p14="http://schemas.microsoft.com/office/powerpoint/2010/main" val="80809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5267-6A91-D4A3-7BA1-443407C72131}"/>
              </a:ext>
            </a:extLst>
          </p:cNvPr>
          <p:cNvSpPr>
            <a:spLocks noGrp="1"/>
          </p:cNvSpPr>
          <p:nvPr>
            <p:ph type="title"/>
          </p:nvPr>
        </p:nvSpPr>
        <p:spPr/>
        <p:txBody>
          <a:bodyPr>
            <a:noAutofit/>
          </a:bodyPr>
          <a:lstStyle/>
          <a:p>
            <a:r>
              <a:rPr lang="en-GB" spc="5" dirty="0">
                <a:ea typeface="Times New Roman" panose="02020603050405020304" pitchFamily="18" charset="0"/>
                <a:cs typeface="MetaOT-Medi" panose="020B0604030101020102" pitchFamily="34" charset="0"/>
              </a:rPr>
              <a:t>Figure 5.  Number of HIV</a:t>
            </a:r>
            <a:r>
              <a:rPr lang="en-GB" spc="5" dirty="0">
                <a:ea typeface="Times New Roman" panose="02020603050405020304" pitchFamily="18" charset="0"/>
                <a:cs typeface="Cambria Math" panose="02040503050406030204" pitchFamily="18" charset="0"/>
              </a:rPr>
              <a:t>‑</a:t>
            </a:r>
            <a:r>
              <a:rPr lang="en-GB" spc="5" dirty="0">
                <a:ea typeface="Times New Roman" panose="02020603050405020304" pitchFamily="18" charset="0"/>
                <a:cs typeface="MetaOT-Medi" panose="020B0604030101020102" pitchFamily="34" charset="0"/>
              </a:rPr>
              <a:t>positive GBM attending ACCESS GBM or sexual health clinics and proportion tested for HCV (HCV antibody only or HCV antibody and RNA or HCV RNA only),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E903135E-5386-DA68-3D68-910DA0CFBB37}"/>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AEE54A66-EC15-67DC-01AA-D232B2C8959E}"/>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531F76F8-7D3C-F15D-B7C4-6FD239DAC85A}"/>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Chart&#10;&#10;Description automatically generated with medium confidence">
            <a:extLst>
              <a:ext uri="{FF2B5EF4-FFF2-40B4-BE49-F238E27FC236}">
                <a16:creationId xmlns:a16="http://schemas.microsoft.com/office/drawing/2014/main" id="{424A0539-A114-2C4B-EE62-C9182110D3CB}"/>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38267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7973-7F2B-7242-D93E-1AEBA9141AA0}"/>
              </a:ext>
            </a:extLst>
          </p:cNvPr>
          <p:cNvSpPr>
            <a:spLocks noGrp="1"/>
          </p:cNvSpPr>
          <p:nvPr>
            <p:ph type="title"/>
          </p:nvPr>
        </p:nvSpPr>
        <p:spPr/>
        <p:txBody>
          <a:bodyPr>
            <a:noAutofit/>
          </a:bodyPr>
          <a:lstStyle/>
          <a:p>
            <a:r>
              <a:rPr lang="en-GB" spc="-5" dirty="0">
                <a:ea typeface="Times New Roman" panose="02020603050405020304" pitchFamily="18" charset="0"/>
                <a:cs typeface="MetaOT-Medi" panose="020B0604030101020102" pitchFamily="34" charset="0"/>
              </a:rPr>
              <a:t>Figure 6.  Number of individuals ever prescribed OAT attending ACCESS primary care clinics and proportion tested for HCV (HCV antibody only or HCV antibody and RNA or HCV RNA only),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9CCFFF71-FC60-1ADB-6419-E4DD61377CCD}"/>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F5561F7C-D882-4A16-7E45-2EDD3EFDCD8D}"/>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733DBEC1-6CCF-0229-0F70-F689DCB40B37}"/>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Icon&#10;&#10;Description automatically generated with medium confidence">
            <a:extLst>
              <a:ext uri="{FF2B5EF4-FFF2-40B4-BE49-F238E27FC236}">
                <a16:creationId xmlns:a16="http://schemas.microsoft.com/office/drawing/2014/main" id="{DB0A856E-A904-2F7E-75E4-8D164816BD87}"/>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284574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1D94-923A-C770-A873-15B3BDCC9EA1}"/>
              </a:ext>
            </a:extLst>
          </p:cNvPr>
          <p:cNvSpPr>
            <a:spLocks noGrp="1"/>
          </p:cNvSpPr>
          <p:nvPr>
            <p:ph type="title"/>
          </p:nvPr>
        </p:nvSpPr>
        <p:spPr/>
        <p:txBody>
          <a:bodyPr>
            <a:noAutofit/>
          </a:bodyPr>
          <a:lstStyle/>
          <a:p>
            <a:r>
              <a:rPr lang="en-GB" dirty="0">
                <a:ea typeface="Times New Roman" panose="02020603050405020304" pitchFamily="18" charset="0"/>
                <a:cs typeface="MetaOT-Medi" panose="020B0604030101020102" pitchFamily="34" charset="0"/>
              </a:rPr>
              <a:t>Figure 7.  Number of Aboriginal and Torres Strait Islanders attending ACCESS sexual health clinics and proportion tested for HCV (HCV antibody only or HCV antibody and RNA or HCV RNA only), ACCESS, 2012–2021</a:t>
            </a:r>
            <a:br>
              <a:rPr lang="en-AU" dirty="0">
                <a:ea typeface="Times New Roman" panose="02020603050405020304" pitchFamily="18" charset="0"/>
                <a:cs typeface="Minion Pro"/>
              </a:rPr>
            </a:br>
            <a:endParaRPr lang="en-AU" dirty="0"/>
          </a:p>
        </p:txBody>
      </p:sp>
      <p:sp>
        <p:nvSpPr>
          <p:cNvPr id="3" name="Footer Placeholder 2">
            <a:extLst>
              <a:ext uri="{FF2B5EF4-FFF2-40B4-BE49-F238E27FC236}">
                <a16:creationId xmlns:a16="http://schemas.microsoft.com/office/drawing/2014/main" id="{471A51A4-BFCC-9426-5B00-4B7CD3106A02}"/>
              </a:ext>
            </a:extLst>
          </p:cNvPr>
          <p:cNvSpPr>
            <a:spLocks noGrp="1"/>
          </p:cNvSpPr>
          <p:nvPr>
            <p:ph type="ftr" sz="quarter" idx="11"/>
          </p:nvPr>
        </p:nvSpPr>
        <p:spPr/>
        <p:txBody>
          <a:bodyPr/>
          <a:lstStyle/>
          <a:p>
            <a:r>
              <a:rPr lang="en-AU"/>
              <a:t>Hepatitis C Elimination in Australia 2022</a:t>
            </a:r>
            <a:endParaRPr lang="en-AU" dirty="0"/>
          </a:p>
        </p:txBody>
      </p:sp>
      <p:sp>
        <p:nvSpPr>
          <p:cNvPr id="4" name="Text Placeholder 3">
            <a:extLst>
              <a:ext uri="{FF2B5EF4-FFF2-40B4-BE49-F238E27FC236}">
                <a16:creationId xmlns:a16="http://schemas.microsoft.com/office/drawing/2014/main" id="{18B8A67E-FE9B-B8E2-3288-8BF94147511C}"/>
              </a:ext>
            </a:extLst>
          </p:cNvPr>
          <p:cNvSpPr>
            <a:spLocks noGrp="1"/>
          </p:cNvSpPr>
          <p:nvPr>
            <p:ph type="body" sz="quarter" idx="14"/>
          </p:nvPr>
        </p:nvSpPr>
        <p:spPr/>
        <p:txBody>
          <a:bodyPr/>
          <a:lstStyle/>
          <a:p>
            <a:r>
              <a:rPr lang="en-US" dirty="0"/>
              <a:t>Testing and diagnosis</a:t>
            </a:r>
            <a:endParaRPr lang="en-AU" dirty="0"/>
          </a:p>
        </p:txBody>
      </p:sp>
      <p:sp>
        <p:nvSpPr>
          <p:cNvPr id="5" name="Text Placeholder 4">
            <a:extLst>
              <a:ext uri="{FF2B5EF4-FFF2-40B4-BE49-F238E27FC236}">
                <a16:creationId xmlns:a16="http://schemas.microsoft.com/office/drawing/2014/main" id="{7573FD8D-8339-3EF2-889C-E03F6593CB6E}"/>
              </a:ext>
            </a:extLst>
          </p:cNvPr>
          <p:cNvSpPr>
            <a:spLocks noGrp="1"/>
          </p:cNvSpPr>
          <p:nvPr>
            <p:ph type="body" sz="quarter" idx="15"/>
          </p:nvPr>
        </p:nvSpPr>
        <p:spPr/>
        <p:txBody>
          <a:bodyPr/>
          <a:lstStyle/>
          <a:p>
            <a:r>
              <a:rPr lang="en-GB" dirty="0">
                <a:latin typeface="Trebuchet MS" panose="020B0603020202020204" pitchFamily="34" charset="0"/>
                <a:ea typeface="Times New Roman" panose="02020603050405020304" pitchFamily="18" charset="0"/>
                <a:cs typeface="MetaOT-Norm" panose="020B0504030101020102" pitchFamily="34" charset="0"/>
              </a:rPr>
              <a:t>Source:  ACCESS.</a:t>
            </a:r>
            <a:r>
              <a:rPr lang="en-GB" baseline="30000" dirty="0">
                <a:latin typeface="Trebuchet MS" panose="020B0603020202020204" pitchFamily="34" charset="0"/>
                <a:ea typeface="Times New Roman" panose="02020603050405020304" pitchFamily="18" charset="0"/>
                <a:cs typeface="MetaOT-Norm" panose="020B0504030101020102" pitchFamily="34" charset="0"/>
              </a:rPr>
              <a:t>(12)</a:t>
            </a:r>
            <a:endParaRPr lang="en-AU" dirty="0">
              <a:latin typeface="Minion Pro"/>
              <a:ea typeface="Times New Roman" panose="02020603050405020304" pitchFamily="18" charset="0"/>
              <a:cs typeface="Minion Pro"/>
            </a:endParaRPr>
          </a:p>
          <a:p>
            <a:endParaRPr lang="en-AU" dirty="0"/>
          </a:p>
        </p:txBody>
      </p:sp>
      <p:pic>
        <p:nvPicPr>
          <p:cNvPr id="8" name="Picture Placeholder 7" descr="A picture containing icon&#10;&#10;Description automatically generated">
            <a:extLst>
              <a:ext uri="{FF2B5EF4-FFF2-40B4-BE49-F238E27FC236}">
                <a16:creationId xmlns:a16="http://schemas.microsoft.com/office/drawing/2014/main" id="{9D9284B1-5781-54BB-3887-3C8BF3CDDD29}"/>
              </a:ext>
            </a:extLst>
          </p:cNvPr>
          <p:cNvPicPr>
            <a:picLocks noGrp="1" noChangeAspect="1"/>
          </p:cNvPicPr>
          <p:nvPr>
            <p:ph type="pic" sz="quarter" idx="13"/>
          </p:nvPr>
        </p:nvPicPr>
        <p:blipFill>
          <a:blip r:embed="rId3"/>
          <a:srcRect t="462" b="462"/>
          <a:stretch>
            <a:fillRect/>
          </a:stretch>
        </p:blipFill>
        <p:spPr/>
      </p:pic>
    </p:spTree>
    <p:extLst>
      <p:ext uri="{BB962C8B-B14F-4D97-AF65-F5344CB8AC3E}">
        <p14:creationId xmlns:p14="http://schemas.microsoft.com/office/powerpoint/2010/main" val="1051900893"/>
      </p:ext>
    </p:extLst>
  </p:cSld>
  <p:clrMapOvr>
    <a:masterClrMapping/>
  </p:clrMapOvr>
</p:sld>
</file>

<file path=ppt/theme/theme1.xml><?xml version="1.0" encoding="utf-8"?>
<a:theme xmlns:a="http://schemas.openxmlformats.org/drawingml/2006/main" name="Office Theme">
  <a:themeElements>
    <a:clrScheme name="HCVElim">
      <a:dk1>
        <a:srgbClr val="333333"/>
      </a:dk1>
      <a:lt1>
        <a:srgbClr val="FFFFFF"/>
      </a:lt1>
      <a:dk2>
        <a:srgbClr val="8D1F24"/>
      </a:dk2>
      <a:lt2>
        <a:srgbClr val="ECEAE6"/>
      </a:lt2>
      <a:accent1>
        <a:srgbClr val="8D1F24"/>
      </a:accent1>
      <a:accent2>
        <a:srgbClr val="669999"/>
      </a:accent2>
      <a:accent3>
        <a:srgbClr val="666666"/>
      </a:accent3>
      <a:accent4>
        <a:srgbClr val="CD9D93"/>
      </a:accent4>
      <a:accent5>
        <a:srgbClr val="AC5953"/>
      </a:accent5>
      <a:accent6>
        <a:srgbClr val="999999"/>
      </a:accent6>
      <a:hlink>
        <a:srgbClr val="0563C1"/>
      </a:hlink>
      <a:folHlink>
        <a:srgbClr val="9999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_BurnetHEPCElim_20211012_01" id="{C91282AF-DCE5-EF4F-8D39-E58C812AF331}" vid="{6E9D1FCC-5487-6548-95E2-3BD20FB4E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1275</TotalTime>
  <Words>9780</Words>
  <Application>Microsoft Office PowerPoint</Application>
  <PresentationFormat>Widescreen</PresentationFormat>
  <Paragraphs>523</Paragraphs>
  <Slides>60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Cambria Math</vt:lpstr>
      <vt:lpstr>MetaOT-Bold</vt:lpstr>
      <vt:lpstr>MetaOT-Norm</vt:lpstr>
      <vt:lpstr>MetaOT-NormIta</vt:lpstr>
      <vt:lpstr>Minion Pro</vt:lpstr>
      <vt:lpstr>Trebuchet MS</vt:lpstr>
      <vt:lpstr>Office Theme</vt:lpstr>
      <vt:lpstr>PowerPoint Presentation</vt:lpstr>
      <vt:lpstr>PowerPoint Presentation</vt:lpstr>
      <vt:lpstr>Figure 1.  Number of hepatitis C (unspecified and newly acquired) notifications by age group and gender, 2012–2021</vt:lpstr>
      <vt:lpstr>Figure 2.  Incidence of primary hepatitis C infection among individuals tested at ACCESS primary care clinics, ACCESS, 2012–2021</vt:lpstr>
      <vt:lpstr>Figure 3.  Incidence of primary hepatitis C infection among HIV‑positive GBM tested at ACCESS GBM or sexual health clinics, ACCESS, 2012–2021 </vt:lpstr>
      <vt:lpstr>Figure 4.  Number of individuals attending ACCESS primary care clinics and proportion tested for HCV (HCV antibody only or HCV antibody and RNA or HCV RNA only), ACCESS, 2012–2021 </vt:lpstr>
      <vt:lpstr>Figure 5.  Number of HIV‑positive GBM attending ACCESS GBM or sexual health clinics and proportion tested for HCV (HCV antibody only or HCV antibody and RNA or HCV RNA only), ACCESS, 2012–2021 </vt:lpstr>
      <vt:lpstr>Figure 6.  Number of individuals ever prescribed OAT attending ACCESS primary care clinics and proportion tested for HCV (HCV antibody only or HCV antibody and RNA or HCV RNA only), ACCESS, 2012–2021 </vt:lpstr>
      <vt:lpstr>Figure 7.  Number of Aboriginal and Torres Strait Islanders attending ACCESS sexual health clinics and proportion tested for HCV (HCV antibody only or HCV antibody and RNA or HCV RNA only), ACCESS, 2012–2021 </vt:lpstr>
      <vt:lpstr>Figure 8.  Number of individuals tested for HCV antibody at ACCESS primary care clinics and proportion of HCV antibody tests positive by gender, ACCESS, 2012–2021 </vt:lpstr>
      <vt:lpstr>Figure 9.  Number of HIV‑positive GBM tested for HCV antibody at ACCESS GBM or sexual health clinics and proportion of HCV antibody tests positive, ACCESS, 2012–2021 </vt:lpstr>
      <vt:lpstr>Figure 10.  Number of individuals ever prescribed OAT tested for HCV antibody at ACCESS primary care clinics and proportion of HCV antibody tests positive by gender, ACCESS, 2012–2021 </vt:lpstr>
      <vt:lpstr>Figure 11.  Number of Aboriginal and Torres Strait Islanders tested for HCV antibody at ACCESS sexual health clinics and proportion of HCV antibody tests positive, ACCESS, 2012–2021 </vt:lpstr>
      <vt:lpstr>Figure 12.  Number of individuals attending ACCHSs and proportion tested for HCV (HCV antibody only or HCV antibody and RNA or HCV RNA only), ATLAS network, 2016–2021 </vt:lpstr>
      <vt:lpstr>Figure 13. Number of individuals attending ACCHSs tested for HCV antibody and proportion positive, ATLAS network, 2016–2021 </vt:lpstr>
      <vt:lpstr>Figure 14.  Hepatitis C testing cascade: number and proportion of individuals attending ACCHSs tested for HCV antibody or RNA and among those tested, the number and proportion testing positive, ATLAS network, aggregated for years 2016–2021 </vt:lpstr>
      <vt:lpstr>Figure 15.  Proportion of HCV tests (HCV antibody only or HCV antibody and RNA or HCV RNA only) at ACCHSs by gender, ATLAS network, 2016–2021 </vt:lpstr>
      <vt:lpstr>Figure 16.  Proportion of ANSPS respondents self‑reporting recent (past 12 months) hepatitis C testing by jurisdiction, 2012–2021 </vt:lpstr>
      <vt:lpstr>Figure 17.  Proportion of ANSPS respondents reporting recent (past 12 months) hepatitis C testing by gender, 2012–2021 </vt:lpstr>
      <vt:lpstr>Figure 18.  Proportion of ANSPS respondents reporting recent (past 12 months) hepatitis C testing by Indigenous status, 2012–2021 </vt:lpstr>
      <vt:lpstr>Figure 19.  Number of ANSPS respondents tested for HCV RNA and proportion positive by gender, 2015–2021 </vt:lpstr>
      <vt:lpstr>Figure 20.  Number of claims to Medicare for items 69499 and 69500 (detection of HCV RNA, new infections only), 2012–2021 </vt:lpstr>
      <vt:lpstr>Figure 21.  Estimated number of individuals initiating DAA treatment and the proportion of individuals living with chronic hepatitis C who initiated DAA treatment by jurisdiction, PBS database, March 2016–December 2021</vt:lpstr>
      <vt:lpstr>Figure 22.  Estimated number of individuals initiating DAA treatment by jurisdiction, PBS database, March 2016–December 2021 </vt:lpstr>
      <vt:lpstr>Figure 22.  Estimated number of individuals initiating DAA treatment by jurisdiction, PBS database, March 2016–December 2021 </vt:lpstr>
      <vt:lpstr>Figure 23.  Estimated number of individuals initiating DAA treatment by prescriber type, PBS database, March 2016–December 2021</vt:lpstr>
      <vt:lpstr>Figure 24.  Proportion of ANSPS respondents who tested HCV antibody positive, self‑reporting lifetime history of hepatitis C treatment by gender, 2012–2021 </vt:lpstr>
      <vt:lpstr>Figure 25.  Number and estimated proportion* of individuals who initiated DAA treatment in prison versus in the community by jurisdiction, National Prisons Hepatitis Network and PBS Database, 2019, 2020, and 2021</vt:lpstr>
      <vt:lpstr>Table 1  (Figure 25 cont.). Number and estimated proportion* of individuals  who initiated DAA treatment in prison versus in the community by jurisdiction,  National Prisons Hepatitis Network and PBS Database, 2019, 2020, and 2021</vt:lpstr>
      <vt:lpstr>Figure 26.  Estimated number of individuals retreated for hepatitis C reinfection (A) or treatment failure (B), National Retreatment Project, 2016–2021 </vt:lpstr>
      <vt:lpstr>Figure 26.  Estimated number of individuals retreated for hepatitis C reinfection (A) or treatment failure (B), National Retreatment Project, 2016–2021 </vt:lpstr>
      <vt:lpstr>Figure 27.  Estimated number of individuals retreated for hepatitis C reinfection by jurisdiction, National Retreatment Project, 2016–2021 </vt:lpstr>
      <vt:lpstr>Figure 27.  Estimated number of individuals retreated for hepatitis C reinfection by jurisdiction, National Retreatment Project, 2016–2021 </vt:lpstr>
      <vt:lpstr>Figure 28. Estimated number of individuals retreated for hepatitis C treatment failure by jurisdiction, National Retreatment Project, 2016–2021 </vt:lpstr>
      <vt:lpstr>Figure 28. Estimated number of individuals retreated for hepatitis C treatment failure by jurisdiction, National Retreatment Project, 2016–2021 </vt:lpstr>
      <vt:lpstr>Figure 29.  Hepatitis C treatment cascade at ACCESS primary care clinics: number of individuals hepatitis C diagnosed, number and proportion of individuals who initiated treatment, and tested for HCV RNA post‑treatment initiation, 2016–2021 </vt:lpstr>
      <vt:lpstr>Figure 30.  Hepatitis C treatment cascade: number and proportion of individuals attending ACCHSs tested for HCV RNA and prescribed DAAs, and among those treated, the number and proportion who appeared to achieve an undetectable HCV viral load, ATLAS network, aggregated for years 2016–2021 </vt:lpstr>
      <vt:lpstr>Figure 31.  The hepatitis C diagnosis and care cascade, 2020 </vt:lpstr>
      <vt:lpstr>Figure 32.  Number of Australian adult liver transplant recipients by primary diagnosis and year of first transplant, 2001–2021</vt:lpstr>
      <vt:lpstr>Figure 33.  Number of Australian and New Zealand adult liver transplants by aetiology and year of transplant, 1985–2019 </vt:lpstr>
      <vt:lpstr>Figure 34.  Number of Australian and New Zealand adult liver transplants for hepatitis C and average number of hepatitis C‑related annual transplants before and after 2016 (unrestricted access to DAAs), 1990–2019 </vt:lpstr>
      <vt:lpstr>Figure 35.  Reports of hepatitis C‑related stigma or discrimination in the past 12 months by people living with hepatitis C, 2016–2021 </vt:lpstr>
      <vt:lpstr>Figure 36.  Reports of IDU‑related stigma or discrimination in the past 12 months by people who inject drugs, 2016–2021 </vt:lpstr>
      <vt:lpstr>Figure 37.  Reports of hepatitis C‑ and IDU‑related stigma or discrimination in the past 12 months by people who inject drugs, ETHOS Engage, Wave 2 (November 2019–June 2021) </vt:lpstr>
      <vt:lpstr>Figure 38.  Reports of hepatitis C‑ and IDU‑related stigma or discrimination in the past 12 months by people who inject drugs, EC Experience, 2018–2022 </vt:lpstr>
      <vt:lpstr>Figure 39.  Number of needle and syringe units distributed by public and pharmacy sector, NSP NMDC, 2007–June 2021 </vt:lpstr>
      <vt:lpstr>Figure 40.  Proportion of ANSPS respondents reporting re‑use of someone else’s needles and syringes in the past month, 2012–2021 </vt:lpstr>
      <vt:lpstr>Figure 41. Proportion of respondents reporting re‑use of someone else’s needles and syringes in the past month, ETHOS Engage, A: Wave 1 (May 2018–September 2019) and B: Wave 2 (November 2019–June 2021) </vt:lpstr>
      <vt:lpstr>Figure 42. Proportion of respondents previously treated for hepatitis C reporting re‑use of someone else’s needles and syringes in the past month, ETHOS Engage, A: Wave 1 (May 2018–September 2019) and B: Wave 2 (November 2019–June 2021) </vt:lpstr>
      <vt:lpstr>Figure 43.  Proportion of respondents reporting borrowing and lending of needles, sharing of injecting equipment, and re‑use of needles in the past month, national, IDRS, 2000–2021 </vt:lpstr>
      <vt:lpstr>Figure 44. Proportion of GBM who reported any drug injection in the six months prior to the survey by HIV status, national, Gay Community Periodic Survey, 2012–2021 </vt:lpstr>
      <vt:lpstr>Figure 45.  Geographic variation in hepatitis C treatment uptake, March 2016–December 2020 </vt:lpstr>
      <vt:lpstr>Figure 46.  Hepatitis C treatment uptake variation in Australia by PHN, March 2016–December 2020 </vt:lpstr>
      <vt:lpstr>Figure 47.  For different incentive values (a) the percentage of HCV RNA‑positive people that need to complete testing (receive their HCV RNA‑positive result) and (b) the percentage of HCV RNA diagnosed people that need to initiate treatment to maintain the same unit cost </vt:lpstr>
      <vt:lpstr>Supported by</vt:lpstr>
      <vt:lpstr>Data contributors</vt:lpstr>
      <vt:lpstr>References</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Peta Thurling</dc:creator>
  <cp:keywords/>
  <dc:description/>
  <cp:lastModifiedBy>Anna Wilkinson</cp:lastModifiedBy>
  <cp:revision>48</cp:revision>
  <dcterms:created xsi:type="dcterms:W3CDTF">2022-08-15T04:34:22Z</dcterms:created>
  <dcterms:modified xsi:type="dcterms:W3CDTF">2022-11-16T05:25:49Z</dcterms:modified>
  <cp:category/>
</cp:coreProperties>
</file>