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4"/>
  </p:notesMasterIdLst>
  <p:handoutMasterIdLst>
    <p:handoutMasterId r:id="rId75"/>
  </p:handoutMasterIdLst>
  <p:sldIdLst>
    <p:sldId id="261" r:id="rId2"/>
    <p:sldId id="305" r:id="rId3"/>
    <p:sldId id="304" r:id="rId4"/>
    <p:sldId id="357" r:id="rId5"/>
    <p:sldId id="358" r:id="rId6"/>
    <p:sldId id="359" r:id="rId7"/>
    <p:sldId id="360" r:id="rId8"/>
    <p:sldId id="361" r:id="rId9"/>
    <p:sldId id="285" r:id="rId10"/>
    <p:sldId id="311" r:id="rId11"/>
    <p:sldId id="312" r:id="rId12"/>
    <p:sldId id="313" r:id="rId13"/>
    <p:sldId id="314" r:id="rId14"/>
    <p:sldId id="315" r:id="rId15"/>
    <p:sldId id="316" r:id="rId16"/>
    <p:sldId id="317" r:id="rId17"/>
    <p:sldId id="318" r:id="rId18"/>
    <p:sldId id="319" r:id="rId19"/>
    <p:sldId id="320" r:id="rId20"/>
    <p:sldId id="322" r:id="rId21"/>
    <p:sldId id="323" r:id="rId22"/>
    <p:sldId id="324" r:id="rId23"/>
    <p:sldId id="325" r:id="rId24"/>
    <p:sldId id="326" r:id="rId25"/>
    <p:sldId id="327" r:id="rId26"/>
    <p:sldId id="328" r:id="rId27"/>
    <p:sldId id="329" r:id="rId28"/>
    <p:sldId id="330" r:id="rId29"/>
    <p:sldId id="331" r:id="rId30"/>
    <p:sldId id="332" r:id="rId31"/>
    <p:sldId id="367" r:id="rId32"/>
    <p:sldId id="288" r:id="rId33"/>
    <p:sldId id="321" r:id="rId34"/>
    <p:sldId id="333" r:id="rId35"/>
    <p:sldId id="334" r:id="rId36"/>
    <p:sldId id="371" r:id="rId37"/>
    <p:sldId id="372" r:id="rId38"/>
    <p:sldId id="373" r:id="rId39"/>
    <p:sldId id="303" r:id="rId40"/>
    <p:sldId id="335" r:id="rId41"/>
    <p:sldId id="374" r:id="rId42"/>
    <p:sldId id="336" r:id="rId43"/>
    <p:sldId id="375" r:id="rId44"/>
    <p:sldId id="337" r:id="rId45"/>
    <p:sldId id="376" r:id="rId46"/>
    <p:sldId id="338" r:id="rId47"/>
    <p:sldId id="339" r:id="rId48"/>
    <p:sldId id="340" r:id="rId49"/>
    <p:sldId id="341" r:id="rId50"/>
    <p:sldId id="342" r:id="rId51"/>
    <p:sldId id="290" r:id="rId52"/>
    <p:sldId id="344" r:id="rId53"/>
    <p:sldId id="345" r:id="rId54"/>
    <p:sldId id="346" r:id="rId55"/>
    <p:sldId id="347" r:id="rId56"/>
    <p:sldId id="348" r:id="rId57"/>
    <p:sldId id="349" r:id="rId58"/>
    <p:sldId id="350" r:id="rId59"/>
    <p:sldId id="351" r:id="rId60"/>
    <p:sldId id="353" r:id="rId61"/>
    <p:sldId id="280" r:id="rId62"/>
    <p:sldId id="297" r:id="rId63"/>
    <p:sldId id="354" r:id="rId64"/>
    <p:sldId id="355" r:id="rId65"/>
    <p:sldId id="352" r:id="rId66"/>
    <p:sldId id="356" r:id="rId67"/>
    <p:sldId id="364" r:id="rId68"/>
    <p:sldId id="365" r:id="rId69"/>
    <p:sldId id="366" r:id="rId70"/>
    <p:sldId id="363" r:id="rId71"/>
    <p:sldId id="300" r:id="rId72"/>
    <p:sldId id="301"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8D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0"/>
    <p:restoredTop sz="86599"/>
  </p:normalViewPr>
  <p:slideViewPr>
    <p:cSldViewPr snapToObjects="1">
      <p:cViewPr>
        <p:scale>
          <a:sx n="58" d="100"/>
          <a:sy n="58" d="100"/>
        </p:scale>
        <p:origin x="2544" y="972"/>
      </p:cViewPr>
      <p:guideLst/>
    </p:cSldViewPr>
  </p:slideViewPr>
  <p:notesTextViewPr>
    <p:cViewPr>
      <p:scale>
        <a:sx n="1" d="1"/>
        <a:sy n="1" d="1"/>
      </p:scale>
      <p:origin x="0" y="0"/>
    </p:cViewPr>
  </p:notesTextViewPr>
  <p:sorterViewPr>
    <p:cViewPr>
      <p:scale>
        <a:sx n="66" d="100"/>
        <a:sy n="66" d="100"/>
      </p:scale>
      <p:origin x="0" y="0"/>
    </p:cViewPr>
  </p:sorterViewPr>
  <p:notesViewPr>
    <p:cSldViewPr snapToObjects="1">
      <p:cViewPr varScale="1">
        <p:scale>
          <a:sx n="75" d="100"/>
          <a:sy n="75" d="100"/>
        </p:scale>
        <p:origin x="3504" y="1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63D5EC-A72E-7944-887D-24434F54AC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C1CC497-0ECF-DA49-B293-A3E404BA97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4B886B-47E9-014E-87C0-7B1CD8234A08}" type="datetimeFigureOut">
              <a:rPr lang="en-US" smtClean="0"/>
              <a:t>12/5/2023</a:t>
            </a:fld>
            <a:endParaRPr lang="en-US"/>
          </a:p>
        </p:txBody>
      </p:sp>
      <p:sp>
        <p:nvSpPr>
          <p:cNvPr id="4" name="Footer Placeholder 3">
            <a:extLst>
              <a:ext uri="{FF2B5EF4-FFF2-40B4-BE49-F238E27FC236}">
                <a16:creationId xmlns:a16="http://schemas.microsoft.com/office/drawing/2014/main" id="{5F4D1F15-D89C-BA40-BF65-B78255166C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B7411E-D860-BE4E-925B-DBED985673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55005A-39E1-474C-8E1F-ADAB844F2949}" type="slidenum">
              <a:rPr lang="en-US" smtClean="0"/>
              <a:t>‹#›</a:t>
            </a:fld>
            <a:endParaRPr lang="en-US"/>
          </a:p>
        </p:txBody>
      </p:sp>
    </p:spTree>
    <p:extLst>
      <p:ext uri="{BB962C8B-B14F-4D97-AF65-F5344CB8AC3E}">
        <p14:creationId xmlns:p14="http://schemas.microsoft.com/office/powerpoint/2010/main" val="607179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55C37-181C-A44B-A0B4-2D414E41B773}"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B05B8-EA8C-474A-8726-670B23D9226A}" type="slidenum">
              <a:rPr lang="en-US" smtClean="0"/>
              <a:t>‹#›</a:t>
            </a:fld>
            <a:endParaRPr lang="en-US"/>
          </a:p>
        </p:txBody>
      </p:sp>
    </p:spTree>
    <p:extLst>
      <p:ext uri="{BB962C8B-B14F-4D97-AF65-F5344CB8AC3E}">
        <p14:creationId xmlns:p14="http://schemas.microsoft.com/office/powerpoint/2010/main" val="2845915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5B05B8-EA8C-474A-8726-670B23D9226A}" type="slidenum">
              <a:rPr lang="en-US" smtClean="0"/>
              <a:t>1</a:t>
            </a:fld>
            <a:endParaRPr lang="en-US"/>
          </a:p>
        </p:txBody>
      </p:sp>
    </p:spTree>
    <p:extLst>
      <p:ext uri="{BB962C8B-B14F-4D97-AF65-F5344CB8AC3E}">
        <p14:creationId xmlns:p14="http://schemas.microsoft.com/office/powerpoint/2010/main" val="1415448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Analysis includes 14 sites: 12 in VIC, one in WA, and one in QLD.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WA</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site contributed data from 2016 onwards. Primary care clinics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have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high</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caseloads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people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at</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risk</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hepatitis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provide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both</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specialist</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services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current</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former</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people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who</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inject</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drugs as well as general health services. Clinic attendances included in‑person and telehealth consultations. Individuals were 15 years or older and contributed one test per year. Individuals recorded as a gender other than man or woman were not reported due to small sample size. Individuals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either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had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previous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antibody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recorded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ACCESS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since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2009</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had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previously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antibody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negative. Individual’s HCV antibody tests after an HCV antibody positive test being observed were excluded from analysis.</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16</a:t>
            </a:fld>
            <a:endParaRPr lang="en-US"/>
          </a:p>
        </p:txBody>
      </p:sp>
    </p:spTree>
    <p:extLst>
      <p:ext uri="{BB962C8B-B14F-4D97-AF65-F5344CB8AC3E}">
        <p14:creationId xmlns:p14="http://schemas.microsoft.com/office/powerpoint/2010/main" val="367087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Analysis includes 23</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sites: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12</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NSW,</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four in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VIC,</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SA,</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two in</a:t>
            </a:r>
            <a:r>
              <a:rPr lang="en-US" sz="1200" spc="-4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ACT,</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WA,</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two in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QLD,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TAS.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TAS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site contributed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from</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2013</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onwards.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GBM</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classed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being</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HIV‑positive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entire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calendar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year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their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diagnosis,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15</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years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 older,</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contributed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per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year.</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either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had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previous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antibody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recorded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ACCESS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since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2009</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had previously tested HCV antibody negative. Individual’s HCV antibody tests after an HCV antibody positive test being observed were excluded from analysis.</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17</a:t>
            </a:fld>
            <a:endParaRPr lang="en-US"/>
          </a:p>
        </p:txBody>
      </p:sp>
    </p:spTree>
    <p:extLst>
      <p:ext uri="{BB962C8B-B14F-4D97-AF65-F5344CB8AC3E}">
        <p14:creationId xmlns:p14="http://schemas.microsoft.com/office/powerpoint/2010/main" val="4241941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Analysis includes 14 sites: 12 in VIC, one in WA, and one in QLD.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WA</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site contributed data from 2016 onwards. Primary care clinics have high caseloads of people at risk of hepatitis C and provide both specialist services to current and former people who inject drugs as well as general health services. Individuals were 15 years or older, had at least one electronic medical record of a prescription for opioid agonist therapy between January 2009 and December 2022, and contributed one test per year. Individuals recorded as a gender other than man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 woman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reported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due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small</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sample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size.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 included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either had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 previous HCV</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antibody</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recorded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ACCESS since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2009</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had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previously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antibody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negative.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antibody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after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antibody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positive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being</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observed were excluded from analysis.</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18</a:t>
            </a:fld>
            <a:endParaRPr lang="en-US"/>
          </a:p>
        </p:txBody>
      </p:sp>
    </p:spTree>
    <p:extLst>
      <p:ext uri="{BB962C8B-B14F-4D97-AF65-F5344CB8AC3E}">
        <p14:creationId xmlns:p14="http://schemas.microsoft.com/office/powerpoint/2010/main" val="3409379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Analysis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seven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sites: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four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NSW,</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VIC,</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5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Clinic</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attendances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in‑person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telehealth consultations. Individuals were 15 years or older and contributed one test per year. Individuals recorded as a gender other than man or</a:t>
            </a:r>
            <a:r>
              <a:rPr lang="en-US" sz="1200" spc="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woman were not reported due to small sample size. Individuals included either had no previous HCV antibody test recorded in</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ACCESS since 2009</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 had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previously</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tested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antibody</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negative.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 HCV</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antibody</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tests after an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antibody</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positive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being</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observed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 excluded from analysis. Overall, of unique individuals who attended included clinics 2013–2022 for a consultation (N=346 313), 15% of people had</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Aboriginal</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Torres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Strait</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Islander</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status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recorded</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(missing),</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19%</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recorded</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stated’,</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63%</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neither</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Aboriginal</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nor</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Torres Strait Islander people, and 3% were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Aboriginal and Torres Strait Islander people.</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19</a:t>
            </a:fld>
            <a:endParaRPr lang="en-US"/>
          </a:p>
        </p:txBody>
      </p:sp>
    </p:spTree>
    <p:extLst>
      <p:ext uri="{BB962C8B-B14F-4D97-AF65-F5344CB8AC3E}">
        <p14:creationId xmlns:p14="http://schemas.microsoft.com/office/powerpoint/2010/main" val="4022203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defined</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people</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aged</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15</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years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older,</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who</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visited</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doctor,</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nurse,</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Aboriginal</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health</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practitioner</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(‘medical consultations’) between 2016 and 2022.</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20</a:t>
            </a:fld>
            <a:endParaRPr lang="en-US"/>
          </a:p>
        </p:txBody>
      </p:sp>
    </p:spTree>
    <p:extLst>
      <p:ext uri="{BB962C8B-B14F-4D97-AF65-F5344CB8AC3E}">
        <p14:creationId xmlns:p14="http://schemas.microsoft.com/office/powerpoint/2010/main" val="1621068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 defined as people aged 15 years or older, who visited a doctor, nurse, or</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Aboriginal health practitioner (‘medical consultations’)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between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2016</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2022.</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Number</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people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tested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per</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year</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follows: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2016:</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012</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men,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3</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020</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women;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2017:</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640</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men,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3</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626 women;</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2018:</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709</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men,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3</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566</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women;</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2019:</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3</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077</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men,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4</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108</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women;</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2020:</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358</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men,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3</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420</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women;</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2021:</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998</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men,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3</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058</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women;</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2022:</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399</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men,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3</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598</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women.</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21</a:t>
            </a:fld>
            <a:endParaRPr lang="en-US"/>
          </a:p>
        </p:txBody>
      </p:sp>
    </p:spTree>
    <p:extLst>
      <p:ext uri="{BB962C8B-B14F-4D97-AF65-F5344CB8AC3E}">
        <p14:creationId xmlns:p14="http://schemas.microsoft.com/office/powerpoint/2010/main" val="52607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 defined as people aged 15 years or older, who visited a doctor, nurse, or</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Aboriginal health practitioner (‘medical consultations’) between 2016 and 2022. ‘Ever HCV antibody positive’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was defined as having had a positive test result at any time since data collection began (1st January 2016) until end of the sample period (December 2022). *A</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total of 135 838 individuals aged 15 years or older attended medical appointments between 2016 and 2022, of whom 20.4% (27 683/135 838) had an HCV antibody test. †Of those tested for HCV antibody,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6.4%</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785/27</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683)</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tested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antibody</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positive.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those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antibody</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positive,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50.9%</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(908/1</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785)</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had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RNA</a:t>
            </a:r>
            <a:r>
              <a:rPr lang="en-US" sz="1200" spc="-5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following HCV antibody positivity of which §49.2% (447/908) were HCV RNA positive.</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22</a:t>
            </a:fld>
            <a:endParaRPr lang="en-US"/>
          </a:p>
        </p:txBody>
      </p:sp>
    </p:spTree>
    <p:extLst>
      <p:ext uri="{BB962C8B-B14F-4D97-AF65-F5344CB8AC3E}">
        <p14:creationId xmlns:p14="http://schemas.microsoft.com/office/powerpoint/2010/main" val="1293431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37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participant</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recruitment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occurred</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VIC</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2020.</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23</a:t>
            </a:fld>
            <a:endParaRPr lang="en-US"/>
          </a:p>
        </p:txBody>
      </p:sp>
    </p:spTree>
    <p:extLst>
      <p:ext uri="{BB962C8B-B14F-4D97-AF65-F5344CB8AC3E}">
        <p14:creationId xmlns:p14="http://schemas.microsoft.com/office/powerpoint/2010/main" val="4100668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37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participant</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recruitment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occurred</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VIC</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2020.</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25</a:t>
            </a:fld>
            <a:endParaRPr lang="en-US"/>
          </a:p>
        </p:txBody>
      </p:sp>
    </p:spTree>
    <p:extLst>
      <p:ext uri="{BB962C8B-B14F-4D97-AF65-F5344CB8AC3E}">
        <p14:creationId xmlns:p14="http://schemas.microsoft.com/office/powerpoint/2010/main" val="2320831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37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participant</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recruitment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occurred</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VIC</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2020.</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Weighted</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gender</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antibody</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status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2015–2019.</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26</a:t>
            </a:fld>
            <a:endParaRPr lang="en-US"/>
          </a:p>
        </p:txBody>
      </p:sp>
    </p:spTree>
    <p:extLst>
      <p:ext uri="{BB962C8B-B14F-4D97-AF65-F5344CB8AC3E}">
        <p14:creationId xmlns:p14="http://schemas.microsoft.com/office/powerpoint/2010/main" val="133979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a:t>
            </a:fld>
            <a:endParaRPr lang="en-US"/>
          </a:p>
        </p:txBody>
      </p:sp>
    </p:spTree>
    <p:extLst>
      <p:ext uri="{BB962C8B-B14F-4D97-AF65-F5344CB8AC3E}">
        <p14:creationId xmlns:p14="http://schemas.microsoft.com/office/powerpoint/2010/main" val="385853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3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Medical</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Benefit</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Scheme</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item</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numbers</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(69499</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69500)</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are</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used</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testing</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detect</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current</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hepatitis</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infection</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which</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are</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used for</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tests</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associated</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with</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monitoring.</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Prison‑based</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testing</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is</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included</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Medical</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Benefit</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Scheme</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27</a:t>
            </a:fld>
            <a:endParaRPr lang="en-US"/>
          </a:p>
        </p:txBody>
      </p:sp>
    </p:spTree>
    <p:extLst>
      <p:ext uri="{BB962C8B-B14F-4D97-AF65-F5344CB8AC3E}">
        <p14:creationId xmlns:p14="http://schemas.microsoft.com/office/powerpoint/2010/main" val="188783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5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total</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489</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people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completed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Migrant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Blood‑borne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Virus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Sexual</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Health</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Survey.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489</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respondents,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538</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asked about hepatitis C specifically and were included in this data; respondents to the survey who had never heard of hepatitis, or who knew the difference between hepatitis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 B, or C, were prompted to skip remaining hepatitis questions so were excluded from this data.</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28</a:t>
            </a:fld>
            <a:endParaRPr lang="en-US"/>
          </a:p>
        </p:txBody>
      </p:sp>
    </p:spTree>
    <p:extLst>
      <p:ext uri="{BB962C8B-B14F-4D97-AF65-F5344CB8AC3E}">
        <p14:creationId xmlns:p14="http://schemas.microsoft.com/office/powerpoint/2010/main" val="904963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initiating</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first</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numbers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may</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vary</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from</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previous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future</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reports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due</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refinements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made to the PBS data between releases. Jurisdiction data were not available for 16 individuals.</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29</a:t>
            </a:fld>
            <a:endParaRPr lang="en-US"/>
          </a:p>
        </p:txBody>
      </p:sp>
    </p:spTree>
    <p:extLst>
      <p:ext uri="{BB962C8B-B14F-4D97-AF65-F5344CB8AC3E}">
        <p14:creationId xmlns:p14="http://schemas.microsoft.com/office/powerpoint/2010/main" val="2067996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37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numbers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may</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vary</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from</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previous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future</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reports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due</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refinements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made</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PBS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between</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releases.</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30</a:t>
            </a:fld>
            <a:endParaRPr lang="en-US"/>
          </a:p>
        </p:txBody>
      </p:sp>
    </p:spTree>
    <p:extLst>
      <p:ext uri="{BB962C8B-B14F-4D97-AF65-F5344CB8AC3E}">
        <p14:creationId xmlns:p14="http://schemas.microsoft.com/office/powerpoint/2010/main" val="2301772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37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numbers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may</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vary</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from</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previous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future</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reports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due</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refinements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made</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PBS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between</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releases.</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31</a:t>
            </a:fld>
            <a:endParaRPr lang="en-US"/>
          </a:p>
        </p:txBody>
      </p:sp>
    </p:spTree>
    <p:extLst>
      <p:ext uri="{BB962C8B-B14F-4D97-AF65-F5344CB8AC3E}">
        <p14:creationId xmlns:p14="http://schemas.microsoft.com/office/powerpoint/2010/main" val="933359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95"/>
              </a:spcBef>
              <a:spcAft>
                <a:spcPts val="720"/>
              </a:spcAft>
            </a:pP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Notes:</a:t>
            </a:r>
            <a:r>
              <a:rPr lang="en-US" sz="1800" spc="4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Treatment</a:t>
            </a:r>
            <a:r>
              <a:rPr lang="en-US" sz="1800" spc="-2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numbers</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may</a:t>
            </a:r>
            <a:r>
              <a:rPr lang="en-US" sz="1800" spc="-2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vary</a:t>
            </a:r>
            <a:r>
              <a:rPr lang="en-US" sz="1800" spc="-2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from</a:t>
            </a:r>
            <a:r>
              <a:rPr lang="en-US" sz="1800" spc="-2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previous</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or</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future</a:t>
            </a:r>
            <a:r>
              <a:rPr lang="en-US" sz="1800" spc="-2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reports</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due</a:t>
            </a:r>
            <a:r>
              <a:rPr lang="en-US" sz="1800" spc="-2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to</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refinements</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made</a:t>
            </a:r>
            <a:r>
              <a:rPr lang="en-US" sz="1800" spc="-2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to</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the</a:t>
            </a:r>
            <a:r>
              <a:rPr lang="en-US" sz="1800" spc="-2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PBS</a:t>
            </a:r>
            <a:r>
              <a:rPr lang="en-US" sz="1800" spc="-2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data</a:t>
            </a:r>
            <a:r>
              <a:rPr lang="en-US" sz="1800" spc="-2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between</a:t>
            </a:r>
            <a:r>
              <a:rPr lang="en-US" sz="1800" spc="-2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releases.</a:t>
            </a:r>
            <a:r>
              <a:rPr lang="en-US" sz="1800" spc="-2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Nurse practitioners have been </a:t>
            </a:r>
            <a:r>
              <a:rPr lang="en-US" sz="1800" dirty="0" err="1">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authorised</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to prescribe DAA</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therapy for hepatitis C treatment since June 2017.</a:t>
            </a:r>
            <a:endParaRPr lang="en-AU" sz="1800" dirty="0">
              <a:effectLst/>
              <a:latin typeface="Trebuchet MS" panose="020B0703020202090204" pitchFamily="34" charset="0"/>
              <a:ea typeface="Trebuchet MS" panose="020B0703020202090204" pitchFamily="34" charset="0"/>
              <a:cs typeface="Trebuchet MS" panose="020B0703020202090204" pitchFamily="34" charset="0"/>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32</a:t>
            </a:fld>
            <a:endParaRPr lang="en-US"/>
          </a:p>
        </p:txBody>
      </p:sp>
    </p:spTree>
    <p:extLst>
      <p:ext uri="{BB962C8B-B14F-4D97-AF65-F5344CB8AC3E}">
        <p14:creationId xmlns:p14="http://schemas.microsoft.com/office/powerpoint/2010/main" val="2245135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respondents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who</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antibody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positive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excludes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those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self‑reporting</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spontaneous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hepatitis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clearance.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 participant recruitment occurred in VIC in 2020.</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33</a:t>
            </a:fld>
            <a:endParaRPr lang="en-US"/>
          </a:p>
        </p:txBody>
      </p:sp>
    </p:spTree>
    <p:extLst>
      <p:ext uri="{BB962C8B-B14F-4D97-AF65-F5344CB8AC3E}">
        <p14:creationId xmlns:p14="http://schemas.microsoft.com/office/powerpoint/2010/main" val="3539057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proportion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all</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that</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initiated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prisons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nationally</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was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calculated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using</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actual</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number</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treatments reported by jurisdictional hepatitis services as a proportion of all treatments derived from the PBS database. ‘Community’</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 initiations are therefore defined as all PBS treatments minus all treatments reported by jurisdictional prison‑based hepatitis services.</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34</a:t>
            </a:fld>
            <a:endParaRPr lang="en-US"/>
          </a:p>
        </p:txBody>
      </p:sp>
    </p:spTree>
    <p:extLst>
      <p:ext uri="{BB962C8B-B14F-4D97-AF65-F5344CB8AC3E}">
        <p14:creationId xmlns:p14="http://schemas.microsoft.com/office/powerpoint/2010/main" val="1704255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720"/>
              </a:spcAft>
            </a:pP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Notes:</a:t>
            </a:r>
            <a:r>
              <a:rPr lang="en-US" sz="1800" spc="4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PBS treatment numbers may vary from previous or future reports due to refinements made to PBS data between releases (2019–2022 data from 2023 release of data).*Total number of treatment initiations reported by jurisdictional prison‑based hepatitis services. †Total treatment initiations (including retreatments) obtained from PBS database; national total includes treatment initiations with no jurisdiction recorded.</a:t>
            </a:r>
            <a:r>
              <a:rPr lang="en-US" sz="1800" spc="-2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err="1">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aOne</a:t>
            </a:r>
            <a:r>
              <a:rPr lang="en-US" sz="1800" spc="-2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prison</a:t>
            </a:r>
            <a:r>
              <a:rPr lang="en-US" sz="1800" spc="-2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and</a:t>
            </a:r>
            <a:r>
              <a:rPr lang="en-US" sz="1800" spc="-2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one</a:t>
            </a:r>
            <a:r>
              <a:rPr lang="en-US" sz="1800" spc="-2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mental</a:t>
            </a:r>
            <a:r>
              <a:rPr lang="en-US" sz="1800" spc="-2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health</a:t>
            </a:r>
            <a:r>
              <a:rPr lang="en-US" sz="1800" spc="-2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correctional</a:t>
            </a:r>
            <a:r>
              <a:rPr lang="en-US" sz="1800" spc="-2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facility.</a:t>
            </a:r>
            <a:r>
              <a:rPr lang="en-US" sz="1800" spc="-2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err="1">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bTwo</a:t>
            </a:r>
            <a:r>
              <a:rPr lang="en-US" sz="1800" spc="-2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prisons</a:t>
            </a:r>
            <a:r>
              <a:rPr lang="en-US" sz="1800" spc="-2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and</a:t>
            </a:r>
            <a:r>
              <a:rPr lang="en-US" sz="1800" spc="-2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one</a:t>
            </a:r>
            <a:r>
              <a:rPr lang="en-US" sz="1800" spc="-2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youth</a:t>
            </a:r>
            <a:r>
              <a:rPr lang="en-US" sz="1800" spc="-2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detention.</a:t>
            </a:r>
            <a:r>
              <a:rPr lang="en-US" sz="1800" spc="-2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err="1">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cBetween</a:t>
            </a:r>
            <a:r>
              <a:rPr lang="en-US" sz="1800" spc="-2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2019</a:t>
            </a:r>
            <a:r>
              <a:rPr lang="en-US" sz="1800" spc="-2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and</a:t>
            </a:r>
            <a:r>
              <a:rPr lang="en-US" sz="1800" spc="-2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2020,</a:t>
            </a:r>
            <a:r>
              <a:rPr lang="en-US" sz="1800" spc="-2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five</a:t>
            </a:r>
            <a:r>
              <a:rPr lang="en-US" sz="1800" spc="-2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prisons closed. Data were collected from 31 public prisons (January–December) and one private prison (June–June 2020), data were not collected from two private prisons. </a:t>
            </a:r>
            <a:r>
              <a:rPr lang="en-US" sz="1800" dirty="0" err="1">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dData</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were collected from 95 prisons. </a:t>
            </a:r>
            <a:r>
              <a:rPr lang="en-US" sz="1800" dirty="0" err="1">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eData</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were collected from 32 public prisons; data were not collected from three private prisons. </a:t>
            </a:r>
            <a:r>
              <a:rPr lang="en-US" sz="1800" dirty="0" err="1">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fData</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were collected from 92 public prisons and nine private prisons. </a:t>
            </a:r>
            <a:r>
              <a:rPr lang="en-US" sz="1800" dirty="0" err="1">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gData</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were collected from 13 prisons.</a:t>
            </a:r>
            <a:endParaRPr lang="en-AU" sz="1800" dirty="0">
              <a:effectLst/>
              <a:latin typeface="Trebuchet MS" panose="020B0703020202090204" pitchFamily="34" charset="0"/>
              <a:ea typeface="Trebuchet MS" panose="020B0703020202090204" pitchFamily="34" charset="0"/>
              <a:cs typeface="Trebuchet MS" panose="020B0703020202090204" pitchFamily="34" charset="0"/>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39</a:t>
            </a:fld>
            <a:endParaRPr lang="en-US"/>
          </a:p>
        </p:txBody>
      </p:sp>
    </p:spTree>
    <p:extLst>
      <p:ext uri="{BB962C8B-B14F-4D97-AF65-F5344CB8AC3E}">
        <p14:creationId xmlns:p14="http://schemas.microsoft.com/office/powerpoint/2010/main" val="3528001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retreatment</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shown</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from</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2018,</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highlight</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trends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more</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recent</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years.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Full</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analysis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all</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with</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hepatitis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 who initiated DAA</a:t>
            </a:r>
            <a:r>
              <a:rPr lang="en-US" sz="1200" spc="-4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 through the PBS and were retreated, 2016–2022.</a:t>
            </a:r>
            <a:r>
              <a:rPr lang="en-US" sz="1200" spc="-4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 the PBS data does not capture reason for retreatment, retreatment</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from</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REACH‑C</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cohort</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used</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train</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Random</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Forest</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machine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learning</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model</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classify</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retreatment</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reinfection or virological failure. Of individuals initiating DAA</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 through the PBS between 2016 and 2022 (N=100 449), 9% received retreatment (n=8</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514).</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model</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classified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56%</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(n=4</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776)</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reinfection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44%</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(n=3</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738)</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failure.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Half</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(53%)</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all</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retreated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 treatment failure discontinued initial treatment (≥28 days of treatment course had not been dispensed).</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40</a:t>
            </a:fld>
            <a:endParaRPr lang="en-US"/>
          </a:p>
        </p:txBody>
      </p:sp>
    </p:spTree>
    <p:extLst>
      <p:ext uri="{BB962C8B-B14F-4D97-AF65-F5344CB8AC3E}">
        <p14:creationId xmlns:p14="http://schemas.microsoft.com/office/powerpoint/2010/main" val="918365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
              </a:spcBef>
              <a:spcAft>
                <a:spcPts val="720"/>
              </a:spcAft>
            </a:pP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Notes:</a:t>
            </a:r>
            <a:r>
              <a:rPr lang="en-US" sz="1800" spc="4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Cases other than newly acquired were assigned as unspecified.</a:t>
            </a:r>
            <a:endParaRPr lang="en-AU" sz="1800" dirty="0">
              <a:effectLst/>
              <a:latin typeface="Trebuchet MS" panose="020B0703020202090204" pitchFamily="34" charset="0"/>
              <a:ea typeface="Trebuchet MS" panose="020B0703020202090204" pitchFamily="34" charset="0"/>
              <a:cs typeface="Trebuchet MS" panose="020B0703020202090204" pitchFamily="34" charset="0"/>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9</a:t>
            </a:fld>
            <a:endParaRPr lang="en-US"/>
          </a:p>
        </p:txBody>
      </p:sp>
    </p:spTree>
    <p:extLst>
      <p:ext uri="{BB962C8B-B14F-4D97-AF65-F5344CB8AC3E}">
        <p14:creationId xmlns:p14="http://schemas.microsoft.com/office/powerpoint/2010/main" val="3032882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retreatment</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shown</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from</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2018,</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highlight</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trends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more</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recent</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years.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Full</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analysis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all</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with</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hepatitis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 who initiated DAA</a:t>
            </a:r>
            <a:r>
              <a:rPr lang="en-US" sz="1200" spc="-4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 through the PBS and were retreated, 2016–2022.</a:t>
            </a:r>
            <a:r>
              <a:rPr lang="en-US" sz="1200" spc="-4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 the PBS data does not capture reason for retreatment, retreatment</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from</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REACH‑C</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cohort</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used</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train</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Random</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Forest</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machine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learning</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model</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classify</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retreatment</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reinfection or virological failure. Of individuals initiating DAA</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 through the PBS between 2016 and 2022 (N=100 449), 9% received retreatment (n=8</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514).</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model</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classified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56%</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(n=4</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776)</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reinfection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44%</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(n=3</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738)</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failure.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Half</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(53%)</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all</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retreated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 treatment failure discontinued initial treatment (≥28 days of treatment course had not been dispensed).</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41</a:t>
            </a:fld>
            <a:endParaRPr lang="en-US"/>
          </a:p>
        </p:txBody>
      </p:sp>
    </p:spTree>
    <p:extLst>
      <p:ext uri="{BB962C8B-B14F-4D97-AF65-F5344CB8AC3E}">
        <p14:creationId xmlns:p14="http://schemas.microsoft.com/office/powerpoint/2010/main" val="1157551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18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 on retreatment is shown from 2018, to highlight trends in more recent years. Full analysis includes all individuals with</a:t>
            </a:r>
            <a:r>
              <a:rPr lang="en-US" sz="1200" spc="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hepatitis C who initiated DAA</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 through the PBS and were retreated, 2016–2022.</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 the PBS data does not capture reason for retreatment,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retreatment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from</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REACH‑C</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cohort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train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Random</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Forest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machine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learning</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model</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classify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retreatment for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reinfection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failure.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initiating</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DAA</a:t>
            </a:r>
            <a:r>
              <a:rPr lang="en-US" sz="1200" spc="-4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through</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PBS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between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2016</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2022</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(N=100</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449),</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9%</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received retreatment (n=8 514). The model classified 56% (n=4 776) as reinfection and 44% (n=3 738) as treatment failure.</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42</a:t>
            </a:fld>
            <a:endParaRPr lang="en-US"/>
          </a:p>
        </p:txBody>
      </p:sp>
    </p:spTree>
    <p:extLst>
      <p:ext uri="{BB962C8B-B14F-4D97-AF65-F5344CB8AC3E}">
        <p14:creationId xmlns:p14="http://schemas.microsoft.com/office/powerpoint/2010/main" val="3309581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18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 on retreatment is shown from 2018, to highlight trends in more recent years. Full analysis includes all individuals with</a:t>
            </a:r>
            <a:r>
              <a:rPr lang="en-US" sz="1200" spc="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hepatitis C who initiated DAA</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 through the PBS and were retreated, 2016–2022.</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 the PBS data does not capture reason for retreatment,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retreatment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from</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REACH‑C</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cohort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train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Random</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Forest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machine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learning</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model</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classify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retreatment for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reinfection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failure.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initiating</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DAA</a:t>
            </a:r>
            <a:r>
              <a:rPr lang="en-US" sz="1200" spc="-4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through</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PBS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between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2016</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2022</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(N=100</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449),</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9%</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received retreatment (n=8 514). The model classified 56% (n=4 776) as reinfection and 44% (n=3 738) as treatment failure.</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43</a:t>
            </a:fld>
            <a:endParaRPr lang="en-US"/>
          </a:p>
        </p:txBody>
      </p:sp>
    </p:spTree>
    <p:extLst>
      <p:ext uri="{BB962C8B-B14F-4D97-AF65-F5344CB8AC3E}">
        <p14:creationId xmlns:p14="http://schemas.microsoft.com/office/powerpoint/2010/main" val="503799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18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 on retreatment is shown from 2018, to highlight trends in more recent years. Full analysis includes all individuals with</a:t>
            </a:r>
            <a:r>
              <a:rPr lang="en-US" sz="1200" spc="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hepatitis C who initiated DAA</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 through the PBS and were retreated, 2016–2022.</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 the PBS data does not capture reason for retreatment,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retreatment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from</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REACH‑C</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cohort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train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Random</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Forest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machine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learning</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model</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classify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retreatment for reinfection or treatment failure. Of individuals initiating DAAs through the PBS between 2016 and 2022 (N=100 449), 9% received retreatment (n=8 514). The model classified 56% (n=4 776) as reinfection and 44% (n=3 738) as treatment failure.</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44</a:t>
            </a:fld>
            <a:endParaRPr lang="en-US"/>
          </a:p>
        </p:txBody>
      </p:sp>
    </p:spTree>
    <p:extLst>
      <p:ext uri="{BB962C8B-B14F-4D97-AF65-F5344CB8AC3E}">
        <p14:creationId xmlns:p14="http://schemas.microsoft.com/office/powerpoint/2010/main" val="3701246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18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 on retreatment is shown from 2018, to highlight trends in more recent years. Full analysis includes all individuals with</a:t>
            </a:r>
            <a:r>
              <a:rPr lang="en-US" sz="1200" spc="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hepatitis C who initiated DAA</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 through the PBS and were retreated, 2016–2022.</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 the PBS data does not capture reason for retreatment,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retreatment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from</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REACH‑C</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cohort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train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Random</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Forest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machine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learning</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model</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classify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retreatment for reinfection or treatment failure. Of individuals initiating DAAs through the PBS between 2016 and 2022 (N=100 449), 9% received retreatment (n=8 514). The model classified 56% (n=4 776) as reinfection and 44% (n=3 738) as treatment failure.</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45</a:t>
            </a:fld>
            <a:endParaRPr lang="en-US"/>
          </a:p>
        </p:txBody>
      </p:sp>
    </p:spTree>
    <p:extLst>
      <p:ext uri="{BB962C8B-B14F-4D97-AF65-F5344CB8AC3E}">
        <p14:creationId xmlns:p14="http://schemas.microsoft.com/office/powerpoint/2010/main" val="2750018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37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numbers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may</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vary</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from</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previous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future</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reports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due</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refinements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made</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PBS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between</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releases.</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46</a:t>
            </a:fld>
            <a:endParaRPr lang="en-US"/>
          </a:p>
        </p:txBody>
      </p:sp>
    </p:spTree>
    <p:extLst>
      <p:ext uri="{BB962C8B-B14F-4D97-AF65-F5344CB8AC3E}">
        <p14:creationId xmlns:p14="http://schemas.microsoft.com/office/powerpoint/2010/main" val="4034113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29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with</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single</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dispensation</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their</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entire</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course</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excluded.</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discontinuation</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was</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defined</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a:t>
            </a:r>
            <a:r>
              <a:rPr lang="en-US" sz="1200" spc="-6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6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more repeat </a:t>
            </a:r>
            <a:r>
              <a:rPr lang="en-US" sz="1200" spc="-10" dirty="0" err="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authorised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prescription courses (28‑day supply) not dispensed. Early discontinuation was defined as discontinuing after the first 28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days</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Late</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discontinuation</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was</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defined</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discontinuing</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after</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56</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days</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more</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who</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discontinued</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initial treatment</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restarted</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different</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regimen</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≤28</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days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before</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estimated</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end</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considered</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switches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 considered</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discontinuations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retreatments.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97</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558</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who</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treated</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with</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DAAs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between</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2016</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mid‑2022,</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90</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843 were included in analysis, of whom 7 796 (8%) discontinued treatment.</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47</a:t>
            </a:fld>
            <a:endParaRPr lang="en-US"/>
          </a:p>
        </p:txBody>
      </p:sp>
    </p:spTree>
    <p:extLst>
      <p:ext uri="{BB962C8B-B14F-4D97-AF65-F5344CB8AC3E}">
        <p14:creationId xmlns:p14="http://schemas.microsoft.com/office/powerpoint/2010/main" val="1682159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18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Cascade includes individuals with evidence of ever being diagnosed HCV RNA</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positive, i.e., a positive HCV RNA</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 result recorded</a:t>
            </a:r>
            <a:r>
              <a:rPr lang="en-US" sz="1200" spc="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ACCESS since 2009.</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cascade reflects the status of individuals on 31st December 2022 and is restricted to individuals who had a clinical consultation within the six years prior (2016–2022). Includes individuals attending</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ACCESS primary care clinics (same primary care clinics as other</a:t>
            </a:r>
            <a:r>
              <a:rPr lang="en-US" sz="1200" spc="-5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ACCESS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sections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report).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initiation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was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indicated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presence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electronic</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medical</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record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prescription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DAA therapy recorded at an</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ACCESS clinic. Individuals were assumed to have progressed through preceding cascade stages if evidence of reaching a subsequent stage was present.</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48</a:t>
            </a:fld>
            <a:endParaRPr lang="en-US"/>
          </a:p>
        </p:txBody>
      </p:sp>
    </p:spTree>
    <p:extLst>
      <p:ext uri="{BB962C8B-B14F-4D97-AF65-F5344CB8AC3E}">
        <p14:creationId xmlns:p14="http://schemas.microsoft.com/office/powerpoint/2010/main" val="3315162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 defined as people aged 15 years or older, who visited a doctor, nurse, or</a:t>
            </a:r>
            <a:r>
              <a:rPr lang="en-US" sz="1200" spc="-6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Aboriginal health practitioner (‘medical consultations’)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2016–2022.</a:t>
            </a:r>
            <a:r>
              <a:rPr lang="en-US" sz="1200" spc="-4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‘Undetectable</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viral</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load’</a:t>
            </a:r>
            <a:r>
              <a:rPr lang="en-US" sz="1200" spc="-6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defined</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testing</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negative</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RNA</a:t>
            </a:r>
            <a:r>
              <a:rPr lang="en-US" sz="1200" spc="-8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viral</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load</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following</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DAA</a:t>
            </a:r>
            <a:r>
              <a:rPr lang="en-US" sz="1200" spc="-8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8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6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total</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135</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838 individuals</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aged</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15</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years</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older</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attended</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medical</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appointments</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between</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2016</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2022.</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RNA</a:t>
            </a:r>
            <a:r>
              <a:rPr lang="en-US" sz="1200" spc="-8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tested,</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49%</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(447/908)</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 HCV</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RNA</a:t>
            </a:r>
            <a:r>
              <a:rPr lang="en-US" sz="1200" spc="-8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positive.</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who</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tested</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RNA</a:t>
            </a:r>
            <a:r>
              <a:rPr lang="en-US" sz="1200" spc="-8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positive</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following</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positive</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antibody</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28%</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(123/447)</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then</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prescribed</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DAA</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5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those</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prescribed</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DAAs,</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60%</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(74/123)</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had</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RNA</a:t>
            </a:r>
            <a:r>
              <a:rPr lang="en-US" sz="1200" spc="-8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following</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whom</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89%</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(66/74)</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had</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undetectable</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viral</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load and</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11%</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(8/74)</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either</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positive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tested</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unavailable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define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these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eight</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further).</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49</a:t>
            </a:fld>
            <a:endParaRPr lang="en-US"/>
          </a:p>
        </p:txBody>
      </p:sp>
    </p:spTree>
    <p:extLst>
      <p:ext uri="{BB962C8B-B14F-4D97-AF65-F5344CB8AC3E}">
        <p14:creationId xmlns:p14="http://schemas.microsoft.com/office/powerpoint/2010/main" val="20655538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diagnosis and care cascade estimates were derived using mathematical modelling; mathematical modelling uses available data from</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observational</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research</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studies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administrative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datasets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derive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estimates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like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population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prevalence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hepatitis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accounting for uncertainties. Living with hepatitis C is the estimated number of individuals in the overall population who had detectable HCV RNA</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 2022; diagnosed with hepatitis infection is the estimated number of individuals living with chronic HCV in 2022 who have been previously diagnosed (HCV antibody positive or HCV RNA); HCV RNA</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confirmed hepatitis C is the estimated number of individuals who are confirmed</a:t>
            </a:r>
            <a:r>
              <a:rPr lang="en-US" sz="1200" spc="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with HCV from RNA</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testing; received DAA</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treatment is the observed number of individuals who received treatment with DAAs since 2015 (cumulative)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2022</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recorded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PBS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database;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cured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estimated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number</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treated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who</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achieved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undetectable HCV RNA post‑treatment since 2015 (cumulative) and in 2022.</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50</a:t>
            </a:fld>
            <a:endParaRPr lang="en-US"/>
          </a:p>
        </p:txBody>
      </p:sp>
    </p:spTree>
    <p:extLst>
      <p:ext uri="{BB962C8B-B14F-4D97-AF65-F5344CB8AC3E}">
        <p14:creationId xmlns:p14="http://schemas.microsoft.com/office/powerpoint/2010/main" val="211529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Analysis includes 23</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sites: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12</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NSW,</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four in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VIC,</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SA,</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two in</a:t>
            </a:r>
            <a:r>
              <a:rPr lang="en-US" sz="1200" spc="-4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ACT,</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WA,</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two in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QLD,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TAS.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TAS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site contributed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from</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2013</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onwards.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GBM</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classed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being</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HIV‑positive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entire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calendar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year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their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diagnosis,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15</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years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 older,</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contributed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per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year.</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either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had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previous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HCV</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antibody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recorded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ACCESS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since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2009</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had previously tested HCV antibody negative. Individual’s HCV antibody tests after an HCV antibody positive test being observed were excluded from analysis.</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10</a:t>
            </a:fld>
            <a:endParaRPr lang="en-US"/>
          </a:p>
        </p:txBody>
      </p:sp>
    </p:spTree>
    <p:extLst>
      <p:ext uri="{BB962C8B-B14F-4D97-AF65-F5344CB8AC3E}">
        <p14:creationId xmlns:p14="http://schemas.microsoft.com/office/powerpoint/2010/main" val="31458145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95"/>
              </a:spcBef>
              <a:spcAft>
                <a:spcPts val="720"/>
              </a:spcAft>
            </a:pP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Notes:</a:t>
            </a:r>
            <a:r>
              <a:rPr lang="en-US" sz="1800" spc="31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Australian</a:t>
            </a:r>
            <a:r>
              <a:rPr lang="en-US" sz="1800" spc="-3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transplant</a:t>
            </a:r>
            <a:r>
              <a:rPr lang="en-US" sz="1800" spc="-3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recipients</a:t>
            </a:r>
            <a:r>
              <a:rPr lang="en-US" sz="1800" spc="-3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only.</a:t>
            </a:r>
            <a:r>
              <a:rPr lang="en-US" sz="1800" spc="-6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Adults</a:t>
            </a:r>
            <a:r>
              <a:rPr lang="en-US" sz="1800" spc="-3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defined</a:t>
            </a:r>
            <a:r>
              <a:rPr lang="en-US" sz="1800" spc="-3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as</a:t>
            </a:r>
            <a:r>
              <a:rPr lang="en-US" sz="1800" spc="-3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16</a:t>
            </a:r>
            <a:r>
              <a:rPr lang="en-US" sz="1800" spc="-3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years</a:t>
            </a:r>
            <a:r>
              <a:rPr lang="en-US" sz="1800" spc="-3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or</a:t>
            </a:r>
            <a:r>
              <a:rPr lang="en-US" sz="1800" spc="-3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older.</a:t>
            </a:r>
            <a:r>
              <a:rPr lang="en-US" sz="1800" spc="-3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NAFLD:</a:t>
            </a:r>
            <a:r>
              <a:rPr lang="en-US" sz="1800" spc="-4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non‑alcoholic</a:t>
            </a:r>
            <a:r>
              <a:rPr lang="en-US" sz="1800" spc="-3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fatty</a:t>
            </a:r>
            <a:r>
              <a:rPr lang="en-US" sz="1800" spc="-3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liver</a:t>
            </a:r>
            <a:r>
              <a:rPr lang="en-US" sz="1800" spc="-3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spc="-1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disease.</a:t>
            </a:r>
            <a:endParaRPr lang="en-AU" sz="1800" dirty="0">
              <a:effectLst/>
              <a:latin typeface="Trebuchet MS" panose="020B0703020202090204" pitchFamily="34" charset="0"/>
              <a:ea typeface="Trebuchet MS" panose="020B0703020202090204" pitchFamily="34" charset="0"/>
              <a:cs typeface="Trebuchet MS" panose="020B0703020202090204" pitchFamily="34" charset="0"/>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51</a:t>
            </a:fld>
            <a:endParaRPr lang="en-US"/>
          </a:p>
        </p:txBody>
      </p:sp>
    </p:spTree>
    <p:extLst>
      <p:ext uri="{BB962C8B-B14F-4D97-AF65-F5344CB8AC3E}">
        <p14:creationId xmlns:p14="http://schemas.microsoft.com/office/powerpoint/2010/main" val="808122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 2017, the Stigma Indicator was included in the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Australian Survey of Social</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Attitudes (n=1 001). The</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Australian Survey of Social Attitudes collects data from a representative sample of the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Australian adult population, randomly selected from the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Australian Electoral roll. In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2020,</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Stigma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Indicator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was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online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survey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adults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(N=2</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010).</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Participants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recruited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via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paid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social</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media advertising. In 2021, the Stigma Indicator was included in an online survey of</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Australian adults (N=2 251). Participants were recruited via a Qualtrics research panel.</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52</a:t>
            </a:fld>
            <a:endParaRPr lang="en-US"/>
          </a:p>
        </p:txBody>
      </p:sp>
    </p:spTree>
    <p:extLst>
      <p:ext uri="{BB962C8B-B14F-4D97-AF65-F5344CB8AC3E}">
        <p14:creationId xmlns:p14="http://schemas.microsoft.com/office/powerpoint/2010/main" val="1463628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 2017, the Stigma Indicator was included in the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Australian Survey of Social</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Attitudes (n=1 001). The</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Australian Survey of Social Attitudes collects data from a representative sample of the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Australian adult population, randomly selected from the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Australian Electoral roll. In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2020,</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Stigma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Indicator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was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online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survey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adults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(N=2</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010).</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Participants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recruited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via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paid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social</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media advertising. In 2021, the Stigma Indicator was included in an online survey of</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Australian adults (N=2 251). Participants were recruited via a Qualtrics research panel.</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53</a:t>
            </a:fld>
            <a:endParaRPr lang="en-US"/>
          </a:p>
        </p:txBody>
      </p:sp>
    </p:spTree>
    <p:extLst>
      <p:ext uri="{BB962C8B-B14F-4D97-AF65-F5344CB8AC3E}">
        <p14:creationId xmlns:p14="http://schemas.microsoft.com/office/powerpoint/2010/main" val="918697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 2018, the Stigma Indicator was included in an online survey of</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Australian healthcare workers (N=551). The survey was promoted by</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ASHM</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via</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paid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social</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media</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advertising.</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2021</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2022,</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Stigma</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Indicator</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was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online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surveys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healthcare workers (N=907 and N=1 993, respectively). Participants for these surveys were recruited via Qualtrics research panels.</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54</a:t>
            </a:fld>
            <a:endParaRPr lang="en-US"/>
          </a:p>
        </p:txBody>
      </p:sp>
    </p:spTree>
    <p:extLst>
      <p:ext uri="{BB962C8B-B14F-4D97-AF65-F5344CB8AC3E}">
        <p14:creationId xmlns:p14="http://schemas.microsoft.com/office/powerpoint/2010/main" val="513927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 2018, the Stigma Indicator was included in an online survey of</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Australian healthcare workers (N=551). The survey was promoted by</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ASHM</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via</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paid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social</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media</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advertising.</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2021</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2022,</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Stigma</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Indicator</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was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online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surveys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healthcare workers (N=907 and N=1 993, respectively). Participants for these surveys were recruited via Qualtrics research panels.</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55</a:t>
            </a:fld>
            <a:endParaRPr lang="en-US"/>
          </a:p>
        </p:txBody>
      </p:sp>
    </p:spTree>
    <p:extLst>
      <p:ext uri="{BB962C8B-B14F-4D97-AF65-F5344CB8AC3E}">
        <p14:creationId xmlns:p14="http://schemas.microsoft.com/office/powerpoint/2010/main" val="2864643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reported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Injection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risk</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behaviour</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variables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are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presented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among</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those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who</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injected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previous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month,</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entire sample. For 2013 to 2022, sample size was (in order): 2 111, 2 141, 2 071, 1 993, 2 314, 2 452, 2 333, 1 173, 1 259, and 1 581.</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58</a:t>
            </a:fld>
            <a:endParaRPr lang="en-US"/>
          </a:p>
        </p:txBody>
      </p:sp>
    </p:spTree>
    <p:extLst>
      <p:ext uri="{BB962C8B-B14F-4D97-AF65-F5344CB8AC3E}">
        <p14:creationId xmlns:p14="http://schemas.microsoft.com/office/powerpoint/2010/main" val="3575980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95"/>
              </a:spcBef>
              <a:spcAft>
                <a:spcPts val="720"/>
              </a:spcAft>
            </a:pP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Notes:</a:t>
            </a:r>
            <a:r>
              <a:rPr lang="en-US" sz="1800" spc="4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We assumed a pessimistic roll‑out scenario corresponding to 40% less people being treated with DAA</a:t>
            </a:r>
            <a:r>
              <a:rPr lang="en-US" sz="1800" spc="-2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therapy than 2021, an intermediate</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roll‑out</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scenario</a:t>
            </a:r>
            <a:r>
              <a:rPr lang="en-US" sz="1800" spc="-1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corresponding</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to</a:t>
            </a:r>
            <a:r>
              <a:rPr lang="en-US" sz="1800" spc="-1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the</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annual</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number</a:t>
            </a:r>
            <a:r>
              <a:rPr lang="en-US" sz="1800" spc="-1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treated</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err="1">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equalling</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the</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number</a:t>
            </a:r>
            <a:r>
              <a:rPr lang="en-US" sz="1800" spc="-1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in</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2022,</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and</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an</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optimistic</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scenario</a:t>
            </a:r>
            <a:r>
              <a:rPr lang="en-US" sz="1800" spc="-1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where the annual number treated increased back to the 2021 level.</a:t>
            </a:r>
            <a:endParaRPr lang="en-AU" sz="1800" dirty="0">
              <a:effectLst/>
              <a:latin typeface="Trebuchet MS" panose="020B0703020202090204" pitchFamily="34" charset="0"/>
              <a:ea typeface="Trebuchet MS" panose="020B0703020202090204" pitchFamily="34" charset="0"/>
              <a:cs typeface="Trebuchet MS" panose="020B0703020202090204" pitchFamily="34" charset="0"/>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61</a:t>
            </a:fld>
            <a:endParaRPr lang="en-US"/>
          </a:p>
        </p:txBody>
      </p:sp>
    </p:spTree>
    <p:extLst>
      <p:ext uri="{BB962C8B-B14F-4D97-AF65-F5344CB8AC3E}">
        <p14:creationId xmlns:p14="http://schemas.microsoft.com/office/powerpoint/2010/main" val="1707391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 marR="0" lvl="0" indent="0" algn="l" defTabSz="914400" rtl="0" eaLnBrk="1" fontAlgn="auto" latinLnBrk="0" hangingPunct="1">
              <a:lnSpc>
                <a:spcPts val="1000"/>
              </a:lnSpc>
              <a:spcBef>
                <a:spcPts val="0"/>
              </a:spcBef>
              <a:spcAft>
                <a:spcPts val="2000"/>
              </a:spcAft>
              <a:buClrTx/>
              <a:buSzTx/>
              <a:buFontTx/>
              <a:buNone/>
              <a:tabLst>
                <a:tab pos="520700" algn="l"/>
              </a:tabLst>
              <a:defRPr/>
            </a:pP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Notes:</a:t>
            </a:r>
            <a:r>
              <a:rPr lang="en-US" sz="1800" spc="4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We assumed a pessimistic roll‑out scenario corresponding to 40% less people being treated with DAA</a:t>
            </a:r>
            <a:r>
              <a:rPr lang="en-US" sz="1800" spc="-2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therapy than 2021, an intermediate</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roll‑out</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scenario</a:t>
            </a:r>
            <a:r>
              <a:rPr lang="en-US" sz="1800" spc="-1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corresponding</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to</a:t>
            </a:r>
            <a:r>
              <a:rPr lang="en-US" sz="1800" spc="-1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the</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annual</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number</a:t>
            </a:r>
            <a:r>
              <a:rPr lang="en-US" sz="1800" spc="-1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treated</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err="1">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equalling</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the</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number</a:t>
            </a:r>
            <a:r>
              <a:rPr lang="en-US" sz="1800" spc="-1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in</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2022,</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and</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an</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optimistic</a:t>
            </a:r>
            <a:r>
              <a:rPr lang="en-US" sz="1800" spc="-15"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scenario</a:t>
            </a:r>
            <a:r>
              <a:rPr lang="en-US" sz="1800" spc="-1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 </a:t>
            </a:r>
            <a:r>
              <a:rPr lang="en-US" sz="1800" dirty="0">
                <a:solidFill>
                  <a:srgbClr val="000000"/>
                </a:solidFill>
                <a:effectLst/>
                <a:latin typeface="Trebuchet MS" panose="020B0703020202090204" pitchFamily="34" charset="0"/>
                <a:ea typeface="Trebuchet MS" panose="020B0703020202090204" pitchFamily="34" charset="0"/>
                <a:cs typeface="Trebuchet MS" panose="020B0703020202090204" pitchFamily="34" charset="0"/>
              </a:rPr>
              <a:t>where the annual number treated increased back to the 2021 level.</a:t>
            </a:r>
            <a:endParaRPr lang="en-AU" sz="1800" dirty="0">
              <a:effectLst/>
              <a:latin typeface="Trebuchet MS" panose="020B0703020202090204" pitchFamily="34" charset="0"/>
              <a:ea typeface="Trebuchet MS" panose="020B0703020202090204" pitchFamily="34" charset="0"/>
              <a:cs typeface="Trebuchet MS" panose="020B0703020202090204" pitchFamily="34" charset="0"/>
            </a:endParaRPr>
          </a:p>
          <a:p>
            <a:pPr marL="125730">
              <a:lnSpc>
                <a:spcPts val="1000"/>
              </a:lnSpc>
              <a:spcAft>
                <a:spcPts val="2000"/>
              </a:spcAft>
              <a:tabLst>
                <a:tab pos="520700" algn="l"/>
              </a:tabLst>
            </a:pPr>
            <a:endParaRPr lang="en-AU"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62</a:t>
            </a:fld>
            <a:endParaRPr lang="en-US"/>
          </a:p>
        </p:txBody>
      </p:sp>
    </p:spTree>
    <p:extLst>
      <p:ext uri="{BB962C8B-B14F-4D97-AF65-F5344CB8AC3E}">
        <p14:creationId xmlns:p14="http://schemas.microsoft.com/office/powerpoint/2010/main" val="2499832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BCLC:</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Barcelona</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Clinic</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Liver</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Cancer,</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ultrasound.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model</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non‑adherent</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person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attends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none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their</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six‑monthly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scheduled ultrasounds, a completely adherent person attends all scheduled ultrasounds, and a partially adherent person attends some of their</a:t>
            </a:r>
            <a:r>
              <a:rPr lang="en-US" sz="1200" spc="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scheduled ultrasounds.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percentage of ultrasounds attended by a partially adherent person is modelled using the input ‘partial adherence </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attendance.’</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65</a:t>
            </a:fld>
            <a:endParaRPr lang="en-US"/>
          </a:p>
        </p:txBody>
      </p:sp>
    </p:spTree>
    <p:extLst>
      <p:ext uri="{BB962C8B-B14F-4D97-AF65-F5344CB8AC3E}">
        <p14:creationId xmlns:p14="http://schemas.microsoft.com/office/powerpoint/2010/main" val="3026255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70</a:t>
            </a:fld>
            <a:endParaRPr lang="en-US"/>
          </a:p>
        </p:txBody>
      </p:sp>
    </p:spTree>
    <p:extLst>
      <p:ext uri="{BB962C8B-B14F-4D97-AF65-F5344CB8AC3E}">
        <p14:creationId xmlns:p14="http://schemas.microsoft.com/office/powerpoint/2010/main" val="3493988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N=8 681 individuals and 111 721 hepatitis C tests (HCV antibody and/or HCV RNA).</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Analysis includes 23 sites: 12 in NSW, four in VIC,</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South</a:t>
            </a:r>
            <a:r>
              <a:rPr lang="en-US" sz="1200" spc="-6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(SA),</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two</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6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Australian</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Capital</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Territory</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(ACT),</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WA,</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two</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QLD,</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Tasmania</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(TAS).</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3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TAS</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site contributed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from</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2013</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onwards.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GBM</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classed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being</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HIV‑positive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entire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calendar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year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their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diagnosis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15</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years or older. First incident infection only included in analysis. Incident infection date was assigned as the midpoint between the positive HCV antibody or HCV RNA</a:t>
            </a:r>
            <a:r>
              <a:rPr lang="en-US" sz="1200" spc="-3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 date and previous HCV antibody negative test date.</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ACCESS collates data from January 2009. Individuals included tested HCV antibody negative on their first test observed, and had at least one follow‑up test (HCV antibody or HCV RNA</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 both on or before 31st December 2022). CI: confidence interval.</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11</a:t>
            </a:fld>
            <a:endParaRPr lang="en-US"/>
          </a:p>
        </p:txBody>
      </p:sp>
    </p:spTree>
    <p:extLst>
      <p:ext uri="{BB962C8B-B14F-4D97-AF65-F5344CB8AC3E}">
        <p14:creationId xmlns:p14="http://schemas.microsoft.com/office/powerpoint/2010/main" val="5740637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72</a:t>
            </a:fld>
            <a:endParaRPr lang="en-US"/>
          </a:p>
        </p:txBody>
      </p:sp>
    </p:spTree>
    <p:extLst>
      <p:ext uri="{BB962C8B-B14F-4D97-AF65-F5344CB8AC3E}">
        <p14:creationId xmlns:p14="http://schemas.microsoft.com/office/powerpoint/2010/main" val="3944480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Analysis includes 14 sites: 12 in VIC, one in WA, and one in QLD.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WA</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site contributed data from 2016 onwards. Primary care clinics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have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high</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caseloads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people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at</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risk</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hepatitis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provide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both</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specialist</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services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current</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former</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people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who</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inject</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drugs as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well</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general</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health</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services.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Clinic</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attendances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in‑person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telehealth</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consultations.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Individuals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15</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years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older</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 contributed one consultation and one test per year.</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12</a:t>
            </a:fld>
            <a:endParaRPr lang="en-US"/>
          </a:p>
        </p:txBody>
      </p:sp>
    </p:spTree>
    <p:extLst>
      <p:ext uri="{BB962C8B-B14F-4D97-AF65-F5344CB8AC3E}">
        <p14:creationId xmlns:p14="http://schemas.microsoft.com/office/powerpoint/2010/main" val="3041869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Analysis includes 23</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sites: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12</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NSW,</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four in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VIC,</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SA,</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two in</a:t>
            </a:r>
            <a:r>
              <a:rPr lang="en-US" sz="1200" spc="-4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ACT,</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WA,</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two in</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QLD,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TAS.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TAS</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site contributed data from 2013 onwards. Clinic attendances included in‑person and telehealth consultations. GBM were classed as being HIV‑positive</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entire</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calendar</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year</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their</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diagnosis,</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15</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years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older,</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contributed</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consultation</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per</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year.</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13</a:t>
            </a:fld>
            <a:endParaRPr lang="en-US"/>
          </a:p>
        </p:txBody>
      </p:sp>
    </p:spTree>
    <p:extLst>
      <p:ext uri="{BB962C8B-B14F-4D97-AF65-F5344CB8AC3E}">
        <p14:creationId xmlns:p14="http://schemas.microsoft.com/office/powerpoint/2010/main" val="771792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Analysis includes 14 sites: 12 in VIC, one in WA, and one in QLD.</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WA</a:t>
            </a:r>
            <a:r>
              <a:rPr lang="en-US" sz="1200" spc="-4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site contributed data from 2016 onwards. Primary care</a:t>
            </a:r>
            <a:r>
              <a:rPr lang="en-US" sz="1200" spc="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clinics have high caseloads of people at risk of hepatitis C and provide both specialist services to current and former people who inject drugs as well as general health services. Clinic attendances included in‑person and telehealth consultations. Individuals were 15 years or older, had at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least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electronic</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medical</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record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prescription</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opioid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agonist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therapy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between</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January</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2009</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December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2022,</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contributed one consultation and one test per year.</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14</a:t>
            </a:fld>
            <a:endParaRPr lang="en-US"/>
          </a:p>
        </p:txBody>
      </p:sp>
    </p:spTree>
    <p:extLst>
      <p:ext uri="{BB962C8B-B14F-4D97-AF65-F5344CB8AC3E}">
        <p14:creationId xmlns:p14="http://schemas.microsoft.com/office/powerpoint/2010/main" val="1218264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Notes:</a:t>
            </a:r>
            <a:r>
              <a:rPr lang="en-US" sz="1200" spc="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Analysis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seven</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sites:</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four</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NSW,</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VIC,</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5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ACT,</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one</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SA.</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Clinic</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attendances</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included</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in‑person</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telehealth consultations. Individuals were 15 years or older and contributed one consultation and one test per year. Overall, of unique individuals who attended included clinics 2013–2022 for a consultation (N=346 313), 15% of people had no</a:t>
            </a:r>
            <a:r>
              <a:rPr lang="en-US" sz="1200" spc="-2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Aboriginal or</a:t>
            </a:r>
            <a:r>
              <a:rPr lang="en-US" sz="1200" spc="-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Torres Strait Islander status recorded (missing),</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19%</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recorded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stated’,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63%</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neither</a:t>
            </a:r>
            <a:r>
              <a:rPr lang="en-US" sz="1200" spc="-4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Aboriginal</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nor</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Torres</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Strait</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Islander</a:t>
            </a:r>
            <a:r>
              <a:rPr lang="en-US" sz="1200" spc="-1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people,</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3%</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were</a:t>
            </a:r>
            <a:r>
              <a:rPr lang="en-US" sz="1200" spc="-5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Aboriginal</a:t>
            </a:r>
            <a:r>
              <a:rPr lang="en-US" sz="1200" spc="-1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25"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Torres Strait Islander people.</a:t>
            </a:r>
            <a:endParaRPr lang="en-AU" sz="12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15</a:t>
            </a:fld>
            <a:endParaRPr lang="en-US"/>
          </a:p>
        </p:txBody>
      </p:sp>
    </p:spTree>
    <p:extLst>
      <p:ext uri="{BB962C8B-B14F-4D97-AF65-F5344CB8AC3E}">
        <p14:creationId xmlns:p14="http://schemas.microsoft.com/office/powerpoint/2010/main" val="1616398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03B85CE0-0CBB-5A4B-BD8B-8701B71E22D9}"/>
              </a:ext>
            </a:extLst>
          </p:cNvPr>
          <p:cNvPicPr>
            <a:picLocks noChangeAspect="1"/>
          </p:cNvPicPr>
          <p:nvPr userDrawn="1"/>
        </p:nvPicPr>
        <p:blipFill>
          <a:blip r:embed="rId3"/>
          <a:stretch>
            <a:fillRect/>
          </a:stretch>
        </p:blipFill>
        <p:spPr>
          <a:xfrm>
            <a:off x="9774000" y="5832000"/>
            <a:ext cx="1676400" cy="514350"/>
          </a:xfrm>
          <a:prstGeom prst="rect">
            <a:avLst/>
          </a:prstGeom>
        </p:spPr>
      </p:pic>
      <p:sp>
        <p:nvSpPr>
          <p:cNvPr id="3" name="Subtitle 2">
            <a:extLst>
              <a:ext uri="{FF2B5EF4-FFF2-40B4-BE49-F238E27FC236}">
                <a16:creationId xmlns:a16="http://schemas.microsoft.com/office/drawing/2014/main" id="{CB49B61D-5699-3443-AFA1-28A1A6BAF3AA}"/>
              </a:ext>
            </a:extLst>
          </p:cNvPr>
          <p:cNvSpPr>
            <a:spLocks noGrp="1"/>
          </p:cNvSpPr>
          <p:nvPr>
            <p:ph type="subTitle" idx="1" hasCustomPrompt="1"/>
          </p:nvPr>
        </p:nvSpPr>
        <p:spPr>
          <a:xfrm>
            <a:off x="6930000" y="3501008"/>
            <a:ext cx="4347668" cy="642368"/>
          </a:xfrm>
        </p:spPr>
        <p:txBody>
          <a:bodyPr>
            <a:normAutofit/>
          </a:bodyPr>
          <a:lstStyle>
            <a:lvl1pPr marL="0" indent="0" algn="l">
              <a:buNone/>
              <a:defRPr sz="2400" baseline="0">
                <a:solidFill>
                  <a:schemeClr val="accent2">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Annual Report 2023</a:t>
            </a:r>
            <a:endParaRPr lang="en-US" dirty="0"/>
          </a:p>
        </p:txBody>
      </p:sp>
      <p:sp>
        <p:nvSpPr>
          <p:cNvPr id="16" name="TextBox 15">
            <a:extLst>
              <a:ext uri="{FF2B5EF4-FFF2-40B4-BE49-F238E27FC236}">
                <a16:creationId xmlns:a16="http://schemas.microsoft.com/office/drawing/2014/main" id="{23D5D210-0EE4-6447-8340-DA32D38498FE}"/>
              </a:ext>
            </a:extLst>
          </p:cNvPr>
          <p:cNvSpPr txBox="1"/>
          <p:nvPr userDrawn="1"/>
        </p:nvSpPr>
        <p:spPr>
          <a:xfrm>
            <a:off x="6930000" y="594000"/>
            <a:ext cx="4347668" cy="3456384"/>
          </a:xfrm>
          <a:prstGeom prst="rect">
            <a:avLst/>
          </a:prstGeom>
          <a:noFill/>
        </p:spPr>
        <p:txBody>
          <a:bodyPr wrap="square" rtlCol="0">
            <a:noAutofit/>
          </a:bodyPr>
          <a:lstStyle/>
          <a:p>
            <a:pPr algn="l"/>
            <a:r>
              <a:rPr lang="en-AU" sz="4200" u="none" kern="1200" baseline="0" dirty="0">
                <a:solidFill>
                  <a:schemeClr val="bg1"/>
                </a:solidFill>
                <a:effectLst/>
                <a:uFill>
                  <a:solidFill>
                    <a:schemeClr val="accent2"/>
                  </a:solidFill>
                </a:uFill>
                <a:latin typeface="+mj-lt"/>
                <a:ea typeface="+mn-ea"/>
                <a:cs typeface="+mn-cs"/>
              </a:rPr>
              <a:t>Australia’s</a:t>
            </a:r>
            <a:br>
              <a:rPr lang="en-AU" sz="4200" u="none" kern="1200" baseline="0" dirty="0">
                <a:solidFill>
                  <a:schemeClr val="bg1"/>
                </a:solidFill>
                <a:effectLst/>
                <a:uFill>
                  <a:solidFill>
                    <a:schemeClr val="accent2"/>
                  </a:solidFill>
                </a:uFill>
                <a:latin typeface="+mj-lt"/>
                <a:ea typeface="+mn-ea"/>
                <a:cs typeface="+mn-cs"/>
              </a:rPr>
            </a:br>
            <a:r>
              <a:rPr lang="en-AU" sz="4200" u="none" kern="1200" baseline="0" dirty="0">
                <a:solidFill>
                  <a:schemeClr val="bg1"/>
                </a:solidFill>
                <a:effectLst/>
                <a:uFill>
                  <a:solidFill>
                    <a:schemeClr val="accent2"/>
                  </a:solidFill>
                </a:uFill>
                <a:latin typeface="+mj-lt"/>
                <a:ea typeface="+mn-ea"/>
                <a:cs typeface="+mn-cs"/>
              </a:rPr>
              <a:t>progress towards</a:t>
            </a:r>
            <a:br>
              <a:rPr lang="en-AU" sz="4200" u="none" kern="1200" baseline="0" dirty="0">
                <a:solidFill>
                  <a:schemeClr val="bg1"/>
                </a:solidFill>
                <a:effectLst/>
                <a:uFill>
                  <a:solidFill>
                    <a:schemeClr val="accent2"/>
                  </a:solidFill>
                </a:uFill>
                <a:latin typeface="+mj-lt"/>
                <a:ea typeface="+mn-ea"/>
                <a:cs typeface="+mn-cs"/>
              </a:rPr>
            </a:br>
            <a:r>
              <a:rPr lang="en-AU" sz="4200" u="none" kern="1200" baseline="0" dirty="0">
                <a:solidFill>
                  <a:schemeClr val="bg1"/>
                </a:solidFill>
                <a:effectLst/>
                <a:uFill>
                  <a:solidFill>
                    <a:schemeClr val="accent2"/>
                  </a:solidFill>
                </a:uFill>
                <a:latin typeface="+mj-lt"/>
                <a:ea typeface="+mn-ea"/>
                <a:cs typeface="+mn-cs"/>
              </a:rPr>
              <a:t>hepatitis C</a:t>
            </a:r>
            <a:br>
              <a:rPr lang="en-AU" sz="4200" u="none" kern="1200" baseline="0" dirty="0">
                <a:solidFill>
                  <a:schemeClr val="bg1"/>
                </a:solidFill>
                <a:effectLst/>
                <a:uFill>
                  <a:solidFill>
                    <a:schemeClr val="accent2"/>
                  </a:solidFill>
                </a:uFill>
                <a:latin typeface="+mj-lt"/>
                <a:ea typeface="+mn-ea"/>
                <a:cs typeface="+mn-cs"/>
              </a:rPr>
            </a:br>
            <a:r>
              <a:rPr lang="en-AU" sz="4200" u="none" kern="1200" baseline="0" dirty="0">
                <a:solidFill>
                  <a:schemeClr val="bg1"/>
                </a:solidFill>
                <a:effectLst/>
                <a:uFill>
                  <a:solidFill>
                    <a:schemeClr val="accent2"/>
                  </a:solidFill>
                </a:uFill>
                <a:latin typeface="+mj-lt"/>
                <a:ea typeface="+mn-ea"/>
                <a:cs typeface="+mn-cs"/>
              </a:rPr>
              <a:t>elimination</a:t>
            </a:r>
          </a:p>
        </p:txBody>
      </p:sp>
      <p:pic>
        <p:nvPicPr>
          <p:cNvPr id="4" name="Graphic 3">
            <a:extLst>
              <a:ext uri="{FF2B5EF4-FFF2-40B4-BE49-F238E27FC236}">
                <a16:creationId xmlns:a16="http://schemas.microsoft.com/office/drawing/2014/main" id="{353EFD38-514D-38EA-2C2D-765FF1F540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4773" y="5661248"/>
            <a:ext cx="1788830" cy="864096"/>
          </a:xfrm>
          <a:prstGeom prst="rect">
            <a:avLst/>
          </a:prstGeom>
        </p:spPr>
      </p:pic>
    </p:spTree>
    <p:extLst>
      <p:ext uri="{BB962C8B-B14F-4D97-AF65-F5344CB8AC3E}">
        <p14:creationId xmlns:p14="http://schemas.microsoft.com/office/powerpoint/2010/main" val="3719529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Foot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2023</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208790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ueCallout">
    <p:bg>
      <p:bgPr>
        <a:solidFill>
          <a:srgbClr val="638D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B9343-566D-480C-2D67-0C7CCC9AB595}"/>
              </a:ext>
            </a:extLst>
          </p:cNvPr>
          <p:cNvSpPr txBox="1"/>
          <p:nvPr userDrawn="1"/>
        </p:nvSpPr>
        <p:spPr>
          <a:xfrm>
            <a:off x="2027548" y="1605453"/>
            <a:ext cx="8136904" cy="3695820"/>
          </a:xfrm>
          <a:prstGeom prst="rect">
            <a:avLst/>
          </a:prstGeom>
          <a:noFill/>
        </p:spPr>
        <p:txBody>
          <a:bodyPr wrap="square" rtlCol="0">
            <a:spAutoFit/>
          </a:bodyPr>
          <a:lstStyle/>
          <a:p>
            <a:pPr>
              <a:spcAft>
                <a:spcPts val="2200"/>
              </a:spcAft>
            </a:pPr>
            <a:r>
              <a:rPr lang="en-AU" sz="2600" i="0" baseline="0" dirty="0">
                <a:solidFill>
                  <a:srgbClr val="FFFFFF"/>
                </a:solidFill>
                <a:effectLst/>
                <a:latin typeface="+mj-lt"/>
              </a:rPr>
              <a:t>Acknowledgement of Country</a:t>
            </a:r>
          </a:p>
          <a:p>
            <a:pPr>
              <a:lnSpc>
                <a:spcPct val="120000"/>
              </a:lnSpc>
            </a:pPr>
            <a:r>
              <a:rPr lang="en-AU" sz="2000" i="0" baseline="0" dirty="0">
                <a:solidFill>
                  <a:srgbClr val="FFFFFF"/>
                </a:solidFill>
                <a:effectLst/>
                <a:latin typeface="+mj-lt"/>
              </a:rPr>
              <a:t>The authors acknowledge the Traditional Owners of the Lands on</a:t>
            </a:r>
          </a:p>
          <a:p>
            <a:pPr>
              <a:lnSpc>
                <a:spcPct val="120000"/>
              </a:lnSpc>
            </a:pPr>
            <a:r>
              <a:rPr lang="en-AU" sz="2000" i="0" baseline="0" dirty="0">
                <a:solidFill>
                  <a:srgbClr val="FFFFFF"/>
                </a:solidFill>
                <a:effectLst/>
                <a:latin typeface="+mj-lt"/>
              </a:rPr>
              <a:t>which this report was produced, including the Boon Wurrung people</a:t>
            </a:r>
          </a:p>
          <a:p>
            <a:pPr>
              <a:lnSpc>
                <a:spcPct val="120000"/>
              </a:lnSpc>
            </a:pPr>
            <a:r>
              <a:rPr lang="en-AU" sz="2000" i="0" baseline="0" dirty="0">
                <a:solidFill>
                  <a:srgbClr val="FFFFFF"/>
                </a:solidFill>
                <a:effectLst/>
                <a:latin typeface="+mj-lt"/>
              </a:rPr>
              <a:t>of the Kulin Nation (where the Burnet Institute is located) and the</a:t>
            </a:r>
          </a:p>
          <a:p>
            <a:pPr>
              <a:lnSpc>
                <a:spcPct val="120000"/>
              </a:lnSpc>
            </a:pPr>
            <a:r>
              <a:rPr lang="en-AU" sz="2000" i="0" baseline="0" dirty="0">
                <a:solidFill>
                  <a:srgbClr val="FFFFFF"/>
                </a:solidFill>
                <a:effectLst/>
                <a:latin typeface="+mj-lt"/>
              </a:rPr>
              <a:t>Gadigal people of the Eora Nation (where the Kirby Institute is located). We pay respect to all Aboriginal and Torres Strait Islander people and recognise their cultural, spiritual, and educational practices, their ongoing connection to Lands, Waters, and Communities, and that ‘sovereignty was never ceded’.</a:t>
            </a:r>
          </a:p>
        </p:txBody>
      </p:sp>
    </p:spTree>
    <p:extLst>
      <p:ext uri="{BB962C8B-B14F-4D97-AF65-F5344CB8AC3E}">
        <p14:creationId xmlns:p14="http://schemas.microsoft.com/office/powerpoint/2010/main" val="767466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ueCallout AL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B9343-566D-480C-2D67-0C7CCC9AB595}"/>
              </a:ext>
            </a:extLst>
          </p:cNvPr>
          <p:cNvSpPr txBox="1"/>
          <p:nvPr userDrawn="1"/>
        </p:nvSpPr>
        <p:spPr>
          <a:xfrm>
            <a:off x="2027548" y="1605453"/>
            <a:ext cx="8136904" cy="3636893"/>
          </a:xfrm>
          <a:prstGeom prst="rect">
            <a:avLst/>
          </a:prstGeom>
          <a:noFill/>
        </p:spPr>
        <p:txBody>
          <a:bodyPr wrap="square" rtlCol="0">
            <a:spAutoFit/>
          </a:bodyPr>
          <a:lstStyle/>
          <a:p>
            <a:pPr>
              <a:spcAft>
                <a:spcPts val="2200"/>
              </a:spcAft>
            </a:pPr>
            <a:r>
              <a:rPr lang="en-AU" sz="2600" i="0" baseline="0" dirty="0">
                <a:solidFill>
                  <a:schemeClr val="accent3"/>
                </a:solidFill>
                <a:effectLst/>
                <a:latin typeface="+mj-lt"/>
              </a:rPr>
              <a:t>Acknowledgement of people with living and </a:t>
            </a:r>
            <a:br>
              <a:rPr lang="en-AU" sz="2600" i="0" baseline="0" dirty="0">
                <a:solidFill>
                  <a:schemeClr val="accent3"/>
                </a:solidFill>
                <a:effectLst/>
                <a:latin typeface="+mj-lt"/>
              </a:rPr>
            </a:br>
            <a:r>
              <a:rPr lang="en-AU" sz="2600" i="0" baseline="0" dirty="0">
                <a:solidFill>
                  <a:schemeClr val="accent3"/>
                </a:solidFill>
                <a:effectLst/>
                <a:latin typeface="+mj-lt"/>
              </a:rPr>
              <a:t>lived experience</a:t>
            </a:r>
          </a:p>
          <a:p>
            <a:pPr>
              <a:spcAft>
                <a:spcPts val="2200"/>
              </a:spcAft>
            </a:pPr>
            <a:r>
              <a:rPr lang="en-AU" sz="2000" i="0" baseline="0" dirty="0">
                <a:solidFill>
                  <a:schemeClr val="accent3"/>
                </a:solidFill>
                <a:effectLst/>
                <a:latin typeface="+mj-lt"/>
              </a:rPr>
              <a:t>The authors acknowledge all the people who have lost their lives </a:t>
            </a:r>
            <a:br>
              <a:rPr lang="en-AU" sz="2000" i="0" baseline="0" dirty="0">
                <a:solidFill>
                  <a:schemeClr val="accent3"/>
                </a:solidFill>
                <a:effectLst/>
                <a:latin typeface="+mj-lt"/>
              </a:rPr>
            </a:br>
            <a:r>
              <a:rPr lang="en-AU" sz="2000" i="0" baseline="0" dirty="0">
                <a:solidFill>
                  <a:schemeClr val="accent3"/>
                </a:solidFill>
                <a:effectLst/>
                <a:latin typeface="+mj-lt"/>
              </a:rPr>
              <a:t>to hepatitis C and liver disease. We acknowledge, thank, and recognise all people with living and lived experience of injecting drug use and hepatitis C, that have contributed to this report and their crucial work to reduce harm to their community. Real people and real lives give meaning to the work that progresses us towards hepatitis C elimination, and in fighting the negative effects of </a:t>
            </a:r>
            <a:br>
              <a:rPr lang="en-AU" sz="2000" i="0" baseline="0" dirty="0">
                <a:solidFill>
                  <a:schemeClr val="accent3"/>
                </a:solidFill>
                <a:effectLst/>
                <a:latin typeface="+mj-lt"/>
              </a:rPr>
            </a:br>
            <a:r>
              <a:rPr lang="en-AU" sz="2000" i="0" baseline="0" dirty="0">
                <a:solidFill>
                  <a:schemeClr val="accent3"/>
                </a:solidFill>
                <a:effectLst/>
                <a:latin typeface="+mj-lt"/>
              </a:rPr>
              <a:t>stigma and criminalisation.</a:t>
            </a:r>
          </a:p>
        </p:txBody>
      </p:sp>
    </p:spTree>
    <p:extLst>
      <p:ext uri="{BB962C8B-B14F-4D97-AF65-F5344CB8AC3E}">
        <p14:creationId xmlns:p14="http://schemas.microsoft.com/office/powerpoint/2010/main" val="145495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pport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A994DE-64D2-4447-960D-9EDD8B94BFED}"/>
              </a:ext>
            </a:extLst>
          </p:cNvPr>
          <p:cNvPicPr>
            <a:picLocks noChangeAspect="1"/>
          </p:cNvPicPr>
          <p:nvPr userDrawn="1"/>
        </p:nvPicPr>
        <p:blipFill>
          <a:blip r:embed="rId3"/>
          <a:src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2023</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5" name="Title 1">
            <a:extLst>
              <a:ext uri="{FF2B5EF4-FFF2-40B4-BE49-F238E27FC236}">
                <a16:creationId xmlns:a16="http://schemas.microsoft.com/office/drawing/2014/main" id="{EB5E2B37-08D4-444C-88EB-E8A9EB367F63}"/>
              </a:ext>
            </a:extLst>
          </p:cNvPr>
          <p:cNvSpPr>
            <a:spLocks noGrp="1"/>
          </p:cNvSpPr>
          <p:nvPr>
            <p:ph type="title" hasCustomPrompt="1"/>
          </p:nvPr>
        </p:nvSpPr>
        <p:spPr>
          <a:xfrm>
            <a:off x="839417" y="756000"/>
            <a:ext cx="10515972" cy="936000"/>
          </a:xfrm>
        </p:spPr>
        <p:txBody>
          <a:bodyPr/>
          <a:lstStyle/>
          <a:p>
            <a:r>
              <a:rPr lang="en-GB" dirty="0"/>
              <a:t>Supported by</a:t>
            </a:r>
            <a:endParaRPr lang="en-US" dirty="0"/>
          </a:p>
        </p:txBody>
      </p:sp>
    </p:spTree>
    <p:extLst>
      <p:ext uri="{BB962C8B-B14F-4D97-AF65-F5344CB8AC3E}">
        <p14:creationId xmlns:p14="http://schemas.microsoft.com/office/powerpoint/2010/main" val="2968553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pporters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90B4CE-3F03-1B42-82EE-33744518E7F9}"/>
              </a:ext>
            </a:extLst>
          </p:cNvPr>
          <p:cNvPicPr>
            <a:picLocks noChangeAspect="1"/>
          </p:cNvPicPr>
          <p:nvPr userDrawn="1"/>
        </p:nvPicPr>
        <p:blipFill>
          <a:blip r:embed="rId3"/>
          <a:src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2023</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5" name="Title 1">
            <a:extLst>
              <a:ext uri="{FF2B5EF4-FFF2-40B4-BE49-F238E27FC236}">
                <a16:creationId xmlns:a16="http://schemas.microsoft.com/office/drawing/2014/main" id="{EB5E2B37-08D4-444C-88EB-E8A9EB367F63}"/>
              </a:ext>
            </a:extLst>
          </p:cNvPr>
          <p:cNvSpPr>
            <a:spLocks noGrp="1"/>
          </p:cNvSpPr>
          <p:nvPr>
            <p:ph type="title" hasCustomPrompt="1"/>
          </p:nvPr>
        </p:nvSpPr>
        <p:spPr>
          <a:xfrm>
            <a:off x="839417" y="756000"/>
            <a:ext cx="10515972" cy="936000"/>
          </a:xfrm>
        </p:spPr>
        <p:txBody>
          <a:bodyPr/>
          <a:lstStyle/>
          <a:p>
            <a:r>
              <a:rPr lang="en-GB" dirty="0"/>
              <a:t>Supported by</a:t>
            </a:r>
            <a:endParaRPr lang="en-US" dirty="0"/>
          </a:p>
        </p:txBody>
      </p:sp>
    </p:spTree>
    <p:extLst>
      <p:ext uri="{BB962C8B-B14F-4D97-AF65-F5344CB8AC3E}">
        <p14:creationId xmlns:p14="http://schemas.microsoft.com/office/powerpoint/2010/main" val="1495659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FFA356-CE73-9844-8978-6469CF07BFE2}"/>
              </a:ext>
            </a:extLst>
          </p:cNvPr>
          <p:cNvPicPr>
            <a:picLocks noChangeAspect="1"/>
          </p:cNvPicPr>
          <p:nvPr userDrawn="1"/>
        </p:nvPicPr>
        <p:blipFill>
          <a:blip r:embed="rId3"/>
          <a:srcRect/>
          <a:stretch/>
        </p:blipFill>
        <p:spPr>
          <a:xfrm>
            <a:off x="0" y="27384"/>
            <a:ext cx="12192000" cy="6858000"/>
          </a:xfrm>
          <a:prstGeom prst="rect">
            <a:avLst/>
          </a:prstGeom>
        </p:spPr>
      </p:pic>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2023</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5" name="Title 1">
            <a:extLst>
              <a:ext uri="{FF2B5EF4-FFF2-40B4-BE49-F238E27FC236}">
                <a16:creationId xmlns:a16="http://schemas.microsoft.com/office/drawing/2014/main" id="{EB5E2B37-08D4-444C-88EB-E8A9EB367F63}"/>
              </a:ext>
            </a:extLst>
          </p:cNvPr>
          <p:cNvSpPr>
            <a:spLocks noGrp="1"/>
          </p:cNvSpPr>
          <p:nvPr>
            <p:ph type="title" hasCustomPrompt="1"/>
          </p:nvPr>
        </p:nvSpPr>
        <p:spPr>
          <a:xfrm>
            <a:off x="839417" y="756000"/>
            <a:ext cx="10515972" cy="936000"/>
          </a:xfrm>
        </p:spPr>
        <p:txBody>
          <a:bodyPr/>
          <a:lstStyle/>
          <a:p>
            <a:r>
              <a:rPr lang="en-GB" dirty="0"/>
              <a:t>Data Contributors</a:t>
            </a:r>
            <a:endParaRPr lang="en-US" dirty="0"/>
          </a:p>
        </p:txBody>
      </p:sp>
    </p:spTree>
    <p:extLst>
      <p:ext uri="{BB962C8B-B14F-4D97-AF65-F5344CB8AC3E}">
        <p14:creationId xmlns:p14="http://schemas.microsoft.com/office/powerpoint/2010/main" val="19888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F217A9CC-AA97-5A43-82DA-E0B7FD48FABA}"/>
              </a:ext>
            </a:extLst>
          </p:cNvPr>
          <p:cNvPicPr>
            <a:picLocks noChangeAspect="1"/>
          </p:cNvPicPr>
          <p:nvPr userDrawn="1"/>
        </p:nvPicPr>
        <p:blipFill>
          <a:blip r:embed="rId3"/>
          <a:stretch>
            <a:fillRect/>
          </a:stretch>
        </p:blipFill>
        <p:spPr>
          <a:xfrm>
            <a:off x="9774000" y="5832000"/>
            <a:ext cx="1676400" cy="514350"/>
          </a:xfrm>
          <a:prstGeom prst="rect">
            <a:avLst/>
          </a:prstGeom>
        </p:spPr>
      </p:pic>
      <p:sp>
        <p:nvSpPr>
          <p:cNvPr id="3" name="Subtitle 2">
            <a:extLst>
              <a:ext uri="{FF2B5EF4-FFF2-40B4-BE49-F238E27FC236}">
                <a16:creationId xmlns:a16="http://schemas.microsoft.com/office/drawing/2014/main" id="{CB49B61D-5699-3443-AFA1-28A1A6BAF3AA}"/>
              </a:ext>
            </a:extLst>
          </p:cNvPr>
          <p:cNvSpPr>
            <a:spLocks noGrp="1"/>
          </p:cNvSpPr>
          <p:nvPr>
            <p:ph type="subTitle" idx="1"/>
          </p:nvPr>
        </p:nvSpPr>
        <p:spPr>
          <a:xfrm>
            <a:off x="6672064" y="3081759"/>
            <a:ext cx="4968552" cy="923305"/>
          </a:xfrm>
        </p:spPr>
        <p:txBody>
          <a:bodyPr/>
          <a:lstStyle>
            <a:lvl1pPr marL="0" indent="0" algn="l">
              <a:buNone/>
              <a:defRPr sz="2400">
                <a:solidFill>
                  <a:schemeClr val="accent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2" name="Title 1">
            <a:extLst>
              <a:ext uri="{FF2B5EF4-FFF2-40B4-BE49-F238E27FC236}">
                <a16:creationId xmlns:a16="http://schemas.microsoft.com/office/drawing/2014/main" id="{876AAAF9-BC82-C746-8B77-4D13D359DF58}"/>
              </a:ext>
            </a:extLst>
          </p:cNvPr>
          <p:cNvSpPr>
            <a:spLocks noGrp="1"/>
          </p:cNvSpPr>
          <p:nvPr>
            <p:ph type="title"/>
          </p:nvPr>
        </p:nvSpPr>
        <p:spPr>
          <a:xfrm>
            <a:off x="6672064" y="692696"/>
            <a:ext cx="4968552" cy="2131519"/>
          </a:xfrm>
        </p:spPr>
        <p:txBody>
          <a:bodyPr anchor="t" anchorCtr="0"/>
          <a:lstStyle>
            <a:lvl1pPr algn="l">
              <a:defRPr>
                <a:solidFill>
                  <a:schemeClr val="bg1"/>
                </a:solidFill>
              </a:defRPr>
            </a:lvl1pPr>
          </a:lstStyle>
          <a:p>
            <a:r>
              <a:rPr lang="en-GB"/>
              <a:t>Click to edit Master title style</a:t>
            </a:r>
            <a:endParaRPr lang="en-US" dirty="0"/>
          </a:p>
        </p:txBody>
      </p:sp>
      <p:pic>
        <p:nvPicPr>
          <p:cNvPr id="5" name="Graphic 4">
            <a:extLst>
              <a:ext uri="{FF2B5EF4-FFF2-40B4-BE49-F238E27FC236}">
                <a16:creationId xmlns:a16="http://schemas.microsoft.com/office/drawing/2014/main" id="{967253D0-458D-DEBD-D72D-D808CFDE75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4773" y="5661248"/>
            <a:ext cx="1788830" cy="864096"/>
          </a:xfrm>
          <a:prstGeom prst="rect">
            <a:avLst/>
          </a:prstGeom>
        </p:spPr>
      </p:pic>
    </p:spTree>
    <p:extLst>
      <p:ext uri="{BB962C8B-B14F-4D97-AF65-F5344CB8AC3E}">
        <p14:creationId xmlns:p14="http://schemas.microsoft.com/office/powerpoint/2010/main" val="2962019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5002-A06A-824D-9777-775F1EC1BD16}"/>
              </a:ext>
            </a:extLst>
          </p:cNvPr>
          <p:cNvSpPr>
            <a:spLocks noGrp="1"/>
          </p:cNvSpPr>
          <p:nvPr>
            <p:ph type="title"/>
          </p:nvPr>
        </p:nvSpPr>
        <p:spPr>
          <a:xfrm>
            <a:off x="836612" y="756000"/>
            <a:ext cx="3935413" cy="1332000"/>
          </a:xfrm>
        </p:spPr>
        <p:txBody>
          <a:bodyPr tIns="180000"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6AAC3ED-5209-BC40-89A2-AA3B2DCE9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a:extLst>
              <a:ext uri="{FF2B5EF4-FFF2-40B4-BE49-F238E27FC236}">
                <a16:creationId xmlns:a16="http://schemas.microsoft.com/office/drawing/2014/main" id="{B1ECA8DD-7857-B047-BBAB-18F854F5FA68}"/>
              </a:ext>
            </a:extLst>
          </p:cNvPr>
          <p:cNvSpPr>
            <a:spLocks noGrp="1"/>
          </p:cNvSpPr>
          <p:nvPr>
            <p:ph type="body" sz="half" idx="2"/>
          </p:nvPr>
        </p:nvSpPr>
        <p:spPr>
          <a:xfrm>
            <a:off x="836612" y="2204356"/>
            <a:ext cx="3935413" cy="36646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19C770ED-F35A-244C-B06E-5218D1ABA5A8}"/>
              </a:ext>
            </a:extLst>
          </p:cNvPr>
          <p:cNvSpPr>
            <a:spLocks noGrp="1"/>
          </p:cNvSpPr>
          <p:nvPr>
            <p:ph type="ftr" sz="quarter" idx="11"/>
          </p:nvPr>
        </p:nvSpPr>
        <p:spPr/>
        <p:txBody>
          <a:bodyPr/>
          <a:lstStyle>
            <a:lvl1pPr>
              <a:defRPr/>
            </a:lvl1pPr>
          </a:lstStyle>
          <a:p>
            <a:r>
              <a:rPr lang="en-AU" dirty="0"/>
              <a:t>Hepatitis C Elimination in Australia 2023</a:t>
            </a:r>
          </a:p>
        </p:txBody>
      </p:sp>
      <p:sp>
        <p:nvSpPr>
          <p:cNvPr id="7" name="Slide Number Placeholder 6">
            <a:extLst>
              <a:ext uri="{FF2B5EF4-FFF2-40B4-BE49-F238E27FC236}">
                <a16:creationId xmlns:a16="http://schemas.microsoft.com/office/drawing/2014/main" id="{AB3097A1-CD52-5447-8A66-325251E2AF25}"/>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3826604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BF9A551-BB78-E340-B489-B8982026CE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Footer Placeholder 5">
            <a:extLst>
              <a:ext uri="{FF2B5EF4-FFF2-40B4-BE49-F238E27FC236}">
                <a16:creationId xmlns:a16="http://schemas.microsoft.com/office/drawing/2014/main" id="{FD6A0B52-8B5A-0F42-812D-FF6C8CA487B6}"/>
              </a:ext>
            </a:extLst>
          </p:cNvPr>
          <p:cNvSpPr>
            <a:spLocks noGrp="1"/>
          </p:cNvSpPr>
          <p:nvPr>
            <p:ph type="ftr" sz="quarter" idx="11"/>
          </p:nvPr>
        </p:nvSpPr>
        <p:spPr/>
        <p:txBody>
          <a:bodyPr/>
          <a:lstStyle>
            <a:lvl1pPr>
              <a:defRPr/>
            </a:lvl1pPr>
          </a:lstStyle>
          <a:p>
            <a:r>
              <a:rPr lang="en-AU" dirty="0"/>
              <a:t>Hepatitis C Elimination in Australia 2023</a:t>
            </a:r>
          </a:p>
        </p:txBody>
      </p:sp>
      <p:sp>
        <p:nvSpPr>
          <p:cNvPr id="7" name="Slide Number Placeholder 6">
            <a:extLst>
              <a:ext uri="{FF2B5EF4-FFF2-40B4-BE49-F238E27FC236}">
                <a16:creationId xmlns:a16="http://schemas.microsoft.com/office/drawing/2014/main" id="{2AA6E8FE-2764-5A42-A880-C398F093D4EB}"/>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8" name="Title 1">
            <a:extLst>
              <a:ext uri="{FF2B5EF4-FFF2-40B4-BE49-F238E27FC236}">
                <a16:creationId xmlns:a16="http://schemas.microsoft.com/office/drawing/2014/main" id="{9C022DA8-6F17-0945-925D-33201C251F37}"/>
              </a:ext>
            </a:extLst>
          </p:cNvPr>
          <p:cNvSpPr>
            <a:spLocks noGrp="1"/>
          </p:cNvSpPr>
          <p:nvPr>
            <p:ph type="title"/>
          </p:nvPr>
        </p:nvSpPr>
        <p:spPr>
          <a:xfrm>
            <a:off x="836612" y="756000"/>
            <a:ext cx="3935413" cy="1332000"/>
          </a:xfrm>
        </p:spPr>
        <p:txBody>
          <a:bodyPr tIns="180000" anchor="b"/>
          <a:lstStyle>
            <a:lvl1pPr>
              <a:defRPr sz="3200"/>
            </a:lvl1pPr>
          </a:lstStyle>
          <a:p>
            <a:r>
              <a:rPr lang="en-GB"/>
              <a:t>Click to edit Master title style</a:t>
            </a:r>
            <a:endParaRPr lang="en-US"/>
          </a:p>
        </p:txBody>
      </p:sp>
      <p:sp>
        <p:nvSpPr>
          <p:cNvPr id="11" name="Text Placeholder 3">
            <a:extLst>
              <a:ext uri="{FF2B5EF4-FFF2-40B4-BE49-F238E27FC236}">
                <a16:creationId xmlns:a16="http://schemas.microsoft.com/office/drawing/2014/main" id="{E01D06F4-48BC-2B4A-AAB8-6A96EA6CB50C}"/>
              </a:ext>
            </a:extLst>
          </p:cNvPr>
          <p:cNvSpPr>
            <a:spLocks noGrp="1"/>
          </p:cNvSpPr>
          <p:nvPr>
            <p:ph type="body" sz="half" idx="2"/>
          </p:nvPr>
        </p:nvSpPr>
        <p:spPr>
          <a:xfrm>
            <a:off x="836612" y="2204356"/>
            <a:ext cx="3935413" cy="36646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051148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5039-77B0-9E43-B014-54140C65E3F5}"/>
              </a:ext>
            </a:extLst>
          </p:cNvPr>
          <p:cNvSpPr>
            <a:spLocks noGrp="1"/>
          </p:cNvSpPr>
          <p:nvPr>
            <p:ph type="title"/>
          </p:nvPr>
        </p:nvSpPr>
        <p:spPr>
          <a:xfrm>
            <a:off x="839416" y="756000"/>
            <a:ext cx="10514383" cy="936000"/>
          </a:xfrm>
        </p:spPr>
        <p:txBody>
          <a:bodyPr tIns="180000"/>
          <a:lstStyle/>
          <a:p>
            <a:r>
              <a:rPr lang="en-GB"/>
              <a:t>Click to edit Master title style</a:t>
            </a:r>
            <a:endParaRPr lang="en-US" dirty="0"/>
          </a:p>
        </p:txBody>
      </p:sp>
      <p:sp>
        <p:nvSpPr>
          <p:cNvPr id="3" name="Vertical Text Placeholder 2">
            <a:extLst>
              <a:ext uri="{FF2B5EF4-FFF2-40B4-BE49-F238E27FC236}">
                <a16:creationId xmlns:a16="http://schemas.microsoft.com/office/drawing/2014/main" id="{085BBCF0-4218-7744-A8F6-833795DE0DFA}"/>
              </a:ext>
            </a:extLst>
          </p:cNvPr>
          <p:cNvSpPr>
            <a:spLocks noGrp="1"/>
          </p:cNvSpPr>
          <p:nvPr>
            <p:ph type="body" orient="vert" idx="1"/>
          </p:nvPr>
        </p:nvSpPr>
        <p:spPr>
          <a:xfrm>
            <a:off x="839416" y="1825625"/>
            <a:ext cx="10514383" cy="43513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35C059F4-7AE7-8145-8B83-33AE9DEA9AD9}"/>
              </a:ext>
            </a:extLst>
          </p:cNvPr>
          <p:cNvSpPr>
            <a:spLocks noGrp="1"/>
          </p:cNvSpPr>
          <p:nvPr>
            <p:ph type="ftr" sz="quarter" idx="11"/>
          </p:nvPr>
        </p:nvSpPr>
        <p:spPr/>
        <p:txBody>
          <a:bodyPr/>
          <a:lstStyle>
            <a:lvl1pPr>
              <a:defRPr/>
            </a:lvl1pPr>
          </a:lstStyle>
          <a:p>
            <a:r>
              <a:rPr lang="en-AU" dirty="0"/>
              <a:t>Hepatitis C Elimination in Australia 2023</a:t>
            </a:r>
          </a:p>
        </p:txBody>
      </p:sp>
      <p:sp>
        <p:nvSpPr>
          <p:cNvPr id="6" name="Slide Number Placeholder 5">
            <a:extLst>
              <a:ext uri="{FF2B5EF4-FFF2-40B4-BE49-F238E27FC236}">
                <a16:creationId xmlns:a16="http://schemas.microsoft.com/office/drawing/2014/main" id="{DD664AD8-C79D-8C49-A0AA-238F177E13C0}"/>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257177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5D49-930F-894C-8E1E-89166D385B82}"/>
              </a:ext>
            </a:extLst>
          </p:cNvPr>
          <p:cNvSpPr>
            <a:spLocks noGrp="1"/>
          </p:cNvSpPr>
          <p:nvPr>
            <p:ph type="title"/>
          </p:nvPr>
        </p:nvSpPr>
        <p:spPr>
          <a:xfrm>
            <a:off x="983432" y="756000"/>
            <a:ext cx="10370367" cy="936000"/>
          </a:xfrm>
        </p:spPr>
        <p:txBody>
          <a:bodyPr tIns="180000" anchor="b" anchorCtr="0"/>
          <a:lstStyle/>
          <a:p>
            <a:r>
              <a:rPr lang="en-GB"/>
              <a:t>Click to edit Master title style</a:t>
            </a:r>
            <a:endParaRPr lang="en-US"/>
          </a:p>
        </p:txBody>
      </p:sp>
      <p:sp>
        <p:nvSpPr>
          <p:cNvPr id="3" name="Content Placeholder 2">
            <a:extLst>
              <a:ext uri="{FF2B5EF4-FFF2-40B4-BE49-F238E27FC236}">
                <a16:creationId xmlns:a16="http://schemas.microsoft.com/office/drawing/2014/main" id="{9904F05B-911F-7C4B-A3CC-EB9DED2E1706}"/>
              </a:ext>
            </a:extLst>
          </p:cNvPr>
          <p:cNvSpPr>
            <a:spLocks noGrp="1"/>
          </p:cNvSpPr>
          <p:nvPr>
            <p:ph idx="1"/>
          </p:nvPr>
        </p:nvSpPr>
        <p:spPr>
          <a:xfrm>
            <a:off x="983432" y="1825625"/>
            <a:ext cx="10370367"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a:extLst>
              <a:ext uri="{FF2B5EF4-FFF2-40B4-BE49-F238E27FC236}">
                <a16:creationId xmlns:a16="http://schemas.microsoft.com/office/drawing/2014/main" id="{EF425B62-3B8F-3345-9D6E-A9FE19185F54}"/>
              </a:ext>
            </a:extLst>
          </p:cNvPr>
          <p:cNvSpPr>
            <a:spLocks noGrp="1"/>
          </p:cNvSpPr>
          <p:nvPr>
            <p:ph type="ftr" sz="quarter" idx="11"/>
          </p:nvPr>
        </p:nvSpPr>
        <p:spPr/>
        <p:txBody>
          <a:bodyPr/>
          <a:lstStyle>
            <a:lvl1pPr>
              <a:defRPr/>
            </a:lvl1pPr>
          </a:lstStyle>
          <a:p>
            <a:r>
              <a:rPr lang="en-AU" dirty="0"/>
              <a:t>Hepatitis C Elimination in Australia 2023</a:t>
            </a:r>
          </a:p>
        </p:txBody>
      </p:sp>
      <p:sp>
        <p:nvSpPr>
          <p:cNvPr id="6" name="Slide Number Placeholder 5">
            <a:extLst>
              <a:ext uri="{FF2B5EF4-FFF2-40B4-BE49-F238E27FC236}">
                <a16:creationId xmlns:a16="http://schemas.microsoft.com/office/drawing/2014/main" id="{BA882976-74F6-1F4C-83BD-A76E4D94AEF9}"/>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3471950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B4900-CC9F-3442-A6D6-A799BE36563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50718F4-3E67-2541-A399-72F881912D74}"/>
              </a:ext>
            </a:extLst>
          </p:cNvPr>
          <p:cNvSpPr>
            <a:spLocks noGrp="1"/>
          </p:cNvSpPr>
          <p:nvPr>
            <p:ph type="body" orient="vert" idx="1"/>
          </p:nvPr>
        </p:nvSpPr>
        <p:spPr>
          <a:xfrm>
            <a:off x="1496290" y="365125"/>
            <a:ext cx="707620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3D2BBDF-BA34-E24D-80F6-9BA6E6DEA739}"/>
              </a:ext>
            </a:extLst>
          </p:cNvPr>
          <p:cNvSpPr>
            <a:spLocks noGrp="1"/>
          </p:cNvSpPr>
          <p:nvPr>
            <p:ph type="ftr" sz="quarter" idx="11"/>
          </p:nvPr>
        </p:nvSpPr>
        <p:spPr/>
        <p:txBody>
          <a:bodyPr/>
          <a:lstStyle>
            <a:lvl1pPr>
              <a:defRPr/>
            </a:lvl1pPr>
          </a:lstStyle>
          <a:p>
            <a:r>
              <a:rPr lang="en-AU" dirty="0"/>
              <a:t>Hepatitis C Elimination in Australia 2023</a:t>
            </a:r>
          </a:p>
        </p:txBody>
      </p:sp>
      <p:sp>
        <p:nvSpPr>
          <p:cNvPr id="6" name="Slide Number Placeholder 5">
            <a:extLst>
              <a:ext uri="{FF2B5EF4-FFF2-40B4-BE49-F238E27FC236}">
                <a16:creationId xmlns:a16="http://schemas.microsoft.com/office/drawing/2014/main" id="{8EB90BC2-5EA7-6B44-A3B4-5CFAFAACFFC8}"/>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95067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slide/source/chptr desc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5D49-930F-894C-8E1E-89166D385B82}"/>
              </a:ext>
            </a:extLst>
          </p:cNvPr>
          <p:cNvSpPr>
            <a:spLocks noGrp="1"/>
          </p:cNvSpPr>
          <p:nvPr>
            <p:ph type="title"/>
          </p:nvPr>
        </p:nvSpPr>
        <p:spPr>
          <a:xfrm>
            <a:off x="910817" y="756000"/>
            <a:ext cx="10370367" cy="1170000"/>
          </a:xfrm>
        </p:spPr>
        <p:txBody>
          <a:bodyPr tIns="180000" anchor="t" anchorCtr="0">
            <a:normAutofit/>
          </a:bodyPr>
          <a:lstStyle>
            <a:lvl1pPr>
              <a:lnSpc>
                <a:spcPct val="100000"/>
              </a:lnSpc>
              <a:defRPr sz="2000" baseline="0">
                <a:solidFill>
                  <a:schemeClr val="accent3"/>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EF425B62-3B8F-3345-9D6E-A9FE19185F54}"/>
              </a:ext>
            </a:extLst>
          </p:cNvPr>
          <p:cNvSpPr>
            <a:spLocks noGrp="1"/>
          </p:cNvSpPr>
          <p:nvPr>
            <p:ph type="ftr" sz="quarter" idx="11"/>
          </p:nvPr>
        </p:nvSpPr>
        <p:spPr/>
        <p:txBody>
          <a:bodyPr/>
          <a:lstStyle>
            <a:lvl1pPr>
              <a:defRPr/>
            </a:lvl1pPr>
          </a:lstStyle>
          <a:p>
            <a:r>
              <a:rPr lang="en-AU" dirty="0"/>
              <a:t>Hepatitis C Elimination in Australia 2023</a:t>
            </a:r>
          </a:p>
        </p:txBody>
      </p:sp>
      <p:sp>
        <p:nvSpPr>
          <p:cNvPr id="6" name="Slide Number Placeholder 5">
            <a:extLst>
              <a:ext uri="{FF2B5EF4-FFF2-40B4-BE49-F238E27FC236}">
                <a16:creationId xmlns:a16="http://schemas.microsoft.com/office/drawing/2014/main" id="{BA882976-74F6-1F4C-83BD-A76E4D94AEF9}"/>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4" name="Text Placeholder 3">
            <a:extLst>
              <a:ext uri="{FF2B5EF4-FFF2-40B4-BE49-F238E27FC236}">
                <a16:creationId xmlns:a16="http://schemas.microsoft.com/office/drawing/2014/main" id="{18B42BFB-B02C-F145-BF2F-193C4F9D2635}"/>
              </a:ext>
            </a:extLst>
          </p:cNvPr>
          <p:cNvSpPr>
            <a:spLocks noGrp="1"/>
          </p:cNvSpPr>
          <p:nvPr>
            <p:ph type="body" sz="quarter" idx="14"/>
          </p:nvPr>
        </p:nvSpPr>
        <p:spPr>
          <a:xfrm>
            <a:off x="6096000" y="108594"/>
            <a:ext cx="5688631" cy="440086"/>
          </a:xfrm>
        </p:spPr>
        <p:txBody>
          <a:bodyPr anchor="ctr" anchorCtr="0">
            <a:normAutofit/>
          </a:bodyPr>
          <a:lstStyle>
            <a:lvl1pPr marL="0" indent="0" algn="r">
              <a:buFontTx/>
              <a:buNone/>
              <a:defRPr sz="1600" b="1" i="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a:defRPr>
                <a:solidFill>
                  <a:schemeClr val="bg1"/>
                </a:solidFill>
              </a:defRPr>
            </a:lvl5pPr>
          </a:lstStyle>
          <a:p>
            <a:pPr lvl="0"/>
            <a:r>
              <a:rPr lang="en-GB"/>
              <a:t>Click to edit Master text styles</a:t>
            </a:r>
          </a:p>
        </p:txBody>
      </p:sp>
      <p:sp>
        <p:nvSpPr>
          <p:cNvPr id="9" name="Text Placeholder 3">
            <a:extLst>
              <a:ext uri="{FF2B5EF4-FFF2-40B4-BE49-F238E27FC236}">
                <a16:creationId xmlns:a16="http://schemas.microsoft.com/office/drawing/2014/main" id="{F34BF7E6-F7DA-1148-BD69-9F50008E93D8}"/>
              </a:ext>
            </a:extLst>
          </p:cNvPr>
          <p:cNvSpPr>
            <a:spLocks noGrp="1"/>
          </p:cNvSpPr>
          <p:nvPr>
            <p:ph type="body" sz="quarter" idx="15"/>
          </p:nvPr>
        </p:nvSpPr>
        <p:spPr>
          <a:xfrm>
            <a:off x="913424" y="5869234"/>
            <a:ext cx="10365152" cy="440086"/>
          </a:xfrm>
        </p:spPr>
        <p:txBody>
          <a:bodyPr tIns="90000" anchor="t" anchorCtr="0">
            <a:normAutofit/>
          </a:bodyPr>
          <a:lstStyle>
            <a:lvl1pPr marL="0" indent="0" algn="l">
              <a:lnSpc>
                <a:spcPct val="100000"/>
              </a:lnSpc>
              <a:buFontTx/>
              <a:buNone/>
              <a:defRPr sz="1200" b="0" i="0" baseline="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a:defRPr>
                <a:solidFill>
                  <a:schemeClr val="bg1"/>
                </a:solidFill>
              </a:defRPr>
            </a:lvl5pPr>
          </a:lstStyle>
          <a:p>
            <a:pPr lvl="0"/>
            <a:r>
              <a:rPr lang="en-GB"/>
              <a:t>Click to edit Master text styles</a:t>
            </a:r>
          </a:p>
        </p:txBody>
      </p:sp>
      <p:sp>
        <p:nvSpPr>
          <p:cNvPr id="10" name="Picture Placeholder 6">
            <a:extLst>
              <a:ext uri="{FF2B5EF4-FFF2-40B4-BE49-F238E27FC236}">
                <a16:creationId xmlns:a16="http://schemas.microsoft.com/office/drawing/2014/main" id="{E3611634-531B-5648-8D23-F8DE2EEC8729}"/>
              </a:ext>
            </a:extLst>
          </p:cNvPr>
          <p:cNvSpPr>
            <a:spLocks noGrp="1"/>
          </p:cNvSpPr>
          <p:nvPr>
            <p:ph type="pic" sz="quarter" idx="13"/>
          </p:nvPr>
        </p:nvSpPr>
        <p:spPr>
          <a:xfrm>
            <a:off x="913424" y="1988841"/>
            <a:ext cx="10365152" cy="3833364"/>
          </a:xfrm>
        </p:spPr>
        <p:txBody>
          <a:bodyPr/>
          <a:lstStyle/>
          <a:p>
            <a:r>
              <a:rPr lang="en-GB"/>
              <a:t>Click icon to add picture</a:t>
            </a:r>
            <a:endParaRPr lang="en-US"/>
          </a:p>
        </p:txBody>
      </p:sp>
    </p:spTree>
    <p:extLst>
      <p:ext uri="{BB962C8B-B14F-4D97-AF65-F5344CB8AC3E}">
        <p14:creationId xmlns:p14="http://schemas.microsoft.com/office/powerpoint/2010/main" val="44980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slide/source/chptr descr 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5D49-930F-894C-8E1E-89166D385B82}"/>
              </a:ext>
            </a:extLst>
          </p:cNvPr>
          <p:cNvSpPr>
            <a:spLocks noGrp="1"/>
          </p:cNvSpPr>
          <p:nvPr>
            <p:ph type="title"/>
          </p:nvPr>
        </p:nvSpPr>
        <p:spPr>
          <a:xfrm>
            <a:off x="910817" y="756000"/>
            <a:ext cx="3096951" cy="5066204"/>
          </a:xfrm>
        </p:spPr>
        <p:txBody>
          <a:bodyPr tIns="180000" anchor="t" anchorCtr="0">
            <a:normAutofit/>
          </a:bodyPr>
          <a:lstStyle>
            <a:lvl1pPr>
              <a:lnSpc>
                <a:spcPct val="100000"/>
              </a:lnSpc>
              <a:defRPr sz="1700" baseline="0">
                <a:solidFill>
                  <a:schemeClr val="accent3"/>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EF425B62-3B8F-3345-9D6E-A9FE19185F54}"/>
              </a:ext>
            </a:extLst>
          </p:cNvPr>
          <p:cNvSpPr>
            <a:spLocks noGrp="1"/>
          </p:cNvSpPr>
          <p:nvPr>
            <p:ph type="ftr" sz="quarter" idx="11"/>
          </p:nvPr>
        </p:nvSpPr>
        <p:spPr/>
        <p:txBody>
          <a:bodyPr/>
          <a:lstStyle>
            <a:lvl1pPr>
              <a:defRPr/>
            </a:lvl1pPr>
          </a:lstStyle>
          <a:p>
            <a:r>
              <a:rPr lang="en-AU" dirty="0"/>
              <a:t>Hepatitis C Elimination in Australia 2023</a:t>
            </a:r>
          </a:p>
        </p:txBody>
      </p:sp>
      <p:sp>
        <p:nvSpPr>
          <p:cNvPr id="6" name="Slide Number Placeholder 5">
            <a:extLst>
              <a:ext uri="{FF2B5EF4-FFF2-40B4-BE49-F238E27FC236}">
                <a16:creationId xmlns:a16="http://schemas.microsoft.com/office/drawing/2014/main" id="{BA882976-74F6-1F4C-83BD-A76E4D94AEF9}"/>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4" name="Text Placeholder 3">
            <a:extLst>
              <a:ext uri="{FF2B5EF4-FFF2-40B4-BE49-F238E27FC236}">
                <a16:creationId xmlns:a16="http://schemas.microsoft.com/office/drawing/2014/main" id="{18B42BFB-B02C-F145-BF2F-193C4F9D2635}"/>
              </a:ext>
            </a:extLst>
          </p:cNvPr>
          <p:cNvSpPr>
            <a:spLocks noGrp="1"/>
          </p:cNvSpPr>
          <p:nvPr>
            <p:ph type="body" sz="quarter" idx="14"/>
          </p:nvPr>
        </p:nvSpPr>
        <p:spPr>
          <a:xfrm>
            <a:off x="6096000" y="108594"/>
            <a:ext cx="5688631" cy="440086"/>
          </a:xfrm>
        </p:spPr>
        <p:txBody>
          <a:bodyPr anchor="ctr" anchorCtr="0">
            <a:normAutofit/>
          </a:bodyPr>
          <a:lstStyle>
            <a:lvl1pPr marL="0" indent="0" algn="r">
              <a:buFontTx/>
              <a:buNone/>
              <a:defRPr sz="1600" b="1" i="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a:defRPr>
                <a:solidFill>
                  <a:schemeClr val="bg1"/>
                </a:solidFill>
              </a:defRPr>
            </a:lvl5pPr>
          </a:lstStyle>
          <a:p>
            <a:pPr lvl="0"/>
            <a:r>
              <a:rPr lang="en-GB"/>
              <a:t>Click to edit Master text styles</a:t>
            </a:r>
          </a:p>
        </p:txBody>
      </p:sp>
      <p:sp>
        <p:nvSpPr>
          <p:cNvPr id="9" name="Text Placeholder 3">
            <a:extLst>
              <a:ext uri="{FF2B5EF4-FFF2-40B4-BE49-F238E27FC236}">
                <a16:creationId xmlns:a16="http://schemas.microsoft.com/office/drawing/2014/main" id="{F34BF7E6-F7DA-1148-BD69-9F50008E93D8}"/>
              </a:ext>
            </a:extLst>
          </p:cNvPr>
          <p:cNvSpPr>
            <a:spLocks noGrp="1"/>
          </p:cNvSpPr>
          <p:nvPr>
            <p:ph type="body" sz="quarter" idx="15"/>
          </p:nvPr>
        </p:nvSpPr>
        <p:spPr>
          <a:xfrm>
            <a:off x="910800" y="5869234"/>
            <a:ext cx="3094344" cy="440086"/>
          </a:xfrm>
        </p:spPr>
        <p:txBody>
          <a:bodyPr tIns="90000" anchor="t" anchorCtr="0">
            <a:normAutofit/>
          </a:bodyPr>
          <a:lstStyle>
            <a:lvl1pPr marL="0" indent="0" algn="l">
              <a:lnSpc>
                <a:spcPct val="100000"/>
              </a:lnSpc>
              <a:buFontTx/>
              <a:buNone/>
              <a:defRPr sz="1200" b="0" i="0" baseline="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a:defRPr>
                <a:solidFill>
                  <a:schemeClr val="bg1"/>
                </a:solidFill>
              </a:defRPr>
            </a:lvl5pPr>
          </a:lstStyle>
          <a:p>
            <a:pPr lvl="0"/>
            <a:r>
              <a:rPr lang="en-GB"/>
              <a:t>Click to edit Master text styles</a:t>
            </a:r>
          </a:p>
        </p:txBody>
      </p:sp>
      <p:sp>
        <p:nvSpPr>
          <p:cNvPr id="10" name="Picture Placeholder 6">
            <a:extLst>
              <a:ext uri="{FF2B5EF4-FFF2-40B4-BE49-F238E27FC236}">
                <a16:creationId xmlns:a16="http://schemas.microsoft.com/office/drawing/2014/main" id="{E3611634-531B-5648-8D23-F8DE2EEC8729}"/>
              </a:ext>
            </a:extLst>
          </p:cNvPr>
          <p:cNvSpPr>
            <a:spLocks noGrp="1"/>
          </p:cNvSpPr>
          <p:nvPr>
            <p:ph type="pic" sz="quarter" idx="13"/>
          </p:nvPr>
        </p:nvSpPr>
        <p:spPr>
          <a:xfrm>
            <a:off x="4079776" y="756000"/>
            <a:ext cx="7198800" cy="5553320"/>
          </a:xfrm>
        </p:spPr>
        <p:txBody>
          <a:bodyPr/>
          <a:lstStyle/>
          <a:p>
            <a:r>
              <a:rPr lang="en-GB"/>
              <a:t>Click icon to add picture</a:t>
            </a:r>
            <a:endParaRPr lang="en-US"/>
          </a:p>
        </p:txBody>
      </p:sp>
    </p:spTree>
    <p:extLst>
      <p:ext uri="{BB962C8B-B14F-4D97-AF65-F5344CB8AC3E}">
        <p14:creationId xmlns:p14="http://schemas.microsoft.com/office/powerpoint/2010/main" val="259726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837A-8878-2347-ADD5-381CBA233028}"/>
              </a:ext>
            </a:extLst>
          </p:cNvPr>
          <p:cNvSpPr>
            <a:spLocks noGrp="1"/>
          </p:cNvSpPr>
          <p:nvPr>
            <p:ph type="title"/>
          </p:nvPr>
        </p:nvSpPr>
        <p:spPr>
          <a:xfrm>
            <a:off x="839416" y="1579107"/>
            <a:ext cx="10508033" cy="2743656"/>
          </a:xfrm>
        </p:spPr>
        <p:txBody>
          <a:bodyPr anchor="b">
            <a:normAutofit/>
          </a:bodyPr>
          <a:lstStyle>
            <a:lvl1pPr>
              <a:defRPr sz="5400" u="none" baseline="0">
                <a:uFill>
                  <a:solidFill>
                    <a:schemeClr val="accent6"/>
                  </a:solidFill>
                </a:uFill>
              </a:defRPr>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19C54D68-0122-CE4F-9A5E-39B62452D957}"/>
              </a:ext>
            </a:extLst>
          </p:cNvPr>
          <p:cNvSpPr>
            <a:spLocks noGrp="1"/>
          </p:cNvSpPr>
          <p:nvPr>
            <p:ph type="body" idx="1"/>
          </p:nvPr>
        </p:nvSpPr>
        <p:spPr>
          <a:xfrm>
            <a:off x="839416" y="4589463"/>
            <a:ext cx="1050803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4FDBD747-B1AD-0147-8349-49B7C7F6182F}"/>
              </a:ext>
            </a:extLst>
          </p:cNvPr>
          <p:cNvSpPr>
            <a:spLocks noGrp="1"/>
          </p:cNvSpPr>
          <p:nvPr>
            <p:ph type="ftr" sz="quarter" idx="11"/>
          </p:nvPr>
        </p:nvSpPr>
        <p:spPr/>
        <p:txBody>
          <a:bodyPr/>
          <a:lstStyle>
            <a:lvl1pPr>
              <a:defRPr/>
            </a:lvl1pPr>
          </a:lstStyle>
          <a:p>
            <a:r>
              <a:rPr lang="en-AU" dirty="0"/>
              <a:t>Hepatitis C Elimination in Australia 2023</a:t>
            </a:r>
          </a:p>
        </p:txBody>
      </p:sp>
      <p:sp>
        <p:nvSpPr>
          <p:cNvPr id="6" name="Slide Number Placeholder 5">
            <a:extLst>
              <a:ext uri="{FF2B5EF4-FFF2-40B4-BE49-F238E27FC236}">
                <a16:creationId xmlns:a16="http://schemas.microsoft.com/office/drawing/2014/main" id="{41964E54-A92B-6C4A-BA5D-CCDAA498695D}"/>
              </a:ext>
            </a:extLst>
          </p:cNvPr>
          <p:cNvSpPr>
            <a:spLocks noGrp="1"/>
          </p:cNvSpPr>
          <p:nvPr>
            <p:ph type="sldNum" sz="quarter" idx="12"/>
          </p:nvPr>
        </p:nvSpPr>
        <p:spPr/>
        <p:txBody>
          <a:bodyPr/>
          <a:lstStyle/>
          <a:p>
            <a:fld id="{7526E0BC-DD56-454F-8974-5164C40F6475}" type="slidenum">
              <a:rPr lang="en-US" smtClean="0"/>
              <a:t>‹#›</a:t>
            </a:fld>
            <a:endParaRPr lang="en-US"/>
          </a:p>
        </p:txBody>
      </p:sp>
      <p:cxnSp>
        <p:nvCxnSpPr>
          <p:cNvPr id="7" name="Straight Connector 6">
            <a:extLst>
              <a:ext uri="{FF2B5EF4-FFF2-40B4-BE49-F238E27FC236}">
                <a16:creationId xmlns:a16="http://schemas.microsoft.com/office/drawing/2014/main" id="{284E1A29-000A-384E-BED2-3D9A4257C783}"/>
              </a:ext>
            </a:extLst>
          </p:cNvPr>
          <p:cNvCxnSpPr>
            <a:cxnSpLocks/>
          </p:cNvCxnSpPr>
          <p:nvPr userDrawn="1"/>
        </p:nvCxnSpPr>
        <p:spPr>
          <a:xfrm>
            <a:off x="839416" y="4458247"/>
            <a:ext cx="10514383" cy="0"/>
          </a:xfrm>
          <a:prstGeom prst="line">
            <a:avLst/>
          </a:prstGeom>
          <a:ln w="412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7851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A96A-679B-2840-B59A-B46BAC2700D2}"/>
              </a:ext>
            </a:extLst>
          </p:cNvPr>
          <p:cNvSpPr>
            <a:spLocks noGrp="1"/>
          </p:cNvSpPr>
          <p:nvPr>
            <p:ph type="title"/>
          </p:nvPr>
        </p:nvSpPr>
        <p:spPr>
          <a:xfrm>
            <a:off x="839416" y="756000"/>
            <a:ext cx="10514384" cy="936000"/>
          </a:xfrm>
        </p:spPr>
        <p:txBody>
          <a:bodyPr tIns="180000"/>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4EF4F732-2765-AE48-AB11-062E43F4D710}"/>
              </a:ext>
            </a:extLst>
          </p:cNvPr>
          <p:cNvSpPr>
            <a:spLocks noGrp="1"/>
          </p:cNvSpPr>
          <p:nvPr>
            <p:ph sz="half" idx="1"/>
          </p:nvPr>
        </p:nvSpPr>
        <p:spPr>
          <a:xfrm>
            <a:off x="838202" y="1825625"/>
            <a:ext cx="496976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a:extLst>
              <a:ext uri="{FF2B5EF4-FFF2-40B4-BE49-F238E27FC236}">
                <a16:creationId xmlns:a16="http://schemas.microsoft.com/office/drawing/2014/main" id="{F3FB17E4-75F4-184F-B371-76C9EC649448}"/>
              </a:ext>
            </a:extLst>
          </p:cNvPr>
          <p:cNvSpPr>
            <a:spLocks noGrp="1"/>
          </p:cNvSpPr>
          <p:nvPr>
            <p:ph sz="half" idx="2"/>
          </p:nvPr>
        </p:nvSpPr>
        <p:spPr>
          <a:xfrm>
            <a:off x="6384034" y="1825625"/>
            <a:ext cx="496976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FED5DAEF-8E72-F341-9069-219AAC29D4F0}"/>
              </a:ext>
            </a:extLst>
          </p:cNvPr>
          <p:cNvSpPr>
            <a:spLocks noGrp="1"/>
          </p:cNvSpPr>
          <p:nvPr>
            <p:ph type="ftr" sz="quarter" idx="11"/>
          </p:nvPr>
        </p:nvSpPr>
        <p:spPr/>
        <p:txBody>
          <a:bodyPr/>
          <a:lstStyle>
            <a:lvl1pPr>
              <a:defRPr/>
            </a:lvl1pPr>
          </a:lstStyle>
          <a:p>
            <a:r>
              <a:rPr lang="en-AU" dirty="0"/>
              <a:t>Hepatitis C Elimination in Australia 2023</a:t>
            </a:r>
          </a:p>
        </p:txBody>
      </p:sp>
      <p:sp>
        <p:nvSpPr>
          <p:cNvPr id="7" name="Slide Number Placeholder 6">
            <a:extLst>
              <a:ext uri="{FF2B5EF4-FFF2-40B4-BE49-F238E27FC236}">
                <a16:creationId xmlns:a16="http://schemas.microsoft.com/office/drawing/2014/main" id="{7190DFB6-AA97-7F4F-B37F-4D40768FBBF1}"/>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113341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9D94D-23E9-5547-AF51-98DF427F422E}"/>
              </a:ext>
            </a:extLst>
          </p:cNvPr>
          <p:cNvSpPr>
            <a:spLocks noGrp="1"/>
          </p:cNvSpPr>
          <p:nvPr>
            <p:ph type="title"/>
          </p:nvPr>
        </p:nvSpPr>
        <p:spPr>
          <a:xfrm>
            <a:off x="839417" y="756000"/>
            <a:ext cx="10515972" cy="936000"/>
          </a:xfrm>
        </p:spPr>
        <p:txBody>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1B67379A-13F5-854E-8B04-3D0F20BF8454}"/>
              </a:ext>
            </a:extLst>
          </p:cNvPr>
          <p:cNvSpPr>
            <a:spLocks noGrp="1"/>
          </p:cNvSpPr>
          <p:nvPr>
            <p:ph type="body" idx="1"/>
          </p:nvPr>
        </p:nvSpPr>
        <p:spPr>
          <a:xfrm>
            <a:off x="858780" y="1746479"/>
            <a:ext cx="50433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A5907D3-610F-F249-BA6B-2C4F79DEFE8E}"/>
              </a:ext>
            </a:extLst>
          </p:cNvPr>
          <p:cNvSpPr>
            <a:spLocks noGrp="1"/>
          </p:cNvSpPr>
          <p:nvPr>
            <p:ph sz="half" idx="2"/>
          </p:nvPr>
        </p:nvSpPr>
        <p:spPr>
          <a:xfrm>
            <a:off x="858780" y="2626181"/>
            <a:ext cx="5043363" cy="3563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481AAE7-7995-7948-9FE7-BDD44EDF4CE2}"/>
              </a:ext>
            </a:extLst>
          </p:cNvPr>
          <p:cNvSpPr>
            <a:spLocks noGrp="1"/>
          </p:cNvSpPr>
          <p:nvPr>
            <p:ph type="body" sz="quarter" idx="3"/>
          </p:nvPr>
        </p:nvSpPr>
        <p:spPr>
          <a:xfrm>
            <a:off x="6312025" y="1746479"/>
            <a:ext cx="504336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034B72-A4DE-A048-BEE0-A14F03B1BFFC}"/>
              </a:ext>
            </a:extLst>
          </p:cNvPr>
          <p:cNvSpPr>
            <a:spLocks noGrp="1"/>
          </p:cNvSpPr>
          <p:nvPr>
            <p:ph sz="quarter" idx="4"/>
          </p:nvPr>
        </p:nvSpPr>
        <p:spPr>
          <a:xfrm>
            <a:off x="6312025" y="2626181"/>
            <a:ext cx="5043364" cy="35634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E9BA0FA6-DB3F-1742-94E7-93770D700AE0}"/>
              </a:ext>
            </a:extLst>
          </p:cNvPr>
          <p:cNvSpPr>
            <a:spLocks noGrp="1"/>
          </p:cNvSpPr>
          <p:nvPr>
            <p:ph type="ftr" sz="quarter" idx="11"/>
          </p:nvPr>
        </p:nvSpPr>
        <p:spPr/>
        <p:txBody>
          <a:bodyPr/>
          <a:lstStyle>
            <a:lvl1pPr>
              <a:defRPr/>
            </a:lvl1pPr>
          </a:lstStyle>
          <a:p>
            <a:r>
              <a:rPr lang="en-AU" dirty="0"/>
              <a:t>Hepatitis C Elimination in Australia 2023</a:t>
            </a:r>
          </a:p>
        </p:txBody>
      </p:sp>
      <p:sp>
        <p:nvSpPr>
          <p:cNvPr id="9" name="Slide Number Placeholder 8">
            <a:extLst>
              <a:ext uri="{FF2B5EF4-FFF2-40B4-BE49-F238E27FC236}">
                <a16:creationId xmlns:a16="http://schemas.microsoft.com/office/drawing/2014/main" id="{F7BF2EAF-656B-7648-ADEB-A7432893714D}"/>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3836212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A6B375-7E81-CB4C-8C7D-D7B7300DA5A4}"/>
              </a:ext>
            </a:extLst>
          </p:cNvPr>
          <p:cNvSpPr>
            <a:spLocks noGrp="1"/>
          </p:cNvSpPr>
          <p:nvPr>
            <p:ph type="ftr" sz="quarter" idx="11"/>
          </p:nvPr>
        </p:nvSpPr>
        <p:spPr/>
        <p:txBody>
          <a:bodyPr/>
          <a:lstStyle>
            <a:lvl1pPr>
              <a:defRPr/>
            </a:lvl1pPr>
          </a:lstStyle>
          <a:p>
            <a:r>
              <a:rPr lang="en-AU" dirty="0"/>
              <a:t>Hepatitis C Elimination in Australia 2023</a:t>
            </a:r>
          </a:p>
        </p:txBody>
      </p:sp>
      <p:sp>
        <p:nvSpPr>
          <p:cNvPr id="5" name="Slide Number Placeholder 4">
            <a:extLst>
              <a:ext uri="{FF2B5EF4-FFF2-40B4-BE49-F238E27FC236}">
                <a16:creationId xmlns:a16="http://schemas.microsoft.com/office/drawing/2014/main" id="{35777F5C-F912-2743-9D6C-609D813C679F}"/>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6" name="Title 1">
            <a:extLst>
              <a:ext uri="{FF2B5EF4-FFF2-40B4-BE49-F238E27FC236}">
                <a16:creationId xmlns:a16="http://schemas.microsoft.com/office/drawing/2014/main" id="{1C2912BC-AEF4-F44C-B931-3CF999C413B6}"/>
              </a:ext>
            </a:extLst>
          </p:cNvPr>
          <p:cNvSpPr>
            <a:spLocks noGrp="1"/>
          </p:cNvSpPr>
          <p:nvPr>
            <p:ph type="title"/>
          </p:nvPr>
        </p:nvSpPr>
        <p:spPr>
          <a:xfrm>
            <a:off x="839417" y="756000"/>
            <a:ext cx="10515972" cy="936000"/>
          </a:xfrm>
        </p:spPr>
        <p:txBody>
          <a:bodyPr/>
          <a:lstStyle/>
          <a:p>
            <a:r>
              <a:rPr lang="en-GB"/>
              <a:t>Click to edit Master title style</a:t>
            </a:r>
            <a:endParaRPr lang="en-US" dirty="0"/>
          </a:p>
        </p:txBody>
      </p:sp>
    </p:spTree>
    <p:extLst>
      <p:ext uri="{BB962C8B-B14F-4D97-AF65-F5344CB8AC3E}">
        <p14:creationId xmlns:p14="http://schemas.microsoft.com/office/powerpoint/2010/main" val="318401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2023</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4194838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4C8D5-B5BF-E943-9565-36CC9AB44791}"/>
              </a:ext>
            </a:extLst>
          </p:cNvPr>
          <p:cNvSpPr>
            <a:spLocks noGrp="1"/>
          </p:cNvSpPr>
          <p:nvPr>
            <p:ph type="title"/>
          </p:nvPr>
        </p:nvSpPr>
        <p:spPr>
          <a:xfrm>
            <a:off x="1202498" y="756000"/>
            <a:ext cx="10151302" cy="936000"/>
          </a:xfrm>
          <a:prstGeom prst="rect">
            <a:avLst/>
          </a:prstGeom>
        </p:spPr>
        <p:txBody>
          <a:bodyPr vert="horz" lIns="91440" tIns="180000" rIns="91440" bIns="45720" rtlCol="0" anchor="b" anchorCtr="0">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9817AEF7-B686-D34D-8E95-4B0766B3F501}"/>
              </a:ext>
            </a:extLst>
          </p:cNvPr>
          <p:cNvSpPr>
            <a:spLocks noGrp="1"/>
          </p:cNvSpPr>
          <p:nvPr>
            <p:ph type="body" idx="1"/>
          </p:nvPr>
        </p:nvSpPr>
        <p:spPr>
          <a:xfrm>
            <a:off x="1202498" y="1825625"/>
            <a:ext cx="10151301"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a:extLst>
              <a:ext uri="{FF2B5EF4-FFF2-40B4-BE49-F238E27FC236}">
                <a16:creationId xmlns:a16="http://schemas.microsoft.com/office/drawing/2014/main" id="{01DCBFFC-2631-6542-823E-938D98E06588}"/>
              </a:ext>
            </a:extLst>
          </p:cNvPr>
          <p:cNvSpPr>
            <a:spLocks noGrp="1"/>
          </p:cNvSpPr>
          <p:nvPr>
            <p:ph type="ftr" sz="quarter" idx="3"/>
          </p:nvPr>
        </p:nvSpPr>
        <p:spPr>
          <a:xfrm>
            <a:off x="7885215" y="6356350"/>
            <a:ext cx="2790701" cy="365125"/>
          </a:xfrm>
          <a:prstGeom prst="rect">
            <a:avLst/>
          </a:prstGeom>
        </p:spPr>
        <p:txBody>
          <a:bodyPr vert="horz" lIns="91440" tIns="45720" rIns="91440" bIns="45720" rtlCol="0" anchor="ctr"/>
          <a:lstStyle>
            <a:lvl1pPr algn="ctr">
              <a:defRPr sz="1100" baseline="0">
                <a:solidFill>
                  <a:schemeClr val="accent2"/>
                </a:solidFill>
              </a:defRPr>
            </a:lvl1pPr>
          </a:lstStyle>
          <a:p>
            <a:r>
              <a:rPr lang="en-AU" dirty="0"/>
              <a:t>Hepatitis C Elimination in Australia 2023</a:t>
            </a:r>
          </a:p>
        </p:txBody>
      </p:sp>
      <p:sp>
        <p:nvSpPr>
          <p:cNvPr id="6" name="Slide Number Placeholder 5">
            <a:extLst>
              <a:ext uri="{FF2B5EF4-FFF2-40B4-BE49-F238E27FC236}">
                <a16:creationId xmlns:a16="http://schemas.microsoft.com/office/drawing/2014/main" id="{E4A52BB0-A792-1546-B03C-D0C56298F4DF}"/>
              </a:ext>
            </a:extLst>
          </p:cNvPr>
          <p:cNvSpPr>
            <a:spLocks noGrp="1"/>
          </p:cNvSpPr>
          <p:nvPr>
            <p:ph type="sldNum" sz="quarter" idx="4"/>
          </p:nvPr>
        </p:nvSpPr>
        <p:spPr>
          <a:xfrm>
            <a:off x="10806544" y="6356350"/>
            <a:ext cx="547255" cy="365125"/>
          </a:xfrm>
          <a:prstGeom prst="rect">
            <a:avLst/>
          </a:prstGeom>
        </p:spPr>
        <p:txBody>
          <a:bodyPr vert="horz" lIns="91440" tIns="45720" rIns="91440" bIns="45720" rtlCol="0" anchor="ctr"/>
          <a:lstStyle>
            <a:lvl1pPr algn="r">
              <a:defRPr sz="1200">
                <a:solidFill>
                  <a:schemeClr val="accent2"/>
                </a:solidFill>
              </a:defRPr>
            </a:lvl1pPr>
          </a:lstStyle>
          <a:p>
            <a:fld id="{7526E0BC-DD56-454F-8974-5164C40F6475}" type="slidenum">
              <a:rPr lang="en-US" smtClean="0"/>
              <a:pPr/>
              <a:t>‹#›</a:t>
            </a:fld>
            <a:endParaRPr lang="en-US" dirty="0"/>
          </a:p>
        </p:txBody>
      </p:sp>
    </p:spTree>
    <p:extLst>
      <p:ext uri="{BB962C8B-B14F-4D97-AF65-F5344CB8AC3E}">
        <p14:creationId xmlns:p14="http://schemas.microsoft.com/office/powerpoint/2010/main" val="3577527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1" r:id="rId5"/>
    <p:sldLayoutId id="2147483652" r:id="rId6"/>
    <p:sldLayoutId id="2147483653" r:id="rId7"/>
    <p:sldLayoutId id="2147483654" r:id="rId8"/>
    <p:sldLayoutId id="2147483655" r:id="rId9"/>
    <p:sldLayoutId id="2147483661" r:id="rId10"/>
    <p:sldLayoutId id="2147483669" r:id="rId11"/>
    <p:sldLayoutId id="2147483670" r:id="rId12"/>
    <p:sldLayoutId id="2147483662" r:id="rId13"/>
    <p:sldLayoutId id="2147483663" r:id="rId14"/>
    <p:sldLayoutId id="2147483664" r:id="rId15"/>
    <p:sldLayoutId id="2147483660" r:id="rId16"/>
    <p:sldLayoutId id="2147483656" r:id="rId17"/>
    <p:sldLayoutId id="2147483657" r:id="rId18"/>
    <p:sldLayoutId id="2147483658" r:id="rId19"/>
    <p:sldLayoutId id="2147483659" r:id="rId20"/>
  </p:sldLayoutIdLst>
  <p:hf sldNum="0"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aus01.safelinks.protection.outlook.com/?url=https%3A%2F%2Fburnet.edu.au%2FaushepC&amp;data=05%7C01%7Canna.wilkinson%40burnet.edu.au%7C105202838231496b941308dbf2206da4%7Cc471a057a4e746c596342e95c39663fa%7C0%7C0%7C638369993312004448%7CUnknown%7CTWFpbGZsb3d8eyJWIjoiMC4wLjAwMDAiLCJQIjoiV2luMzIiLCJBTiI6Ik1haWwiLCJXVCI6Mn0%3D%7C3000%7C%7C%7C&amp;sdata=lFtgiuNYIROKZb26ZLeNcbPq0WVfX%2B2xKCvYZGw4DbU%3D&amp;reserved=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s://doi.org/10.1111/jvh.13705" TargetMode="External"/><Relationship Id="rId2" Type="http://schemas.openxmlformats.org/officeDocument/2006/relationships/hyperlink" Target="https://doi.org/10.1371/journal.pone.0261074" TargetMode="Externa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s://doi.org/10.1111/1753-6405.12809"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s://doi.org/10.1016/j.drugpo.2020.102837" TargetMode="External"/><Relationship Id="rId2" Type="http://schemas.openxmlformats.org/officeDocument/2006/relationships/hyperlink" Target="https://doi.org/10.1111/liv.14227" TargetMode="External"/><Relationship Id="rId1" Type="http://schemas.openxmlformats.org/officeDocument/2006/relationships/slideLayout" Target="../slideLayouts/slideLayout6.xml"/><Relationship Id="rId4" Type="http://schemas.openxmlformats.org/officeDocument/2006/relationships/hyperlink" Target="https://doi.org/10.1053/jhep.2001.2190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aus01.safelinks.protection.outlook.com/?url=https%3A%2F%2Fburnet.edu.au%2FaushepC&amp;data=05%7C01%7Canna.wilkinson%40burnet.edu.au%7C105202838231496b941308dbf2206da4%7Cc471a057a4e746c596342e95c39663fa%7C0%7C0%7C638369993312004448%7CUnknown%7CTWFpbGZsb3d8eyJWIjoiMC4wLjAwMDAiLCJQIjoiV2luMzIiLCJBTiI6Ik1haWwiLCJXVCI6Mn0%3D%7C3000%7C%7C%7C&amp;sdata=lFtgiuNYIROKZb26ZLeNcbPq0WVfX%2B2xKCvYZGw4DbU%3D&amp;reserved=0"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76C343A-A934-4A4E-8828-1A27638B4D12}"/>
              </a:ext>
            </a:extLst>
          </p:cNvPr>
          <p:cNvSpPr>
            <a:spLocks noGrp="1"/>
          </p:cNvSpPr>
          <p:nvPr>
            <p:ph type="subTitle" idx="1"/>
          </p:nvPr>
        </p:nvSpPr>
        <p:spPr/>
        <p:txBody>
          <a:bodyPr/>
          <a:lstStyle/>
          <a:p>
            <a:r>
              <a:rPr lang="en-US" dirty="0"/>
              <a:t>Annual Report 2023</a:t>
            </a:r>
          </a:p>
        </p:txBody>
      </p:sp>
    </p:spTree>
    <p:extLst>
      <p:ext uri="{BB962C8B-B14F-4D97-AF65-F5344CB8AC3E}">
        <p14:creationId xmlns:p14="http://schemas.microsoft.com/office/powerpoint/2010/main" val="1804789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6B90-EB5A-2E95-9A1F-6E16839AEC3C}"/>
              </a:ext>
            </a:extLst>
          </p:cNvPr>
          <p:cNvSpPr>
            <a:spLocks noGrp="1"/>
          </p:cNvSpPr>
          <p:nvPr>
            <p:ph type="title"/>
          </p:nvPr>
        </p:nvSpPr>
        <p:spPr/>
        <p:txBody>
          <a:bodyPr/>
          <a:lstStyle/>
          <a:p>
            <a:r>
              <a:rPr lang="en-US" dirty="0"/>
              <a:t>Figure 2. Incidence of primary hepatitis C infection among individuals tested at ACCESS primary care clinics, ACCESS, 2013–2022</a:t>
            </a:r>
            <a:endParaRPr lang="en-AU" dirty="0"/>
          </a:p>
        </p:txBody>
      </p:sp>
      <p:sp>
        <p:nvSpPr>
          <p:cNvPr id="3" name="Footer Placeholder 2">
            <a:extLst>
              <a:ext uri="{FF2B5EF4-FFF2-40B4-BE49-F238E27FC236}">
                <a16:creationId xmlns:a16="http://schemas.microsoft.com/office/drawing/2014/main" id="{EC90A857-345C-490C-E180-07800005B68A}"/>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B968F4F5-61BA-4CFC-8FAA-DD3C2BB999DD}"/>
              </a:ext>
            </a:extLst>
          </p:cNvPr>
          <p:cNvSpPr>
            <a:spLocks noGrp="1"/>
          </p:cNvSpPr>
          <p:nvPr>
            <p:ph type="body" sz="quarter" idx="15"/>
          </p:nvPr>
        </p:nvSpPr>
        <p:spPr/>
        <p:txBody>
          <a:bodyPr/>
          <a:lstStyle/>
          <a:p>
            <a:r>
              <a:rPr lang="en-US" dirty="0">
                <a:ea typeface="Trebuchet MS" panose="020B0603020202020204" pitchFamily="34" charset="0"/>
                <a:cs typeface="Trebuchet MS" panose="020B0603020202020204" pitchFamily="34" charset="0"/>
              </a:rPr>
              <a:t>Source: ACCESS.(12)</a:t>
            </a:r>
            <a:endParaRPr lang="en-AU" dirty="0"/>
          </a:p>
        </p:txBody>
      </p:sp>
      <p:pic>
        <p:nvPicPr>
          <p:cNvPr id="8" name="Picture Placeholder 7" descr="A screenshot of a computer&#10;&#10;Description automatically generated">
            <a:extLst>
              <a:ext uri="{FF2B5EF4-FFF2-40B4-BE49-F238E27FC236}">
                <a16:creationId xmlns:a16="http://schemas.microsoft.com/office/drawing/2014/main" id="{794CD723-961E-4595-027C-2F16E6CD66A7}"/>
              </a:ext>
            </a:extLst>
          </p:cNvPr>
          <p:cNvPicPr>
            <a:picLocks noGrp="1" noChangeAspect="1"/>
          </p:cNvPicPr>
          <p:nvPr>
            <p:ph type="pic" sz="quarter" idx="13"/>
          </p:nvPr>
        </p:nvPicPr>
        <p:blipFill>
          <a:blip r:embed="rId3"/>
          <a:srcRect t="462" b="462"/>
          <a:stretch>
            <a:fillRect/>
          </a:stretch>
        </p:blipFill>
        <p:spPr/>
      </p:pic>
      <p:sp>
        <p:nvSpPr>
          <p:cNvPr id="9" name="Text Placeholder 3">
            <a:extLst>
              <a:ext uri="{FF2B5EF4-FFF2-40B4-BE49-F238E27FC236}">
                <a16:creationId xmlns:a16="http://schemas.microsoft.com/office/drawing/2014/main" id="{E89F8695-D5B3-7EE1-870E-02BAE48DB07C}"/>
              </a:ext>
            </a:extLst>
          </p:cNvPr>
          <p:cNvSpPr>
            <a:spLocks noGrp="1"/>
          </p:cNvSpPr>
          <p:nvPr>
            <p:ph type="body" sz="quarter" idx="14"/>
          </p:nvPr>
        </p:nvSpPr>
        <p:spPr>
          <a:xfrm>
            <a:off x="6096000" y="107950"/>
            <a:ext cx="5688013" cy="441325"/>
          </a:xfrm>
        </p:spPr>
        <p:txBody>
          <a:bodyPr/>
          <a:lstStyle/>
          <a:p>
            <a:r>
              <a:rPr lang="en-GB" dirty="0"/>
              <a:t>New infections</a:t>
            </a:r>
            <a:r>
              <a:rPr lang="en-AU" dirty="0"/>
              <a:t> </a:t>
            </a:r>
            <a:endParaRPr lang="en-US" dirty="0"/>
          </a:p>
        </p:txBody>
      </p:sp>
    </p:spTree>
    <p:extLst>
      <p:ext uri="{BB962C8B-B14F-4D97-AF65-F5344CB8AC3E}">
        <p14:creationId xmlns:p14="http://schemas.microsoft.com/office/powerpoint/2010/main" val="3824782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E26CD-65B2-440E-4F98-9EDDF73BF4D0}"/>
              </a:ext>
            </a:extLst>
          </p:cNvPr>
          <p:cNvSpPr>
            <a:spLocks noGrp="1"/>
          </p:cNvSpPr>
          <p:nvPr>
            <p:ph type="title"/>
          </p:nvPr>
        </p:nvSpPr>
        <p:spPr/>
        <p:txBody>
          <a:bodyPr/>
          <a:lstStyle/>
          <a:p>
            <a:r>
              <a:rPr lang="en-US" dirty="0"/>
              <a:t>Figure 3. Incidence of primary hepatitis C infection among HIV‑positive GBM tested at ACCESS GBM or sexual health clinics, ACCESS, 2013–2022</a:t>
            </a:r>
            <a:endParaRPr lang="en-AU" dirty="0"/>
          </a:p>
        </p:txBody>
      </p:sp>
      <p:sp>
        <p:nvSpPr>
          <p:cNvPr id="3" name="Footer Placeholder 2">
            <a:extLst>
              <a:ext uri="{FF2B5EF4-FFF2-40B4-BE49-F238E27FC236}">
                <a16:creationId xmlns:a16="http://schemas.microsoft.com/office/drawing/2014/main" id="{B5E98623-AAD4-278C-DD39-4205F78BAD36}"/>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A01DDF03-0456-BF6B-94A6-B3F08E24A8B2}"/>
              </a:ext>
            </a:extLst>
          </p:cNvPr>
          <p:cNvSpPr>
            <a:spLocks noGrp="1"/>
          </p:cNvSpPr>
          <p:nvPr>
            <p:ph type="body" sz="quarter" idx="15"/>
          </p:nvPr>
        </p:nvSpPr>
        <p:spPr/>
        <p:txBody>
          <a:bodyPr/>
          <a:lstStyle/>
          <a:p>
            <a:r>
              <a:rPr lang="en-AU" dirty="0"/>
              <a:t>Source: ACCESS.(12)</a:t>
            </a:r>
          </a:p>
        </p:txBody>
      </p:sp>
      <p:pic>
        <p:nvPicPr>
          <p:cNvPr id="8" name="Picture Placeholder 7" descr="A screen shot of a graph&#10;&#10;Description automatically generated">
            <a:extLst>
              <a:ext uri="{FF2B5EF4-FFF2-40B4-BE49-F238E27FC236}">
                <a16:creationId xmlns:a16="http://schemas.microsoft.com/office/drawing/2014/main" id="{94DACC84-0FC4-8220-811D-434DCEAEA666}"/>
              </a:ext>
            </a:extLst>
          </p:cNvPr>
          <p:cNvPicPr>
            <a:picLocks noGrp="1" noChangeAspect="1"/>
          </p:cNvPicPr>
          <p:nvPr>
            <p:ph type="pic" sz="quarter" idx="13"/>
          </p:nvPr>
        </p:nvPicPr>
        <p:blipFill>
          <a:blip r:embed="rId3"/>
          <a:srcRect t="462" b="462"/>
          <a:stretch>
            <a:fillRect/>
          </a:stretch>
        </p:blipFill>
        <p:spPr/>
      </p:pic>
      <p:sp>
        <p:nvSpPr>
          <p:cNvPr id="9" name="Text Placeholder 3">
            <a:extLst>
              <a:ext uri="{FF2B5EF4-FFF2-40B4-BE49-F238E27FC236}">
                <a16:creationId xmlns:a16="http://schemas.microsoft.com/office/drawing/2014/main" id="{9E6F70C1-81EC-4901-47CD-EE55F776B699}"/>
              </a:ext>
            </a:extLst>
          </p:cNvPr>
          <p:cNvSpPr>
            <a:spLocks noGrp="1"/>
          </p:cNvSpPr>
          <p:nvPr>
            <p:ph type="body" sz="quarter" idx="14"/>
          </p:nvPr>
        </p:nvSpPr>
        <p:spPr>
          <a:xfrm>
            <a:off x="6096000" y="107950"/>
            <a:ext cx="5688013" cy="441325"/>
          </a:xfrm>
        </p:spPr>
        <p:txBody>
          <a:bodyPr/>
          <a:lstStyle/>
          <a:p>
            <a:r>
              <a:rPr lang="en-GB" dirty="0"/>
              <a:t>New infections</a:t>
            </a:r>
            <a:r>
              <a:rPr lang="en-AU" dirty="0"/>
              <a:t> </a:t>
            </a:r>
            <a:endParaRPr lang="en-US" dirty="0"/>
          </a:p>
        </p:txBody>
      </p:sp>
    </p:spTree>
    <p:extLst>
      <p:ext uri="{BB962C8B-B14F-4D97-AF65-F5344CB8AC3E}">
        <p14:creationId xmlns:p14="http://schemas.microsoft.com/office/powerpoint/2010/main" val="358817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3E47B-2D3A-2B5B-7B22-2378591E6F26}"/>
              </a:ext>
            </a:extLst>
          </p:cNvPr>
          <p:cNvSpPr>
            <a:spLocks noGrp="1"/>
          </p:cNvSpPr>
          <p:nvPr>
            <p:ph type="title"/>
          </p:nvPr>
        </p:nvSpPr>
        <p:spPr/>
        <p:txBody>
          <a:bodyPr/>
          <a:lstStyle/>
          <a:p>
            <a:r>
              <a:rPr lang="en-US" dirty="0"/>
              <a:t>Figure 4. Number of individuals attending ACCESS primary care clinics and proportion tested for HCV (HCV antibody only or HCV antibody and RNA or HCV RNA only), ACCESS, 2013–2022</a:t>
            </a:r>
            <a:endParaRPr lang="en-AU" dirty="0"/>
          </a:p>
        </p:txBody>
      </p:sp>
      <p:sp>
        <p:nvSpPr>
          <p:cNvPr id="3" name="Footer Placeholder 2">
            <a:extLst>
              <a:ext uri="{FF2B5EF4-FFF2-40B4-BE49-F238E27FC236}">
                <a16:creationId xmlns:a16="http://schemas.microsoft.com/office/drawing/2014/main" id="{172325F0-FA03-05A2-81BD-E30D677FADDA}"/>
              </a:ext>
            </a:extLst>
          </p:cNvPr>
          <p:cNvSpPr>
            <a:spLocks noGrp="1"/>
          </p:cNvSpPr>
          <p:nvPr>
            <p:ph type="ftr" sz="quarter" idx="11"/>
          </p:nvPr>
        </p:nvSpPr>
        <p:spPr/>
        <p:txBody>
          <a:bodyPr/>
          <a:lstStyle/>
          <a:p>
            <a:r>
              <a:rPr lang="en-AU"/>
              <a:t>Hepatitis C Elimination in Australia 2023</a:t>
            </a:r>
            <a:endParaRPr lang="en-AU" dirty="0"/>
          </a:p>
        </p:txBody>
      </p:sp>
      <p:sp>
        <p:nvSpPr>
          <p:cNvPr id="4" name="Text Placeholder 3">
            <a:extLst>
              <a:ext uri="{FF2B5EF4-FFF2-40B4-BE49-F238E27FC236}">
                <a16:creationId xmlns:a16="http://schemas.microsoft.com/office/drawing/2014/main" id="{0D049EDC-58AA-E173-716B-3D8701D62B08}"/>
              </a:ext>
            </a:extLst>
          </p:cNvPr>
          <p:cNvSpPr>
            <a:spLocks noGrp="1"/>
          </p:cNvSpPr>
          <p:nvPr>
            <p:ph type="body" sz="quarter" idx="14"/>
          </p:nvPr>
        </p:nvSpPr>
        <p:spPr>
          <a:xfrm>
            <a:off x="6096000" y="116632"/>
            <a:ext cx="5688631" cy="440086"/>
          </a:xfrm>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DD192DF3-0829-2D38-FE47-A25191AE808B}"/>
              </a:ext>
            </a:extLst>
          </p:cNvPr>
          <p:cNvSpPr>
            <a:spLocks noGrp="1"/>
          </p:cNvSpPr>
          <p:nvPr>
            <p:ph type="body" sz="quarter" idx="15"/>
          </p:nvPr>
        </p:nvSpPr>
        <p:spPr/>
        <p:txBody>
          <a:bodyPr/>
          <a:lstStyle/>
          <a:p>
            <a:r>
              <a:rPr lang="en-AU" dirty="0"/>
              <a:t>Source: ACCESS.(12)</a:t>
            </a:r>
          </a:p>
        </p:txBody>
      </p:sp>
      <p:pic>
        <p:nvPicPr>
          <p:cNvPr id="8" name="Picture Placeholder 7" descr="A graph with red columns&#10;&#10;Description automatically generated with medium confidence">
            <a:extLst>
              <a:ext uri="{FF2B5EF4-FFF2-40B4-BE49-F238E27FC236}">
                <a16:creationId xmlns:a16="http://schemas.microsoft.com/office/drawing/2014/main" id="{2474C0DD-D007-484C-EC87-78BA54ACA04B}"/>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156227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392E-1037-1407-A12A-F5BC8798B2DB}"/>
              </a:ext>
            </a:extLst>
          </p:cNvPr>
          <p:cNvSpPr>
            <a:spLocks noGrp="1"/>
          </p:cNvSpPr>
          <p:nvPr>
            <p:ph type="title"/>
          </p:nvPr>
        </p:nvSpPr>
        <p:spPr/>
        <p:txBody>
          <a:bodyPr/>
          <a:lstStyle/>
          <a:p>
            <a:r>
              <a:rPr lang="en-US" dirty="0"/>
              <a:t>Figure 5. Number of HIV‑positive GBM attending ACCESS GBM or sexual health clinics and proportion tested for HCV (HCV antibody only or HCV antibody and RNA or HCV RNA only), ACCESS, 2013–2022</a:t>
            </a:r>
            <a:endParaRPr lang="en-AU" dirty="0"/>
          </a:p>
        </p:txBody>
      </p:sp>
      <p:sp>
        <p:nvSpPr>
          <p:cNvPr id="3" name="Footer Placeholder 2">
            <a:extLst>
              <a:ext uri="{FF2B5EF4-FFF2-40B4-BE49-F238E27FC236}">
                <a16:creationId xmlns:a16="http://schemas.microsoft.com/office/drawing/2014/main" id="{08AEB4A4-4CB9-AD0E-0B1A-7C09D73BC48B}"/>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FD626A82-F853-2A0D-552C-F022D42377E6}"/>
              </a:ext>
            </a:extLst>
          </p:cNvPr>
          <p:cNvSpPr>
            <a:spLocks noGrp="1"/>
          </p:cNvSpPr>
          <p:nvPr>
            <p:ph type="body" sz="quarter" idx="15"/>
          </p:nvPr>
        </p:nvSpPr>
        <p:spPr/>
        <p:txBody>
          <a:bodyPr/>
          <a:lstStyle/>
          <a:p>
            <a:r>
              <a:rPr lang="en-AU" dirty="0"/>
              <a:t>Source: ACCESS.(12)</a:t>
            </a:r>
          </a:p>
        </p:txBody>
      </p:sp>
      <p:pic>
        <p:nvPicPr>
          <p:cNvPr id="8" name="Picture Placeholder 7" descr="A graph of a graph with numbers and a line going up&#10;&#10;Description automatically generated">
            <a:extLst>
              <a:ext uri="{FF2B5EF4-FFF2-40B4-BE49-F238E27FC236}">
                <a16:creationId xmlns:a16="http://schemas.microsoft.com/office/drawing/2014/main" id="{AC14AF53-A002-70D5-0F29-F2AC4010DBF5}"/>
              </a:ext>
            </a:extLst>
          </p:cNvPr>
          <p:cNvPicPr>
            <a:picLocks noGrp="1" noChangeAspect="1"/>
          </p:cNvPicPr>
          <p:nvPr>
            <p:ph type="pic" sz="quarter" idx="13"/>
          </p:nvPr>
        </p:nvPicPr>
        <p:blipFill>
          <a:blip r:embed="rId3"/>
          <a:srcRect t="462" b="462"/>
          <a:stretch>
            <a:fillRect/>
          </a:stretch>
        </p:blipFill>
        <p:spPr/>
      </p:pic>
      <p:sp>
        <p:nvSpPr>
          <p:cNvPr id="9" name="Text Placeholder 3">
            <a:extLst>
              <a:ext uri="{FF2B5EF4-FFF2-40B4-BE49-F238E27FC236}">
                <a16:creationId xmlns:a16="http://schemas.microsoft.com/office/drawing/2014/main" id="{6B318199-E164-4EB1-D760-6DA38F781201}"/>
              </a:ext>
            </a:extLst>
          </p:cNvPr>
          <p:cNvSpPr>
            <a:spLocks noGrp="1"/>
          </p:cNvSpPr>
          <p:nvPr>
            <p:ph type="body" sz="quarter" idx="14"/>
          </p:nvPr>
        </p:nvSpPr>
        <p:spPr>
          <a:xfrm>
            <a:off x="6096000" y="107950"/>
            <a:ext cx="5688013" cy="441325"/>
          </a:xfrm>
        </p:spPr>
        <p:txBody>
          <a:bodyPr/>
          <a:lstStyle/>
          <a:p>
            <a:r>
              <a:rPr lang="en-US" dirty="0"/>
              <a:t>Testing and diagnosis</a:t>
            </a:r>
            <a:endParaRPr lang="en-AU" dirty="0"/>
          </a:p>
        </p:txBody>
      </p:sp>
    </p:spTree>
    <p:extLst>
      <p:ext uri="{BB962C8B-B14F-4D97-AF65-F5344CB8AC3E}">
        <p14:creationId xmlns:p14="http://schemas.microsoft.com/office/powerpoint/2010/main" val="161566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0A3C-83CD-E9DD-3CCE-9F8003B9E57C}"/>
              </a:ext>
            </a:extLst>
          </p:cNvPr>
          <p:cNvSpPr>
            <a:spLocks noGrp="1"/>
          </p:cNvSpPr>
          <p:nvPr>
            <p:ph type="title"/>
          </p:nvPr>
        </p:nvSpPr>
        <p:spPr/>
        <p:txBody>
          <a:bodyPr/>
          <a:lstStyle/>
          <a:p>
            <a:r>
              <a:rPr lang="en-US" dirty="0"/>
              <a:t>Figure 6. Number of individuals ever prescribed opioid agonist therapy attending ACCESS primary care clinics and proportion tested for HCV (HCV antibody only or HCV antibody and RNA or HCV RNA only), ACCESS, 2013–2022</a:t>
            </a:r>
            <a:endParaRPr lang="en-AU" dirty="0"/>
          </a:p>
        </p:txBody>
      </p:sp>
      <p:sp>
        <p:nvSpPr>
          <p:cNvPr id="3" name="Footer Placeholder 2">
            <a:extLst>
              <a:ext uri="{FF2B5EF4-FFF2-40B4-BE49-F238E27FC236}">
                <a16:creationId xmlns:a16="http://schemas.microsoft.com/office/drawing/2014/main" id="{07349A2C-398C-C140-CD14-D6112E5DBF32}"/>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FE4B0C01-D0A8-846A-6D28-C78584CECF86}"/>
              </a:ext>
            </a:extLst>
          </p:cNvPr>
          <p:cNvSpPr>
            <a:spLocks noGrp="1"/>
          </p:cNvSpPr>
          <p:nvPr>
            <p:ph type="body" sz="quarter" idx="15"/>
          </p:nvPr>
        </p:nvSpPr>
        <p:spPr/>
        <p:txBody>
          <a:bodyPr/>
          <a:lstStyle/>
          <a:p>
            <a:r>
              <a:rPr lang="en-AU" dirty="0"/>
              <a:t>Source: ACCESS.(12)</a:t>
            </a:r>
          </a:p>
        </p:txBody>
      </p:sp>
      <p:pic>
        <p:nvPicPr>
          <p:cNvPr id="8" name="Picture Placeholder 7" descr="A graph of red and blue bars&#10;&#10;Description automatically generated with medium confidence">
            <a:extLst>
              <a:ext uri="{FF2B5EF4-FFF2-40B4-BE49-F238E27FC236}">
                <a16:creationId xmlns:a16="http://schemas.microsoft.com/office/drawing/2014/main" id="{62B2F932-8B78-AE22-4E52-B540AB1CE75B}"/>
              </a:ext>
            </a:extLst>
          </p:cNvPr>
          <p:cNvPicPr>
            <a:picLocks noGrp="1" noChangeAspect="1"/>
          </p:cNvPicPr>
          <p:nvPr>
            <p:ph type="pic" sz="quarter" idx="13"/>
          </p:nvPr>
        </p:nvPicPr>
        <p:blipFill>
          <a:blip r:embed="rId3"/>
          <a:srcRect t="462" b="462"/>
          <a:stretch>
            <a:fillRect/>
          </a:stretch>
        </p:blipFill>
        <p:spPr/>
      </p:pic>
      <p:sp>
        <p:nvSpPr>
          <p:cNvPr id="9" name="Text Placeholder 3">
            <a:extLst>
              <a:ext uri="{FF2B5EF4-FFF2-40B4-BE49-F238E27FC236}">
                <a16:creationId xmlns:a16="http://schemas.microsoft.com/office/drawing/2014/main" id="{0C8214EC-E82D-956C-4950-8354B080819B}"/>
              </a:ext>
            </a:extLst>
          </p:cNvPr>
          <p:cNvSpPr>
            <a:spLocks noGrp="1"/>
          </p:cNvSpPr>
          <p:nvPr>
            <p:ph type="body" sz="quarter" idx="14"/>
          </p:nvPr>
        </p:nvSpPr>
        <p:spPr>
          <a:xfrm>
            <a:off x="6096000" y="107950"/>
            <a:ext cx="5688013" cy="441325"/>
          </a:xfrm>
        </p:spPr>
        <p:txBody>
          <a:bodyPr/>
          <a:lstStyle/>
          <a:p>
            <a:r>
              <a:rPr lang="en-US" dirty="0"/>
              <a:t>Testing and diagnosis</a:t>
            </a:r>
            <a:endParaRPr lang="en-AU" dirty="0"/>
          </a:p>
        </p:txBody>
      </p:sp>
    </p:spTree>
    <p:extLst>
      <p:ext uri="{BB962C8B-B14F-4D97-AF65-F5344CB8AC3E}">
        <p14:creationId xmlns:p14="http://schemas.microsoft.com/office/powerpoint/2010/main" val="167766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7529-D71C-0FE0-51A5-68D52876E18B}"/>
              </a:ext>
            </a:extLst>
          </p:cNvPr>
          <p:cNvSpPr>
            <a:spLocks noGrp="1"/>
          </p:cNvSpPr>
          <p:nvPr>
            <p:ph type="title"/>
          </p:nvPr>
        </p:nvSpPr>
        <p:spPr/>
        <p:txBody>
          <a:bodyPr/>
          <a:lstStyle/>
          <a:p>
            <a:r>
              <a:rPr lang="en-US" dirty="0"/>
              <a:t>Figure 7. Number of Aboriginal and Torres Strait Islander people attending ACCESS sexual health clinics and proportion tested for HCV (HCV antibody only or HCV antibody and RNA or HCV RNA only), ACCESS, 2013–2022</a:t>
            </a:r>
            <a:endParaRPr lang="en-AU" dirty="0"/>
          </a:p>
        </p:txBody>
      </p:sp>
      <p:sp>
        <p:nvSpPr>
          <p:cNvPr id="3" name="Footer Placeholder 2">
            <a:extLst>
              <a:ext uri="{FF2B5EF4-FFF2-40B4-BE49-F238E27FC236}">
                <a16:creationId xmlns:a16="http://schemas.microsoft.com/office/drawing/2014/main" id="{36872A8E-F9EA-706B-925E-7B7D8F3716BA}"/>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EB24C144-7AAA-AE6C-97AF-ED8E1532072C}"/>
              </a:ext>
            </a:extLst>
          </p:cNvPr>
          <p:cNvSpPr>
            <a:spLocks noGrp="1"/>
          </p:cNvSpPr>
          <p:nvPr>
            <p:ph type="body" sz="quarter" idx="15"/>
          </p:nvPr>
        </p:nvSpPr>
        <p:spPr/>
        <p:txBody>
          <a:bodyPr/>
          <a:lstStyle/>
          <a:p>
            <a:r>
              <a:rPr lang="en-AU" dirty="0"/>
              <a:t>Source: ACCESS.(12)</a:t>
            </a:r>
          </a:p>
        </p:txBody>
      </p:sp>
      <p:pic>
        <p:nvPicPr>
          <p:cNvPr id="8" name="Picture Placeholder 7" descr="A graph with a line going up&#10;&#10;Description automatically generated">
            <a:extLst>
              <a:ext uri="{FF2B5EF4-FFF2-40B4-BE49-F238E27FC236}">
                <a16:creationId xmlns:a16="http://schemas.microsoft.com/office/drawing/2014/main" id="{29EA79B7-B1EE-F70C-E42D-A817513D7728}"/>
              </a:ext>
            </a:extLst>
          </p:cNvPr>
          <p:cNvPicPr>
            <a:picLocks noGrp="1" noChangeAspect="1"/>
          </p:cNvPicPr>
          <p:nvPr>
            <p:ph type="pic" sz="quarter" idx="13"/>
          </p:nvPr>
        </p:nvPicPr>
        <p:blipFill>
          <a:blip r:embed="rId3"/>
          <a:srcRect t="462" b="462"/>
          <a:stretch>
            <a:fillRect/>
          </a:stretch>
        </p:blipFill>
        <p:spPr/>
      </p:pic>
      <p:sp>
        <p:nvSpPr>
          <p:cNvPr id="9" name="Text Placeholder 3">
            <a:extLst>
              <a:ext uri="{FF2B5EF4-FFF2-40B4-BE49-F238E27FC236}">
                <a16:creationId xmlns:a16="http://schemas.microsoft.com/office/drawing/2014/main" id="{0E36AB4B-9A0B-607F-D59A-1B7FAD25511B}"/>
              </a:ext>
            </a:extLst>
          </p:cNvPr>
          <p:cNvSpPr>
            <a:spLocks noGrp="1"/>
          </p:cNvSpPr>
          <p:nvPr>
            <p:ph type="body" sz="quarter" idx="14"/>
          </p:nvPr>
        </p:nvSpPr>
        <p:spPr>
          <a:xfrm>
            <a:off x="6096000" y="107950"/>
            <a:ext cx="5688013" cy="441325"/>
          </a:xfrm>
        </p:spPr>
        <p:txBody>
          <a:bodyPr/>
          <a:lstStyle/>
          <a:p>
            <a:r>
              <a:rPr lang="en-US" dirty="0"/>
              <a:t>Testing and diagnosis</a:t>
            </a:r>
            <a:endParaRPr lang="en-AU" dirty="0"/>
          </a:p>
        </p:txBody>
      </p:sp>
    </p:spTree>
    <p:extLst>
      <p:ext uri="{BB962C8B-B14F-4D97-AF65-F5344CB8AC3E}">
        <p14:creationId xmlns:p14="http://schemas.microsoft.com/office/powerpoint/2010/main" val="3470152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0246-4D4B-99DC-C50E-F857AF42B401}"/>
              </a:ext>
            </a:extLst>
          </p:cNvPr>
          <p:cNvSpPr>
            <a:spLocks noGrp="1"/>
          </p:cNvSpPr>
          <p:nvPr>
            <p:ph type="title"/>
          </p:nvPr>
        </p:nvSpPr>
        <p:spPr/>
        <p:txBody>
          <a:bodyPr/>
          <a:lstStyle/>
          <a:p>
            <a:r>
              <a:rPr lang="en-US" dirty="0"/>
              <a:t>Figure 8. Number of individuals tested for HCV antibody at ACCESS primary care clinics and proportion of HCV antibody tests positive by gender, ACCESS, 2013–2022</a:t>
            </a:r>
            <a:endParaRPr lang="en-AU" dirty="0"/>
          </a:p>
        </p:txBody>
      </p:sp>
      <p:sp>
        <p:nvSpPr>
          <p:cNvPr id="3" name="Footer Placeholder 2">
            <a:extLst>
              <a:ext uri="{FF2B5EF4-FFF2-40B4-BE49-F238E27FC236}">
                <a16:creationId xmlns:a16="http://schemas.microsoft.com/office/drawing/2014/main" id="{80DED100-36C8-502B-D9F6-E6D9F097D1A1}"/>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F3BF74A2-23FA-7F84-2BF0-AC08695AF758}"/>
              </a:ext>
            </a:extLst>
          </p:cNvPr>
          <p:cNvSpPr>
            <a:spLocks noGrp="1"/>
          </p:cNvSpPr>
          <p:nvPr>
            <p:ph type="body" sz="quarter" idx="15"/>
          </p:nvPr>
        </p:nvSpPr>
        <p:spPr/>
        <p:txBody>
          <a:bodyPr/>
          <a:lstStyle/>
          <a:p>
            <a:r>
              <a:rPr lang="en-AU" dirty="0"/>
              <a:t>Source: ACCESS.(12)</a:t>
            </a:r>
          </a:p>
        </p:txBody>
      </p:sp>
      <p:pic>
        <p:nvPicPr>
          <p:cNvPr id="8" name="Picture Placeholder 7" descr="A graph of a graph with numbers and lines&#10;&#10;Description automatically generated with medium confidence">
            <a:extLst>
              <a:ext uri="{FF2B5EF4-FFF2-40B4-BE49-F238E27FC236}">
                <a16:creationId xmlns:a16="http://schemas.microsoft.com/office/drawing/2014/main" id="{5E0092FF-6F80-A52B-833E-AEF531B3BBC6}"/>
              </a:ext>
            </a:extLst>
          </p:cNvPr>
          <p:cNvPicPr>
            <a:picLocks noGrp="1" noChangeAspect="1"/>
          </p:cNvPicPr>
          <p:nvPr>
            <p:ph type="pic" sz="quarter" idx="13"/>
          </p:nvPr>
        </p:nvPicPr>
        <p:blipFill>
          <a:blip r:embed="rId3"/>
          <a:srcRect t="462" b="462"/>
          <a:stretch>
            <a:fillRect/>
          </a:stretch>
        </p:blipFill>
        <p:spPr/>
      </p:pic>
      <p:sp>
        <p:nvSpPr>
          <p:cNvPr id="9" name="Text Placeholder 3">
            <a:extLst>
              <a:ext uri="{FF2B5EF4-FFF2-40B4-BE49-F238E27FC236}">
                <a16:creationId xmlns:a16="http://schemas.microsoft.com/office/drawing/2014/main" id="{F0204C4B-FCB8-65D8-E816-D7E666E29C40}"/>
              </a:ext>
            </a:extLst>
          </p:cNvPr>
          <p:cNvSpPr>
            <a:spLocks noGrp="1"/>
          </p:cNvSpPr>
          <p:nvPr>
            <p:ph type="body" sz="quarter" idx="14"/>
          </p:nvPr>
        </p:nvSpPr>
        <p:spPr>
          <a:xfrm>
            <a:off x="6096000" y="107950"/>
            <a:ext cx="5688013" cy="441325"/>
          </a:xfrm>
        </p:spPr>
        <p:txBody>
          <a:bodyPr/>
          <a:lstStyle/>
          <a:p>
            <a:r>
              <a:rPr lang="en-US" dirty="0"/>
              <a:t>Testing and diagnosis</a:t>
            </a:r>
            <a:endParaRPr lang="en-AU" dirty="0"/>
          </a:p>
        </p:txBody>
      </p:sp>
    </p:spTree>
    <p:extLst>
      <p:ext uri="{BB962C8B-B14F-4D97-AF65-F5344CB8AC3E}">
        <p14:creationId xmlns:p14="http://schemas.microsoft.com/office/powerpoint/2010/main" val="14903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A9C5-8247-5367-1457-C692E998C66D}"/>
              </a:ext>
            </a:extLst>
          </p:cNvPr>
          <p:cNvSpPr>
            <a:spLocks noGrp="1"/>
          </p:cNvSpPr>
          <p:nvPr>
            <p:ph type="title"/>
          </p:nvPr>
        </p:nvSpPr>
        <p:spPr/>
        <p:txBody>
          <a:bodyPr/>
          <a:lstStyle/>
          <a:p>
            <a:r>
              <a:rPr lang="en-US" dirty="0"/>
              <a:t>Figure 9. Number of HIV‑positive GBM tested for HCV antibody at ACCESS GBM or sexual health clinics and proportion of HCV antibody tests positive, ACCESS, 2013–2022</a:t>
            </a:r>
            <a:endParaRPr lang="en-AU" dirty="0"/>
          </a:p>
        </p:txBody>
      </p:sp>
      <p:sp>
        <p:nvSpPr>
          <p:cNvPr id="3" name="Footer Placeholder 2">
            <a:extLst>
              <a:ext uri="{FF2B5EF4-FFF2-40B4-BE49-F238E27FC236}">
                <a16:creationId xmlns:a16="http://schemas.microsoft.com/office/drawing/2014/main" id="{370584F9-7AEB-0551-7CC0-FA4B5AAA80E4}"/>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83FB505B-6C6C-4F11-D671-0ED90565FD0A}"/>
              </a:ext>
            </a:extLst>
          </p:cNvPr>
          <p:cNvSpPr>
            <a:spLocks noGrp="1"/>
          </p:cNvSpPr>
          <p:nvPr>
            <p:ph type="body" sz="quarter" idx="15"/>
          </p:nvPr>
        </p:nvSpPr>
        <p:spPr/>
        <p:txBody>
          <a:bodyPr/>
          <a:lstStyle/>
          <a:p>
            <a:r>
              <a:rPr lang="en-AU" dirty="0"/>
              <a:t>Source: ACCESS.(12)</a:t>
            </a:r>
          </a:p>
        </p:txBody>
      </p:sp>
      <p:pic>
        <p:nvPicPr>
          <p:cNvPr id="8" name="Picture Placeholder 7" descr="A graph of red bars&#10;&#10;Description automatically generated with medium confidence">
            <a:extLst>
              <a:ext uri="{FF2B5EF4-FFF2-40B4-BE49-F238E27FC236}">
                <a16:creationId xmlns:a16="http://schemas.microsoft.com/office/drawing/2014/main" id="{CFF3002F-2ED8-77A4-7B73-D5E78DFB962F}"/>
              </a:ext>
            </a:extLst>
          </p:cNvPr>
          <p:cNvPicPr>
            <a:picLocks noGrp="1" noChangeAspect="1"/>
          </p:cNvPicPr>
          <p:nvPr>
            <p:ph type="pic" sz="quarter" idx="13"/>
          </p:nvPr>
        </p:nvPicPr>
        <p:blipFill>
          <a:blip r:embed="rId3"/>
          <a:srcRect t="462" b="462"/>
          <a:stretch>
            <a:fillRect/>
          </a:stretch>
        </p:blipFill>
        <p:spPr/>
      </p:pic>
      <p:sp>
        <p:nvSpPr>
          <p:cNvPr id="9" name="Text Placeholder 3">
            <a:extLst>
              <a:ext uri="{FF2B5EF4-FFF2-40B4-BE49-F238E27FC236}">
                <a16:creationId xmlns:a16="http://schemas.microsoft.com/office/drawing/2014/main" id="{81A13CB0-F185-0B51-FA90-7BD7F3E307E4}"/>
              </a:ext>
            </a:extLst>
          </p:cNvPr>
          <p:cNvSpPr>
            <a:spLocks noGrp="1"/>
          </p:cNvSpPr>
          <p:nvPr>
            <p:ph type="body" sz="quarter" idx="14"/>
          </p:nvPr>
        </p:nvSpPr>
        <p:spPr>
          <a:xfrm>
            <a:off x="6096000" y="107950"/>
            <a:ext cx="5688013" cy="441325"/>
          </a:xfrm>
        </p:spPr>
        <p:txBody>
          <a:bodyPr/>
          <a:lstStyle/>
          <a:p>
            <a:r>
              <a:rPr lang="en-US" dirty="0"/>
              <a:t>Testing and diagnosis</a:t>
            </a:r>
            <a:endParaRPr lang="en-AU" dirty="0"/>
          </a:p>
        </p:txBody>
      </p:sp>
    </p:spTree>
    <p:extLst>
      <p:ext uri="{BB962C8B-B14F-4D97-AF65-F5344CB8AC3E}">
        <p14:creationId xmlns:p14="http://schemas.microsoft.com/office/powerpoint/2010/main" val="2824147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1769-4339-1D64-8A32-C212CD11B4C0}"/>
              </a:ext>
            </a:extLst>
          </p:cNvPr>
          <p:cNvSpPr>
            <a:spLocks noGrp="1"/>
          </p:cNvSpPr>
          <p:nvPr>
            <p:ph type="title"/>
          </p:nvPr>
        </p:nvSpPr>
        <p:spPr/>
        <p:txBody>
          <a:bodyPr/>
          <a:lstStyle/>
          <a:p>
            <a:r>
              <a:rPr lang="en-US" dirty="0"/>
              <a:t>Figure 10. Number of individuals ever prescribed opioid agonist therapy tested for HCV antibody at ACCESS primary care clinics and proportion of HCV antibody tests positive by gender, ACCESS, 2013–2022</a:t>
            </a:r>
            <a:endParaRPr lang="en-AU" dirty="0"/>
          </a:p>
        </p:txBody>
      </p:sp>
      <p:sp>
        <p:nvSpPr>
          <p:cNvPr id="3" name="Footer Placeholder 2">
            <a:extLst>
              <a:ext uri="{FF2B5EF4-FFF2-40B4-BE49-F238E27FC236}">
                <a16:creationId xmlns:a16="http://schemas.microsoft.com/office/drawing/2014/main" id="{750AF710-EE8B-8B2E-5A17-AFC12C0351B6}"/>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99F8A90C-E205-135F-2D78-92BE2B6A1879}"/>
              </a:ext>
            </a:extLst>
          </p:cNvPr>
          <p:cNvSpPr>
            <a:spLocks noGrp="1"/>
          </p:cNvSpPr>
          <p:nvPr>
            <p:ph type="body" sz="quarter" idx="15"/>
          </p:nvPr>
        </p:nvSpPr>
        <p:spPr/>
        <p:txBody>
          <a:bodyPr/>
          <a:lstStyle/>
          <a:p>
            <a:r>
              <a:rPr lang="en-AU" dirty="0"/>
              <a:t>Source: ACCESS.(12)</a:t>
            </a:r>
          </a:p>
        </p:txBody>
      </p:sp>
      <p:pic>
        <p:nvPicPr>
          <p:cNvPr id="8" name="Picture Placeholder 7" descr="A graph of a graph with numbers and lines&#10;&#10;Description automatically generated with medium confidence">
            <a:extLst>
              <a:ext uri="{FF2B5EF4-FFF2-40B4-BE49-F238E27FC236}">
                <a16:creationId xmlns:a16="http://schemas.microsoft.com/office/drawing/2014/main" id="{E7F3D971-C526-5229-A8C0-7BA82DCA159C}"/>
              </a:ext>
            </a:extLst>
          </p:cNvPr>
          <p:cNvPicPr>
            <a:picLocks noGrp="1" noChangeAspect="1"/>
          </p:cNvPicPr>
          <p:nvPr>
            <p:ph type="pic" sz="quarter" idx="13"/>
          </p:nvPr>
        </p:nvPicPr>
        <p:blipFill>
          <a:blip r:embed="rId3"/>
          <a:srcRect t="462" b="462"/>
          <a:stretch>
            <a:fillRect/>
          </a:stretch>
        </p:blipFill>
        <p:spPr/>
      </p:pic>
      <p:sp>
        <p:nvSpPr>
          <p:cNvPr id="9" name="Text Placeholder 3">
            <a:extLst>
              <a:ext uri="{FF2B5EF4-FFF2-40B4-BE49-F238E27FC236}">
                <a16:creationId xmlns:a16="http://schemas.microsoft.com/office/drawing/2014/main" id="{9B1B5752-D5E2-2B27-D0C2-B836DC2C62E0}"/>
              </a:ext>
            </a:extLst>
          </p:cNvPr>
          <p:cNvSpPr>
            <a:spLocks noGrp="1"/>
          </p:cNvSpPr>
          <p:nvPr>
            <p:ph type="body" sz="quarter" idx="14"/>
          </p:nvPr>
        </p:nvSpPr>
        <p:spPr>
          <a:xfrm>
            <a:off x="6096000" y="107950"/>
            <a:ext cx="5688013" cy="441325"/>
          </a:xfrm>
        </p:spPr>
        <p:txBody>
          <a:bodyPr/>
          <a:lstStyle/>
          <a:p>
            <a:r>
              <a:rPr lang="en-US" dirty="0"/>
              <a:t>Testing and diagnosis</a:t>
            </a:r>
            <a:endParaRPr lang="en-AU" dirty="0"/>
          </a:p>
        </p:txBody>
      </p:sp>
    </p:spTree>
    <p:extLst>
      <p:ext uri="{BB962C8B-B14F-4D97-AF65-F5344CB8AC3E}">
        <p14:creationId xmlns:p14="http://schemas.microsoft.com/office/powerpoint/2010/main" val="2202452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6570-2550-2D48-0F62-2A51041C4265}"/>
              </a:ext>
            </a:extLst>
          </p:cNvPr>
          <p:cNvSpPr>
            <a:spLocks noGrp="1"/>
          </p:cNvSpPr>
          <p:nvPr>
            <p:ph type="title"/>
          </p:nvPr>
        </p:nvSpPr>
        <p:spPr/>
        <p:txBody>
          <a:bodyPr/>
          <a:lstStyle/>
          <a:p>
            <a:r>
              <a:rPr lang="en-US" dirty="0"/>
              <a:t>Figure 11. Number of Aboriginal and Torres Strait Islander people tested for HCV antibody at ACCESS sexual health clinics and proportion of HCV antibody tests positive, ACCESS, 2013–2022</a:t>
            </a:r>
            <a:endParaRPr lang="en-AU" dirty="0"/>
          </a:p>
        </p:txBody>
      </p:sp>
      <p:sp>
        <p:nvSpPr>
          <p:cNvPr id="3" name="Footer Placeholder 2">
            <a:extLst>
              <a:ext uri="{FF2B5EF4-FFF2-40B4-BE49-F238E27FC236}">
                <a16:creationId xmlns:a16="http://schemas.microsoft.com/office/drawing/2014/main" id="{8DCE6C23-1A4B-8B8F-EDE8-0402DC050A3F}"/>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6182F5A9-FAE1-27D4-9EEC-9B49C4D4E1DA}"/>
              </a:ext>
            </a:extLst>
          </p:cNvPr>
          <p:cNvSpPr>
            <a:spLocks noGrp="1"/>
          </p:cNvSpPr>
          <p:nvPr>
            <p:ph type="body" sz="quarter" idx="15"/>
          </p:nvPr>
        </p:nvSpPr>
        <p:spPr/>
        <p:txBody>
          <a:bodyPr/>
          <a:lstStyle/>
          <a:p>
            <a:r>
              <a:rPr lang="en-AU" dirty="0"/>
              <a:t>Source: ACCESS.(12)</a:t>
            </a:r>
          </a:p>
        </p:txBody>
      </p:sp>
      <p:pic>
        <p:nvPicPr>
          <p:cNvPr id="8" name="Picture Placeholder 7" descr="A graph with numbers and lines&#10;&#10;Description automatically generated">
            <a:extLst>
              <a:ext uri="{FF2B5EF4-FFF2-40B4-BE49-F238E27FC236}">
                <a16:creationId xmlns:a16="http://schemas.microsoft.com/office/drawing/2014/main" id="{3F35D22D-5E5C-B222-0DBC-65331BA19324}"/>
              </a:ext>
            </a:extLst>
          </p:cNvPr>
          <p:cNvPicPr>
            <a:picLocks noGrp="1" noChangeAspect="1"/>
          </p:cNvPicPr>
          <p:nvPr>
            <p:ph type="pic" sz="quarter" idx="13"/>
          </p:nvPr>
        </p:nvPicPr>
        <p:blipFill>
          <a:blip r:embed="rId3"/>
          <a:srcRect t="462" b="462"/>
          <a:stretch>
            <a:fillRect/>
          </a:stretch>
        </p:blipFill>
        <p:spPr/>
      </p:pic>
      <p:sp>
        <p:nvSpPr>
          <p:cNvPr id="9" name="Text Placeholder 3">
            <a:extLst>
              <a:ext uri="{FF2B5EF4-FFF2-40B4-BE49-F238E27FC236}">
                <a16:creationId xmlns:a16="http://schemas.microsoft.com/office/drawing/2014/main" id="{454052E7-DB38-40A2-8795-A23FD60ADCDC}"/>
              </a:ext>
            </a:extLst>
          </p:cNvPr>
          <p:cNvSpPr>
            <a:spLocks noGrp="1"/>
          </p:cNvSpPr>
          <p:nvPr>
            <p:ph type="body" sz="quarter" idx="14"/>
          </p:nvPr>
        </p:nvSpPr>
        <p:spPr>
          <a:xfrm>
            <a:off x="6096000" y="107950"/>
            <a:ext cx="5688013" cy="441325"/>
          </a:xfrm>
        </p:spPr>
        <p:txBody>
          <a:bodyPr/>
          <a:lstStyle/>
          <a:p>
            <a:r>
              <a:rPr lang="en-US" dirty="0"/>
              <a:t>Testing and diagnosis</a:t>
            </a:r>
            <a:endParaRPr lang="en-AU" dirty="0"/>
          </a:p>
        </p:txBody>
      </p:sp>
    </p:spTree>
    <p:extLst>
      <p:ext uri="{BB962C8B-B14F-4D97-AF65-F5344CB8AC3E}">
        <p14:creationId xmlns:p14="http://schemas.microsoft.com/office/powerpoint/2010/main" val="297986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225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DC70-ABAE-5688-7099-7BB7A86504B2}"/>
              </a:ext>
            </a:extLst>
          </p:cNvPr>
          <p:cNvSpPr>
            <a:spLocks noGrp="1"/>
          </p:cNvSpPr>
          <p:nvPr>
            <p:ph type="title"/>
          </p:nvPr>
        </p:nvSpPr>
        <p:spPr/>
        <p:txBody>
          <a:bodyPr/>
          <a:lstStyle/>
          <a:p>
            <a:r>
              <a:rPr lang="en-US" dirty="0"/>
              <a:t>Figure 12. Number of individuals attending ACCHS and proportion tested for HCV (HCV antibody only or HCV antibody and RNA or HCV RNA only), ATLAS network, 2016–2022</a:t>
            </a:r>
            <a:endParaRPr lang="en-AU" dirty="0"/>
          </a:p>
        </p:txBody>
      </p:sp>
      <p:sp>
        <p:nvSpPr>
          <p:cNvPr id="3" name="Footer Placeholder 2">
            <a:extLst>
              <a:ext uri="{FF2B5EF4-FFF2-40B4-BE49-F238E27FC236}">
                <a16:creationId xmlns:a16="http://schemas.microsoft.com/office/drawing/2014/main" id="{CEF31065-3DB3-6477-A25C-BED845E53A3F}"/>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E5BA00BE-0835-049E-55E4-03CB5F80B12D}"/>
              </a:ext>
            </a:extLst>
          </p:cNvPr>
          <p:cNvSpPr>
            <a:spLocks noGrp="1"/>
          </p:cNvSpPr>
          <p:nvPr>
            <p:ph type="body" sz="quarter" idx="15"/>
          </p:nvPr>
        </p:nvSpPr>
        <p:spPr/>
        <p:txBody>
          <a:bodyPr/>
          <a:lstStyle/>
          <a:p>
            <a:r>
              <a:rPr lang="en-US" dirty="0"/>
              <a:t>Source: ATLAS Indigenous Primary Care Surveillance and Research Network, 2016–2022.(17)</a:t>
            </a:r>
            <a:endParaRPr lang="en-AU" dirty="0"/>
          </a:p>
        </p:txBody>
      </p:sp>
      <p:pic>
        <p:nvPicPr>
          <p:cNvPr id="8" name="Picture Placeholder 7" descr="A graph with red rectangular bars&#10;&#10;Description automatically generated with medium confidence">
            <a:extLst>
              <a:ext uri="{FF2B5EF4-FFF2-40B4-BE49-F238E27FC236}">
                <a16:creationId xmlns:a16="http://schemas.microsoft.com/office/drawing/2014/main" id="{9835DCF9-B721-84E4-84B4-E35AD43FBC80}"/>
              </a:ext>
            </a:extLst>
          </p:cNvPr>
          <p:cNvPicPr>
            <a:picLocks noGrp="1" noChangeAspect="1"/>
          </p:cNvPicPr>
          <p:nvPr>
            <p:ph type="pic" sz="quarter" idx="13"/>
          </p:nvPr>
        </p:nvPicPr>
        <p:blipFill>
          <a:blip r:embed="rId3"/>
          <a:srcRect t="462" b="462"/>
          <a:stretch>
            <a:fillRect/>
          </a:stretch>
        </p:blipFill>
        <p:spPr/>
      </p:pic>
      <p:sp>
        <p:nvSpPr>
          <p:cNvPr id="9" name="Text Placeholder 3">
            <a:extLst>
              <a:ext uri="{FF2B5EF4-FFF2-40B4-BE49-F238E27FC236}">
                <a16:creationId xmlns:a16="http://schemas.microsoft.com/office/drawing/2014/main" id="{0ED8DC6E-600E-C65A-EB3B-A67FEFB2096F}"/>
              </a:ext>
            </a:extLst>
          </p:cNvPr>
          <p:cNvSpPr>
            <a:spLocks noGrp="1"/>
          </p:cNvSpPr>
          <p:nvPr>
            <p:ph type="body" sz="quarter" idx="14"/>
          </p:nvPr>
        </p:nvSpPr>
        <p:spPr>
          <a:xfrm>
            <a:off x="6096000" y="107950"/>
            <a:ext cx="5688013" cy="441325"/>
          </a:xfrm>
        </p:spPr>
        <p:txBody>
          <a:bodyPr/>
          <a:lstStyle/>
          <a:p>
            <a:r>
              <a:rPr lang="en-US" dirty="0"/>
              <a:t>Testing and diagnosis</a:t>
            </a:r>
            <a:endParaRPr lang="en-AU" dirty="0"/>
          </a:p>
        </p:txBody>
      </p:sp>
    </p:spTree>
    <p:extLst>
      <p:ext uri="{BB962C8B-B14F-4D97-AF65-F5344CB8AC3E}">
        <p14:creationId xmlns:p14="http://schemas.microsoft.com/office/powerpoint/2010/main" val="1235428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14E40-9E29-FBC4-1EE7-AA4BC6F22D6E}"/>
              </a:ext>
            </a:extLst>
          </p:cNvPr>
          <p:cNvSpPr>
            <a:spLocks noGrp="1"/>
          </p:cNvSpPr>
          <p:nvPr>
            <p:ph type="title"/>
          </p:nvPr>
        </p:nvSpPr>
        <p:spPr/>
        <p:txBody>
          <a:bodyPr/>
          <a:lstStyle/>
          <a:p>
            <a:r>
              <a:rPr lang="en-US" dirty="0"/>
              <a:t>Figure 13. Number of individuals attending ACCHS tested for HCV antibody and proportion positive by gender, ATLAS network, 2016–2022</a:t>
            </a:r>
            <a:endParaRPr lang="en-AU" dirty="0"/>
          </a:p>
        </p:txBody>
      </p:sp>
      <p:sp>
        <p:nvSpPr>
          <p:cNvPr id="3" name="Footer Placeholder 2">
            <a:extLst>
              <a:ext uri="{FF2B5EF4-FFF2-40B4-BE49-F238E27FC236}">
                <a16:creationId xmlns:a16="http://schemas.microsoft.com/office/drawing/2014/main" id="{4CB42D86-3E1A-6812-1BC3-CEB701E76910}"/>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D8E60A07-BE1A-C8B8-D6B2-36DA8B98A7D8}"/>
              </a:ext>
            </a:extLst>
          </p:cNvPr>
          <p:cNvSpPr>
            <a:spLocks noGrp="1"/>
          </p:cNvSpPr>
          <p:nvPr>
            <p:ph type="body" sz="quarter" idx="15"/>
          </p:nvPr>
        </p:nvSpPr>
        <p:spPr/>
        <p:txBody>
          <a:bodyPr/>
          <a:lstStyle/>
          <a:p>
            <a:r>
              <a:rPr lang="en-US" dirty="0"/>
              <a:t>Source: ATLAS Indigenous Primary Care Surveillance and Research Network, 2016–2022.(17)</a:t>
            </a:r>
            <a:endParaRPr lang="en-AU" dirty="0"/>
          </a:p>
        </p:txBody>
      </p:sp>
      <p:pic>
        <p:nvPicPr>
          <p:cNvPr id="8" name="Picture Placeholder 7" descr="A graph of a graph with numbers and a line&#10;&#10;Description automatically generated with medium confidence">
            <a:extLst>
              <a:ext uri="{FF2B5EF4-FFF2-40B4-BE49-F238E27FC236}">
                <a16:creationId xmlns:a16="http://schemas.microsoft.com/office/drawing/2014/main" id="{705AF0C8-8918-EB11-5CC3-55F1F4B4087B}"/>
              </a:ext>
            </a:extLst>
          </p:cNvPr>
          <p:cNvPicPr>
            <a:picLocks noGrp="1" noChangeAspect="1"/>
          </p:cNvPicPr>
          <p:nvPr>
            <p:ph type="pic" sz="quarter" idx="13"/>
          </p:nvPr>
        </p:nvPicPr>
        <p:blipFill>
          <a:blip r:embed="rId3"/>
          <a:srcRect t="462" b="462"/>
          <a:stretch>
            <a:fillRect/>
          </a:stretch>
        </p:blipFill>
        <p:spPr/>
      </p:pic>
      <p:sp>
        <p:nvSpPr>
          <p:cNvPr id="9" name="Text Placeholder 3">
            <a:extLst>
              <a:ext uri="{FF2B5EF4-FFF2-40B4-BE49-F238E27FC236}">
                <a16:creationId xmlns:a16="http://schemas.microsoft.com/office/drawing/2014/main" id="{6E3F0C26-DA57-0EA1-59E2-7F90DFE4C8C3}"/>
              </a:ext>
            </a:extLst>
          </p:cNvPr>
          <p:cNvSpPr>
            <a:spLocks noGrp="1"/>
          </p:cNvSpPr>
          <p:nvPr>
            <p:ph type="body" sz="quarter" idx="14"/>
          </p:nvPr>
        </p:nvSpPr>
        <p:spPr>
          <a:xfrm>
            <a:off x="6096000" y="107950"/>
            <a:ext cx="5688013" cy="441325"/>
          </a:xfrm>
        </p:spPr>
        <p:txBody>
          <a:bodyPr/>
          <a:lstStyle/>
          <a:p>
            <a:r>
              <a:rPr lang="en-US" dirty="0"/>
              <a:t>Testing and diagnosis</a:t>
            </a:r>
            <a:endParaRPr lang="en-AU" dirty="0"/>
          </a:p>
        </p:txBody>
      </p:sp>
    </p:spTree>
    <p:extLst>
      <p:ext uri="{BB962C8B-B14F-4D97-AF65-F5344CB8AC3E}">
        <p14:creationId xmlns:p14="http://schemas.microsoft.com/office/powerpoint/2010/main" val="4213484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585-60D3-3789-10C7-AE1BBB3A115A}"/>
              </a:ext>
            </a:extLst>
          </p:cNvPr>
          <p:cNvSpPr>
            <a:spLocks noGrp="1"/>
          </p:cNvSpPr>
          <p:nvPr>
            <p:ph type="title"/>
          </p:nvPr>
        </p:nvSpPr>
        <p:spPr/>
        <p:txBody>
          <a:bodyPr/>
          <a:lstStyle/>
          <a:p>
            <a:r>
              <a:rPr lang="en-US" dirty="0"/>
              <a:t>Figure 14. Hepatitis C testing cascade: number and proportion of individuals attending ACCHS tested for HCV antibody or RNA and among those tested, the number and proportion testing positive, ATLAS network, aggregated for years 2016–2022</a:t>
            </a:r>
            <a:endParaRPr lang="en-AU" dirty="0"/>
          </a:p>
        </p:txBody>
      </p:sp>
      <p:sp>
        <p:nvSpPr>
          <p:cNvPr id="3" name="Footer Placeholder 2">
            <a:extLst>
              <a:ext uri="{FF2B5EF4-FFF2-40B4-BE49-F238E27FC236}">
                <a16:creationId xmlns:a16="http://schemas.microsoft.com/office/drawing/2014/main" id="{3514F84A-D347-3515-2F76-C171EF79FA7A}"/>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93BC125A-1F35-69F7-1C85-C24962CF0C88}"/>
              </a:ext>
            </a:extLst>
          </p:cNvPr>
          <p:cNvSpPr>
            <a:spLocks noGrp="1"/>
          </p:cNvSpPr>
          <p:nvPr>
            <p:ph type="body" sz="quarter" idx="15"/>
          </p:nvPr>
        </p:nvSpPr>
        <p:spPr/>
        <p:txBody>
          <a:bodyPr/>
          <a:lstStyle/>
          <a:p>
            <a:r>
              <a:rPr lang="en-US" dirty="0"/>
              <a:t>Source: ATLAS Indigenous Primary Care Surveillance and Research Network, 2016–2022.(17)</a:t>
            </a:r>
            <a:endParaRPr lang="en-AU" dirty="0"/>
          </a:p>
        </p:txBody>
      </p:sp>
      <p:pic>
        <p:nvPicPr>
          <p:cNvPr id="8" name="Picture Placeholder 7" descr="A screen shot of a graph&#10;&#10;Description automatically generated">
            <a:extLst>
              <a:ext uri="{FF2B5EF4-FFF2-40B4-BE49-F238E27FC236}">
                <a16:creationId xmlns:a16="http://schemas.microsoft.com/office/drawing/2014/main" id="{DDFC5719-A8C3-5DD9-2814-20E43F51194F}"/>
              </a:ext>
            </a:extLst>
          </p:cNvPr>
          <p:cNvPicPr>
            <a:picLocks noGrp="1" noChangeAspect="1"/>
          </p:cNvPicPr>
          <p:nvPr>
            <p:ph type="pic" sz="quarter" idx="13"/>
          </p:nvPr>
        </p:nvPicPr>
        <p:blipFill>
          <a:blip r:embed="rId3"/>
          <a:srcRect t="462" b="462"/>
          <a:stretch>
            <a:fillRect/>
          </a:stretch>
        </p:blipFill>
        <p:spPr/>
      </p:pic>
      <p:sp>
        <p:nvSpPr>
          <p:cNvPr id="9" name="Text Placeholder 3">
            <a:extLst>
              <a:ext uri="{FF2B5EF4-FFF2-40B4-BE49-F238E27FC236}">
                <a16:creationId xmlns:a16="http://schemas.microsoft.com/office/drawing/2014/main" id="{5BC61750-8641-4E58-C419-352CD51DE3DA}"/>
              </a:ext>
            </a:extLst>
          </p:cNvPr>
          <p:cNvSpPr>
            <a:spLocks noGrp="1"/>
          </p:cNvSpPr>
          <p:nvPr>
            <p:ph type="body" sz="quarter" idx="14"/>
          </p:nvPr>
        </p:nvSpPr>
        <p:spPr>
          <a:xfrm>
            <a:off x="6096000" y="107950"/>
            <a:ext cx="5688013" cy="441325"/>
          </a:xfrm>
        </p:spPr>
        <p:txBody>
          <a:bodyPr/>
          <a:lstStyle/>
          <a:p>
            <a:r>
              <a:rPr lang="en-US" dirty="0"/>
              <a:t>Testing and diagnosis</a:t>
            </a:r>
            <a:endParaRPr lang="en-AU" dirty="0"/>
          </a:p>
        </p:txBody>
      </p:sp>
    </p:spTree>
    <p:extLst>
      <p:ext uri="{BB962C8B-B14F-4D97-AF65-F5344CB8AC3E}">
        <p14:creationId xmlns:p14="http://schemas.microsoft.com/office/powerpoint/2010/main" val="2907809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41BB-9ED0-0F97-F423-D4E40812D4DE}"/>
              </a:ext>
            </a:extLst>
          </p:cNvPr>
          <p:cNvSpPr>
            <a:spLocks noGrp="1"/>
          </p:cNvSpPr>
          <p:nvPr>
            <p:ph type="title"/>
          </p:nvPr>
        </p:nvSpPr>
        <p:spPr/>
        <p:txBody>
          <a:bodyPr/>
          <a:lstStyle/>
          <a:p>
            <a:r>
              <a:rPr lang="en-US" dirty="0"/>
              <a:t>Figure 15. Proportion of Australian Needle Syringe Program Survey respondents self‑reporting recent (past 12 months) hepatitis C testing by jurisdiction, 2013–2022</a:t>
            </a:r>
            <a:endParaRPr lang="en-AU" dirty="0"/>
          </a:p>
        </p:txBody>
      </p:sp>
      <p:sp>
        <p:nvSpPr>
          <p:cNvPr id="3" name="Footer Placeholder 2">
            <a:extLst>
              <a:ext uri="{FF2B5EF4-FFF2-40B4-BE49-F238E27FC236}">
                <a16:creationId xmlns:a16="http://schemas.microsoft.com/office/drawing/2014/main" id="{5C4AC85E-BC63-C432-B64D-EB9A310568F4}"/>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F8F09319-1AB9-11CA-EC39-1304B609CA20}"/>
              </a:ext>
            </a:extLst>
          </p:cNvPr>
          <p:cNvSpPr>
            <a:spLocks noGrp="1"/>
          </p:cNvSpPr>
          <p:nvPr>
            <p:ph type="body" sz="quarter" idx="15"/>
          </p:nvPr>
        </p:nvSpPr>
        <p:spPr/>
        <p:txBody>
          <a:bodyPr>
            <a:normAutofit fontScale="92500" lnSpcReduction="10000"/>
          </a:bodyPr>
          <a:lstStyle/>
          <a:p>
            <a:r>
              <a:rPr lang="en-AU" dirty="0"/>
              <a:t>Source: Australian Needle Syringe Program Survey. National Data Report 2018–2022.(18). Australian Needle Syringe Program Survey 25 year National Data Report 1995–2019.(23)</a:t>
            </a:r>
          </a:p>
        </p:txBody>
      </p:sp>
      <p:pic>
        <p:nvPicPr>
          <p:cNvPr id="8" name="Picture Placeholder 7" descr="A graph with red and white lines&#10;&#10;Description automatically generated">
            <a:extLst>
              <a:ext uri="{FF2B5EF4-FFF2-40B4-BE49-F238E27FC236}">
                <a16:creationId xmlns:a16="http://schemas.microsoft.com/office/drawing/2014/main" id="{3EA5FB29-8B11-0B71-A357-A1E23ECFF7DC}"/>
              </a:ext>
            </a:extLst>
          </p:cNvPr>
          <p:cNvPicPr>
            <a:picLocks noGrp="1" noChangeAspect="1"/>
          </p:cNvPicPr>
          <p:nvPr>
            <p:ph type="pic" sz="quarter" idx="13"/>
          </p:nvPr>
        </p:nvPicPr>
        <p:blipFill>
          <a:blip r:embed="rId3"/>
          <a:srcRect t="462" b="462"/>
          <a:stretch>
            <a:fillRect/>
          </a:stretch>
        </p:blipFill>
        <p:spPr/>
      </p:pic>
      <p:sp>
        <p:nvSpPr>
          <p:cNvPr id="9" name="Text Placeholder 3">
            <a:extLst>
              <a:ext uri="{FF2B5EF4-FFF2-40B4-BE49-F238E27FC236}">
                <a16:creationId xmlns:a16="http://schemas.microsoft.com/office/drawing/2014/main" id="{CAA56831-F581-E0EC-84E8-4AE441752430}"/>
              </a:ext>
            </a:extLst>
          </p:cNvPr>
          <p:cNvSpPr>
            <a:spLocks noGrp="1"/>
          </p:cNvSpPr>
          <p:nvPr>
            <p:ph type="body" sz="quarter" idx="14"/>
          </p:nvPr>
        </p:nvSpPr>
        <p:spPr>
          <a:xfrm>
            <a:off x="6096000" y="107950"/>
            <a:ext cx="5688013" cy="441325"/>
          </a:xfrm>
        </p:spPr>
        <p:txBody>
          <a:bodyPr/>
          <a:lstStyle/>
          <a:p>
            <a:r>
              <a:rPr lang="en-US" dirty="0"/>
              <a:t>Testing and diagnosis</a:t>
            </a:r>
            <a:endParaRPr lang="en-AU" dirty="0"/>
          </a:p>
        </p:txBody>
      </p:sp>
    </p:spTree>
    <p:extLst>
      <p:ext uri="{BB962C8B-B14F-4D97-AF65-F5344CB8AC3E}">
        <p14:creationId xmlns:p14="http://schemas.microsoft.com/office/powerpoint/2010/main" val="1162552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96623-16A5-7154-CE57-8568EB9A2E45}"/>
              </a:ext>
            </a:extLst>
          </p:cNvPr>
          <p:cNvSpPr>
            <a:spLocks noGrp="1"/>
          </p:cNvSpPr>
          <p:nvPr>
            <p:ph type="title"/>
          </p:nvPr>
        </p:nvSpPr>
        <p:spPr/>
        <p:txBody>
          <a:bodyPr/>
          <a:lstStyle/>
          <a:p>
            <a:r>
              <a:rPr lang="en-US" dirty="0"/>
              <a:t>Figure 16. Proportion of Australian Needle Syringe Program Survey respondents reporting recent (past 12 months) hepatitis C testing by gender, 2013–2022</a:t>
            </a:r>
            <a:endParaRPr lang="en-AU" dirty="0"/>
          </a:p>
        </p:txBody>
      </p:sp>
      <p:sp>
        <p:nvSpPr>
          <p:cNvPr id="3" name="Footer Placeholder 2">
            <a:extLst>
              <a:ext uri="{FF2B5EF4-FFF2-40B4-BE49-F238E27FC236}">
                <a16:creationId xmlns:a16="http://schemas.microsoft.com/office/drawing/2014/main" id="{F1C742B6-9E2F-A0BA-34FB-9FA3492FC697}"/>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D90A509F-E058-7748-8221-20053349D90B}"/>
              </a:ext>
            </a:extLst>
          </p:cNvPr>
          <p:cNvSpPr>
            <a:spLocks noGrp="1"/>
          </p:cNvSpPr>
          <p:nvPr>
            <p:ph type="body" sz="quarter" idx="15"/>
          </p:nvPr>
        </p:nvSpPr>
        <p:spPr/>
        <p:txBody>
          <a:bodyPr>
            <a:normAutofit fontScale="92500" lnSpcReduction="10000"/>
          </a:bodyPr>
          <a:lstStyle/>
          <a:p>
            <a:r>
              <a:rPr lang="en-AU" dirty="0"/>
              <a:t>Source: Australian Needle Syringe Program Survey. National Data Report 2018–2022.(18) Australian Needle Syringe Program Survey 25 year National Data Report 1995–2019.(23)</a:t>
            </a:r>
          </a:p>
        </p:txBody>
      </p:sp>
      <p:pic>
        <p:nvPicPr>
          <p:cNvPr id="8" name="Picture Placeholder 7" descr="A graph of different colored bars&#10;&#10;Description automatically generated with medium confidence">
            <a:extLst>
              <a:ext uri="{FF2B5EF4-FFF2-40B4-BE49-F238E27FC236}">
                <a16:creationId xmlns:a16="http://schemas.microsoft.com/office/drawing/2014/main" id="{2345B95C-9305-6D28-5D3C-08B60A4817F7}"/>
              </a:ext>
            </a:extLst>
          </p:cNvPr>
          <p:cNvPicPr>
            <a:picLocks noGrp="1" noChangeAspect="1"/>
          </p:cNvPicPr>
          <p:nvPr>
            <p:ph type="pic" sz="quarter" idx="13"/>
          </p:nvPr>
        </p:nvPicPr>
        <p:blipFill>
          <a:blip r:embed="rId2"/>
          <a:srcRect t="462" b="462"/>
          <a:stretch>
            <a:fillRect/>
          </a:stretch>
        </p:blipFill>
        <p:spPr/>
      </p:pic>
      <p:sp>
        <p:nvSpPr>
          <p:cNvPr id="9" name="Text Placeholder 3">
            <a:extLst>
              <a:ext uri="{FF2B5EF4-FFF2-40B4-BE49-F238E27FC236}">
                <a16:creationId xmlns:a16="http://schemas.microsoft.com/office/drawing/2014/main" id="{0004C87D-BCC1-91F9-9DBA-3551B48F809C}"/>
              </a:ext>
            </a:extLst>
          </p:cNvPr>
          <p:cNvSpPr>
            <a:spLocks noGrp="1"/>
          </p:cNvSpPr>
          <p:nvPr>
            <p:ph type="body" sz="quarter" idx="14"/>
          </p:nvPr>
        </p:nvSpPr>
        <p:spPr>
          <a:xfrm>
            <a:off x="6096000" y="107950"/>
            <a:ext cx="5688013" cy="441325"/>
          </a:xfrm>
        </p:spPr>
        <p:txBody>
          <a:bodyPr/>
          <a:lstStyle/>
          <a:p>
            <a:r>
              <a:rPr lang="en-US" dirty="0"/>
              <a:t>Testing and diagnosis</a:t>
            </a:r>
            <a:endParaRPr lang="en-AU" dirty="0"/>
          </a:p>
        </p:txBody>
      </p:sp>
    </p:spTree>
    <p:extLst>
      <p:ext uri="{BB962C8B-B14F-4D97-AF65-F5344CB8AC3E}">
        <p14:creationId xmlns:p14="http://schemas.microsoft.com/office/powerpoint/2010/main" val="1193941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EAB9-D6E8-0B11-1CD5-2294F053790B}"/>
              </a:ext>
            </a:extLst>
          </p:cNvPr>
          <p:cNvSpPr>
            <a:spLocks noGrp="1"/>
          </p:cNvSpPr>
          <p:nvPr>
            <p:ph type="title"/>
          </p:nvPr>
        </p:nvSpPr>
        <p:spPr/>
        <p:txBody>
          <a:bodyPr/>
          <a:lstStyle/>
          <a:p>
            <a:r>
              <a:rPr lang="en-US" dirty="0"/>
              <a:t>Figure 17. Proportion of Australian Needle Syringe Program Survey respondents reporting recent (past 12 months) hepatitis C testing by Indigenous status, 2013–2022</a:t>
            </a:r>
            <a:endParaRPr lang="en-AU" dirty="0"/>
          </a:p>
        </p:txBody>
      </p:sp>
      <p:sp>
        <p:nvSpPr>
          <p:cNvPr id="3" name="Footer Placeholder 2">
            <a:extLst>
              <a:ext uri="{FF2B5EF4-FFF2-40B4-BE49-F238E27FC236}">
                <a16:creationId xmlns:a16="http://schemas.microsoft.com/office/drawing/2014/main" id="{51BB171E-9ACE-B28C-3112-E074AA1A4B09}"/>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9A5533ED-B4D7-70D2-8033-4BA2E19CB128}"/>
              </a:ext>
            </a:extLst>
          </p:cNvPr>
          <p:cNvSpPr>
            <a:spLocks noGrp="1"/>
          </p:cNvSpPr>
          <p:nvPr>
            <p:ph type="body" sz="quarter" idx="15"/>
          </p:nvPr>
        </p:nvSpPr>
        <p:spPr/>
        <p:txBody>
          <a:bodyPr>
            <a:normAutofit fontScale="92500" lnSpcReduction="10000"/>
          </a:bodyPr>
          <a:lstStyle/>
          <a:p>
            <a:r>
              <a:rPr lang="en-AU" dirty="0"/>
              <a:t>Source: Australian Needle Syringe Program Survey. National Data Report 2018–2022.(18) Australian Needle Syringe Program Survey 25 year National Data Report 1995–2019.(23)</a:t>
            </a:r>
          </a:p>
        </p:txBody>
      </p:sp>
      <p:pic>
        <p:nvPicPr>
          <p:cNvPr id="8" name="Picture Placeholder 7" descr="A graph of different colored bars&#10;&#10;Description automatically generated with medium confidence">
            <a:extLst>
              <a:ext uri="{FF2B5EF4-FFF2-40B4-BE49-F238E27FC236}">
                <a16:creationId xmlns:a16="http://schemas.microsoft.com/office/drawing/2014/main" id="{836BDCC9-EABF-E305-7D19-FED39D2E9C1A}"/>
              </a:ext>
            </a:extLst>
          </p:cNvPr>
          <p:cNvPicPr>
            <a:picLocks noGrp="1" noChangeAspect="1"/>
          </p:cNvPicPr>
          <p:nvPr>
            <p:ph type="pic" sz="quarter" idx="13"/>
          </p:nvPr>
        </p:nvPicPr>
        <p:blipFill>
          <a:blip r:embed="rId3"/>
          <a:srcRect t="462" b="462"/>
          <a:stretch>
            <a:fillRect/>
          </a:stretch>
        </p:blipFill>
        <p:spPr/>
      </p:pic>
      <p:sp>
        <p:nvSpPr>
          <p:cNvPr id="9" name="Text Placeholder 3">
            <a:extLst>
              <a:ext uri="{FF2B5EF4-FFF2-40B4-BE49-F238E27FC236}">
                <a16:creationId xmlns:a16="http://schemas.microsoft.com/office/drawing/2014/main" id="{99B9A12E-8D71-477D-F1A9-AA3E56FFD80F}"/>
              </a:ext>
            </a:extLst>
          </p:cNvPr>
          <p:cNvSpPr>
            <a:spLocks noGrp="1"/>
          </p:cNvSpPr>
          <p:nvPr>
            <p:ph type="body" sz="quarter" idx="14"/>
          </p:nvPr>
        </p:nvSpPr>
        <p:spPr>
          <a:xfrm>
            <a:off x="6096000" y="107950"/>
            <a:ext cx="5688013" cy="441325"/>
          </a:xfrm>
        </p:spPr>
        <p:txBody>
          <a:bodyPr/>
          <a:lstStyle/>
          <a:p>
            <a:r>
              <a:rPr lang="en-US" dirty="0"/>
              <a:t>Testing and diagnosis</a:t>
            </a:r>
            <a:endParaRPr lang="en-AU" dirty="0"/>
          </a:p>
        </p:txBody>
      </p:sp>
    </p:spTree>
    <p:extLst>
      <p:ext uri="{BB962C8B-B14F-4D97-AF65-F5344CB8AC3E}">
        <p14:creationId xmlns:p14="http://schemas.microsoft.com/office/powerpoint/2010/main" val="1950221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77516-23CE-2C6A-85BE-3962E9550552}"/>
              </a:ext>
            </a:extLst>
          </p:cNvPr>
          <p:cNvSpPr>
            <a:spLocks noGrp="1"/>
          </p:cNvSpPr>
          <p:nvPr>
            <p:ph type="title"/>
          </p:nvPr>
        </p:nvSpPr>
        <p:spPr/>
        <p:txBody>
          <a:bodyPr/>
          <a:lstStyle/>
          <a:p>
            <a:r>
              <a:rPr lang="en-US" dirty="0"/>
              <a:t>Figure 18. Number of Australian Needle Syringe Program Survey respondents tested for HCV RNA and proportion positive by gender, 2015–2022</a:t>
            </a:r>
            <a:endParaRPr lang="en-AU" dirty="0"/>
          </a:p>
        </p:txBody>
      </p:sp>
      <p:sp>
        <p:nvSpPr>
          <p:cNvPr id="3" name="Footer Placeholder 2">
            <a:extLst>
              <a:ext uri="{FF2B5EF4-FFF2-40B4-BE49-F238E27FC236}">
                <a16:creationId xmlns:a16="http://schemas.microsoft.com/office/drawing/2014/main" id="{E803573C-C44E-E06A-353E-54B23C9EB46E}"/>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DE2B1759-6A93-0A9A-9449-D6AA52057249}"/>
              </a:ext>
            </a:extLst>
          </p:cNvPr>
          <p:cNvSpPr>
            <a:spLocks noGrp="1"/>
          </p:cNvSpPr>
          <p:nvPr>
            <p:ph type="body" sz="quarter" idx="15"/>
          </p:nvPr>
        </p:nvSpPr>
        <p:spPr/>
        <p:txBody>
          <a:bodyPr>
            <a:normAutofit fontScale="92500" lnSpcReduction="10000"/>
          </a:bodyPr>
          <a:lstStyle/>
          <a:p>
            <a:r>
              <a:rPr lang="en-AU" dirty="0"/>
              <a:t>Source: Australian Needle Syringe Program Survey. National Data Report 2018–2022.(18) Australian Needle Syringe Program Survey 25 year National Data Report 1995–2019.(23)</a:t>
            </a:r>
          </a:p>
        </p:txBody>
      </p:sp>
      <p:pic>
        <p:nvPicPr>
          <p:cNvPr id="8" name="Picture Placeholder 7" descr="A graph of a graph with numbers and a line&#10;&#10;Description automatically generated with medium confidence">
            <a:extLst>
              <a:ext uri="{FF2B5EF4-FFF2-40B4-BE49-F238E27FC236}">
                <a16:creationId xmlns:a16="http://schemas.microsoft.com/office/drawing/2014/main" id="{E0CCA508-D8E9-722E-435A-F899FB92139C}"/>
              </a:ext>
            </a:extLst>
          </p:cNvPr>
          <p:cNvPicPr>
            <a:picLocks noGrp="1" noChangeAspect="1"/>
          </p:cNvPicPr>
          <p:nvPr>
            <p:ph type="pic" sz="quarter" idx="13"/>
          </p:nvPr>
        </p:nvPicPr>
        <p:blipFill>
          <a:blip r:embed="rId3"/>
          <a:srcRect t="462" b="462"/>
          <a:stretch>
            <a:fillRect/>
          </a:stretch>
        </p:blipFill>
        <p:spPr/>
      </p:pic>
      <p:sp>
        <p:nvSpPr>
          <p:cNvPr id="9" name="Text Placeholder 3">
            <a:extLst>
              <a:ext uri="{FF2B5EF4-FFF2-40B4-BE49-F238E27FC236}">
                <a16:creationId xmlns:a16="http://schemas.microsoft.com/office/drawing/2014/main" id="{515B2F10-6BC5-EDF4-FDC5-0548BA84F060}"/>
              </a:ext>
            </a:extLst>
          </p:cNvPr>
          <p:cNvSpPr>
            <a:spLocks noGrp="1"/>
          </p:cNvSpPr>
          <p:nvPr>
            <p:ph type="body" sz="quarter" idx="14"/>
          </p:nvPr>
        </p:nvSpPr>
        <p:spPr>
          <a:xfrm>
            <a:off x="6096000" y="107950"/>
            <a:ext cx="5688013" cy="441325"/>
          </a:xfrm>
        </p:spPr>
        <p:txBody>
          <a:bodyPr/>
          <a:lstStyle/>
          <a:p>
            <a:r>
              <a:rPr lang="en-US" dirty="0"/>
              <a:t>Testing and diagnosis</a:t>
            </a:r>
            <a:endParaRPr lang="en-AU" dirty="0"/>
          </a:p>
        </p:txBody>
      </p:sp>
    </p:spTree>
    <p:extLst>
      <p:ext uri="{BB962C8B-B14F-4D97-AF65-F5344CB8AC3E}">
        <p14:creationId xmlns:p14="http://schemas.microsoft.com/office/powerpoint/2010/main" val="3246261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5A4A-B5F8-661B-8190-0B0C19A40310}"/>
              </a:ext>
            </a:extLst>
          </p:cNvPr>
          <p:cNvSpPr>
            <a:spLocks noGrp="1"/>
          </p:cNvSpPr>
          <p:nvPr>
            <p:ph type="title"/>
          </p:nvPr>
        </p:nvSpPr>
        <p:spPr/>
        <p:txBody>
          <a:bodyPr/>
          <a:lstStyle/>
          <a:p>
            <a:r>
              <a:rPr lang="en-US" dirty="0"/>
              <a:t>Figure 19. Number of claims to Medicare for items 69499 and 69500 (detection of HCV RNA, new infections only), 2013–2022</a:t>
            </a:r>
            <a:endParaRPr lang="en-AU" dirty="0"/>
          </a:p>
        </p:txBody>
      </p:sp>
      <p:sp>
        <p:nvSpPr>
          <p:cNvPr id="3" name="Footer Placeholder 2">
            <a:extLst>
              <a:ext uri="{FF2B5EF4-FFF2-40B4-BE49-F238E27FC236}">
                <a16:creationId xmlns:a16="http://schemas.microsoft.com/office/drawing/2014/main" id="{0E7C7C14-6F92-A794-02FA-2960F4E7EF2A}"/>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192CF43D-4FD9-40C9-E6E3-2A59B60B2E9F}"/>
              </a:ext>
            </a:extLst>
          </p:cNvPr>
          <p:cNvSpPr>
            <a:spLocks noGrp="1"/>
          </p:cNvSpPr>
          <p:nvPr>
            <p:ph type="body" sz="quarter" idx="15"/>
          </p:nvPr>
        </p:nvSpPr>
        <p:spPr/>
        <p:txBody>
          <a:bodyPr/>
          <a:lstStyle/>
          <a:p>
            <a:r>
              <a:rPr lang="it-IT" dirty="0"/>
              <a:t>Source: Medicare Australia Statistics.(19)</a:t>
            </a:r>
            <a:endParaRPr lang="en-AU" dirty="0"/>
          </a:p>
        </p:txBody>
      </p:sp>
      <p:pic>
        <p:nvPicPr>
          <p:cNvPr id="8" name="Picture Placeholder 7" descr="A screen shot of a sound wave&#10;&#10;Description automatically generated">
            <a:extLst>
              <a:ext uri="{FF2B5EF4-FFF2-40B4-BE49-F238E27FC236}">
                <a16:creationId xmlns:a16="http://schemas.microsoft.com/office/drawing/2014/main" id="{A384BC24-E641-6D2E-A51E-4204E976857E}"/>
              </a:ext>
            </a:extLst>
          </p:cNvPr>
          <p:cNvPicPr>
            <a:picLocks noGrp="1" noChangeAspect="1"/>
          </p:cNvPicPr>
          <p:nvPr>
            <p:ph type="pic" sz="quarter" idx="13"/>
          </p:nvPr>
        </p:nvPicPr>
        <p:blipFill>
          <a:blip r:embed="rId3"/>
          <a:srcRect t="462" b="462"/>
          <a:stretch>
            <a:fillRect/>
          </a:stretch>
        </p:blipFill>
        <p:spPr/>
      </p:pic>
      <p:sp>
        <p:nvSpPr>
          <p:cNvPr id="9" name="Text Placeholder 3">
            <a:extLst>
              <a:ext uri="{FF2B5EF4-FFF2-40B4-BE49-F238E27FC236}">
                <a16:creationId xmlns:a16="http://schemas.microsoft.com/office/drawing/2014/main" id="{E093977B-48C4-FF65-1665-8944CD0CE949}"/>
              </a:ext>
            </a:extLst>
          </p:cNvPr>
          <p:cNvSpPr>
            <a:spLocks noGrp="1"/>
          </p:cNvSpPr>
          <p:nvPr>
            <p:ph type="body" sz="quarter" idx="14"/>
          </p:nvPr>
        </p:nvSpPr>
        <p:spPr>
          <a:xfrm>
            <a:off x="6096000" y="107950"/>
            <a:ext cx="5688013" cy="441325"/>
          </a:xfrm>
        </p:spPr>
        <p:txBody>
          <a:bodyPr/>
          <a:lstStyle/>
          <a:p>
            <a:r>
              <a:rPr lang="en-US" dirty="0"/>
              <a:t>Testing and diagnosis</a:t>
            </a:r>
            <a:endParaRPr lang="en-AU" dirty="0"/>
          </a:p>
        </p:txBody>
      </p:sp>
    </p:spTree>
    <p:extLst>
      <p:ext uri="{BB962C8B-B14F-4D97-AF65-F5344CB8AC3E}">
        <p14:creationId xmlns:p14="http://schemas.microsoft.com/office/powerpoint/2010/main" val="3410923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21EA-9FF1-E792-E4E2-D42D7683B57F}"/>
              </a:ext>
            </a:extLst>
          </p:cNvPr>
          <p:cNvSpPr>
            <a:spLocks noGrp="1"/>
          </p:cNvSpPr>
          <p:nvPr>
            <p:ph type="title"/>
          </p:nvPr>
        </p:nvSpPr>
        <p:spPr/>
        <p:txBody>
          <a:bodyPr/>
          <a:lstStyle/>
          <a:p>
            <a:r>
              <a:rPr lang="en-US" dirty="0"/>
              <a:t>Figure 20. Awareness and knowledge of hepatitis C among people from culturally and linguistically diverse backgrounds, Migrant Blood‑borne Virus and Sexual Health Survey, national, 2020–2021 N=538*</a:t>
            </a:r>
            <a:endParaRPr lang="en-AU" dirty="0"/>
          </a:p>
        </p:txBody>
      </p:sp>
      <p:sp>
        <p:nvSpPr>
          <p:cNvPr id="3" name="Footer Placeholder 2">
            <a:extLst>
              <a:ext uri="{FF2B5EF4-FFF2-40B4-BE49-F238E27FC236}">
                <a16:creationId xmlns:a16="http://schemas.microsoft.com/office/drawing/2014/main" id="{43E31D4C-2747-671D-96D4-7A2DD53CCA74}"/>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D836F83A-D578-4FD9-D2D5-BBC1189AB528}"/>
              </a:ext>
            </a:extLst>
          </p:cNvPr>
          <p:cNvSpPr>
            <a:spLocks noGrp="1"/>
          </p:cNvSpPr>
          <p:nvPr>
            <p:ph type="body" sz="quarter" idx="15"/>
          </p:nvPr>
        </p:nvSpPr>
        <p:spPr/>
        <p:txBody>
          <a:bodyPr/>
          <a:lstStyle/>
          <a:p>
            <a:r>
              <a:rPr lang="en-US" dirty="0"/>
              <a:t>Source: Migrant Blood‑borne Virus and Sexual Health Survey.(22)</a:t>
            </a:r>
            <a:endParaRPr lang="en-AU" dirty="0"/>
          </a:p>
        </p:txBody>
      </p:sp>
      <p:pic>
        <p:nvPicPr>
          <p:cNvPr id="8" name="Picture Placeholder 7" descr="A screenshot of a test&#10;&#10;Description automatically generated">
            <a:extLst>
              <a:ext uri="{FF2B5EF4-FFF2-40B4-BE49-F238E27FC236}">
                <a16:creationId xmlns:a16="http://schemas.microsoft.com/office/drawing/2014/main" id="{60F4279B-75FC-70EA-FA06-F541A6BBFD2B}"/>
              </a:ext>
            </a:extLst>
          </p:cNvPr>
          <p:cNvPicPr>
            <a:picLocks noGrp="1" noChangeAspect="1"/>
          </p:cNvPicPr>
          <p:nvPr>
            <p:ph type="pic" sz="quarter" idx="13"/>
          </p:nvPr>
        </p:nvPicPr>
        <p:blipFill>
          <a:blip r:embed="rId3"/>
          <a:srcRect t="462" b="462"/>
          <a:stretch>
            <a:fillRect/>
          </a:stretch>
        </p:blipFill>
        <p:spPr/>
      </p:pic>
      <p:sp>
        <p:nvSpPr>
          <p:cNvPr id="9" name="Text Placeholder 3">
            <a:extLst>
              <a:ext uri="{FF2B5EF4-FFF2-40B4-BE49-F238E27FC236}">
                <a16:creationId xmlns:a16="http://schemas.microsoft.com/office/drawing/2014/main" id="{1BF47CC0-DCE4-AF32-77F4-3ACDCD635292}"/>
              </a:ext>
            </a:extLst>
          </p:cNvPr>
          <p:cNvSpPr>
            <a:spLocks noGrp="1"/>
          </p:cNvSpPr>
          <p:nvPr>
            <p:ph type="body" sz="quarter" idx="14"/>
          </p:nvPr>
        </p:nvSpPr>
        <p:spPr>
          <a:xfrm>
            <a:off x="6096000" y="107950"/>
            <a:ext cx="5688013" cy="441325"/>
          </a:xfrm>
        </p:spPr>
        <p:txBody>
          <a:bodyPr/>
          <a:lstStyle/>
          <a:p>
            <a:r>
              <a:rPr lang="en-US" dirty="0"/>
              <a:t>Testing and diagnosis</a:t>
            </a:r>
            <a:endParaRPr lang="en-AU" dirty="0"/>
          </a:p>
        </p:txBody>
      </p:sp>
    </p:spTree>
    <p:extLst>
      <p:ext uri="{BB962C8B-B14F-4D97-AF65-F5344CB8AC3E}">
        <p14:creationId xmlns:p14="http://schemas.microsoft.com/office/powerpoint/2010/main" val="438402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E9BB-93D0-4256-1B0E-603863E7B603}"/>
              </a:ext>
            </a:extLst>
          </p:cNvPr>
          <p:cNvSpPr>
            <a:spLocks noGrp="1"/>
          </p:cNvSpPr>
          <p:nvPr>
            <p:ph type="title"/>
          </p:nvPr>
        </p:nvSpPr>
        <p:spPr/>
        <p:txBody>
          <a:bodyPr/>
          <a:lstStyle/>
          <a:p>
            <a:r>
              <a:rPr lang="en-US" dirty="0"/>
              <a:t>Figure 21. Estimated number of individuals initiating DAA treatment by jurisdiction, PBS database, March 2016–December 2022</a:t>
            </a:r>
            <a:endParaRPr lang="en-AU" dirty="0"/>
          </a:p>
        </p:txBody>
      </p:sp>
      <p:sp>
        <p:nvSpPr>
          <p:cNvPr id="3" name="Footer Placeholder 2">
            <a:extLst>
              <a:ext uri="{FF2B5EF4-FFF2-40B4-BE49-F238E27FC236}">
                <a16:creationId xmlns:a16="http://schemas.microsoft.com/office/drawing/2014/main" id="{B98DA577-2DD4-B27D-C9C5-3C7C2B015ED5}"/>
              </a:ext>
            </a:extLst>
          </p:cNvPr>
          <p:cNvSpPr>
            <a:spLocks noGrp="1"/>
          </p:cNvSpPr>
          <p:nvPr>
            <p:ph type="ftr" sz="quarter" idx="11"/>
          </p:nvPr>
        </p:nvSpPr>
        <p:spPr/>
        <p:txBody>
          <a:bodyPr/>
          <a:lstStyle/>
          <a:p>
            <a:r>
              <a:rPr lang="en-AU"/>
              <a:t>Hepatitis C Elimination in Australia 2023</a:t>
            </a:r>
            <a:endParaRPr lang="en-AU" dirty="0"/>
          </a:p>
        </p:txBody>
      </p:sp>
      <p:sp>
        <p:nvSpPr>
          <p:cNvPr id="4" name="Text Placeholder 3">
            <a:extLst>
              <a:ext uri="{FF2B5EF4-FFF2-40B4-BE49-F238E27FC236}">
                <a16:creationId xmlns:a16="http://schemas.microsoft.com/office/drawing/2014/main" id="{3A53A1DE-E955-E1AB-5AFD-4AFE51D3EA1A}"/>
              </a:ext>
            </a:extLst>
          </p:cNvPr>
          <p:cNvSpPr>
            <a:spLocks noGrp="1"/>
          </p:cNvSpPr>
          <p:nvPr>
            <p:ph type="body" sz="quarter" idx="14"/>
          </p:nvPr>
        </p:nvSpPr>
        <p:spPr/>
        <p:txBody>
          <a:bodyPr/>
          <a:lstStyle/>
          <a:p>
            <a:r>
              <a:rPr lang="en-US" dirty="0"/>
              <a:t>Uptake of treatment</a:t>
            </a:r>
            <a:endParaRPr lang="en-AU" dirty="0"/>
          </a:p>
        </p:txBody>
      </p:sp>
      <p:sp>
        <p:nvSpPr>
          <p:cNvPr id="5" name="Text Placeholder 4">
            <a:extLst>
              <a:ext uri="{FF2B5EF4-FFF2-40B4-BE49-F238E27FC236}">
                <a16:creationId xmlns:a16="http://schemas.microsoft.com/office/drawing/2014/main" id="{5B8CF741-4039-B0EE-0951-5FFA42DAA274}"/>
              </a:ext>
            </a:extLst>
          </p:cNvPr>
          <p:cNvSpPr>
            <a:spLocks noGrp="1"/>
          </p:cNvSpPr>
          <p:nvPr>
            <p:ph type="body" sz="quarter" idx="15"/>
          </p:nvPr>
        </p:nvSpPr>
        <p:spPr/>
        <p:txBody>
          <a:bodyPr/>
          <a:lstStyle/>
          <a:p>
            <a:r>
              <a:rPr lang="en-US" dirty="0"/>
              <a:t>Source: Monitoring hepatitis C treatment uptake in Australia.(27)</a:t>
            </a:r>
            <a:endParaRPr lang="en-AU" dirty="0"/>
          </a:p>
        </p:txBody>
      </p:sp>
      <p:pic>
        <p:nvPicPr>
          <p:cNvPr id="8" name="Picture Placeholder 7" descr="A graph with red squares&#10;&#10;Description automatically generated">
            <a:extLst>
              <a:ext uri="{FF2B5EF4-FFF2-40B4-BE49-F238E27FC236}">
                <a16:creationId xmlns:a16="http://schemas.microsoft.com/office/drawing/2014/main" id="{FC9BC000-F0F7-16BA-B9B4-13583A00D28D}"/>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324000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000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2816-0891-5A4F-AF64-827D2CCB8ABE}"/>
              </a:ext>
            </a:extLst>
          </p:cNvPr>
          <p:cNvSpPr>
            <a:spLocks noGrp="1"/>
          </p:cNvSpPr>
          <p:nvPr>
            <p:ph type="title"/>
          </p:nvPr>
        </p:nvSpPr>
        <p:spPr/>
        <p:txBody>
          <a:bodyPr/>
          <a:lstStyle/>
          <a:p>
            <a:r>
              <a:rPr lang="en-US" dirty="0"/>
              <a:t>Figure 22. Estimated number of individuals initiating DAA treatment by jurisdiction, PBS database, 2018–2022</a:t>
            </a:r>
            <a:endParaRPr lang="en-AU" dirty="0"/>
          </a:p>
        </p:txBody>
      </p:sp>
      <p:sp>
        <p:nvSpPr>
          <p:cNvPr id="3" name="Footer Placeholder 2">
            <a:extLst>
              <a:ext uri="{FF2B5EF4-FFF2-40B4-BE49-F238E27FC236}">
                <a16:creationId xmlns:a16="http://schemas.microsoft.com/office/drawing/2014/main" id="{3F961AF6-C341-A68A-F726-24021579A730}"/>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20386A4E-2AE7-9730-5A11-4D95C803918C}"/>
              </a:ext>
            </a:extLst>
          </p:cNvPr>
          <p:cNvSpPr>
            <a:spLocks noGrp="1"/>
          </p:cNvSpPr>
          <p:nvPr>
            <p:ph type="body" sz="quarter" idx="15"/>
          </p:nvPr>
        </p:nvSpPr>
        <p:spPr/>
        <p:txBody>
          <a:bodyPr/>
          <a:lstStyle/>
          <a:p>
            <a:r>
              <a:rPr lang="en-US" dirty="0"/>
              <a:t>Source: Monitoring hepatitis C treatment uptake in Australia.(27)</a:t>
            </a:r>
            <a:endParaRPr lang="en-AU" dirty="0"/>
          </a:p>
        </p:txBody>
      </p:sp>
      <p:pic>
        <p:nvPicPr>
          <p:cNvPr id="8" name="Picture Placeholder 7" descr="A graph with red lines and numbers&#10;&#10;Description automatically generated">
            <a:extLst>
              <a:ext uri="{FF2B5EF4-FFF2-40B4-BE49-F238E27FC236}">
                <a16:creationId xmlns:a16="http://schemas.microsoft.com/office/drawing/2014/main" id="{AC40E18F-4DD4-45E3-55F4-3AF9D6A2E1C4}"/>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52A7C353-CE60-9EEE-23D7-AAD0F81643FE}"/>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3399224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2816-0891-5A4F-AF64-827D2CCB8ABE}"/>
              </a:ext>
            </a:extLst>
          </p:cNvPr>
          <p:cNvSpPr>
            <a:spLocks noGrp="1"/>
          </p:cNvSpPr>
          <p:nvPr>
            <p:ph type="title"/>
          </p:nvPr>
        </p:nvSpPr>
        <p:spPr/>
        <p:txBody>
          <a:bodyPr/>
          <a:lstStyle/>
          <a:p>
            <a:r>
              <a:rPr lang="en-US" dirty="0"/>
              <a:t>Figure 22. Estimated number of individuals initiating DAA treatment by jurisdiction, PBS database, 2018–2022</a:t>
            </a:r>
            <a:endParaRPr lang="en-AU" dirty="0"/>
          </a:p>
        </p:txBody>
      </p:sp>
      <p:sp>
        <p:nvSpPr>
          <p:cNvPr id="3" name="Footer Placeholder 2">
            <a:extLst>
              <a:ext uri="{FF2B5EF4-FFF2-40B4-BE49-F238E27FC236}">
                <a16:creationId xmlns:a16="http://schemas.microsoft.com/office/drawing/2014/main" id="{3F961AF6-C341-A68A-F726-24021579A730}"/>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20386A4E-2AE7-9730-5A11-4D95C803918C}"/>
              </a:ext>
            </a:extLst>
          </p:cNvPr>
          <p:cNvSpPr>
            <a:spLocks noGrp="1"/>
          </p:cNvSpPr>
          <p:nvPr>
            <p:ph type="body" sz="quarter" idx="15"/>
          </p:nvPr>
        </p:nvSpPr>
        <p:spPr/>
        <p:txBody>
          <a:bodyPr/>
          <a:lstStyle/>
          <a:p>
            <a:r>
              <a:rPr lang="en-US" dirty="0"/>
              <a:t>Source: Monitoring hepatitis C treatment uptake in Australia.(27)</a:t>
            </a:r>
            <a:endParaRPr lang="en-AU" dirty="0"/>
          </a:p>
        </p:txBody>
      </p:sp>
      <p:pic>
        <p:nvPicPr>
          <p:cNvPr id="10" name="Picture Placeholder 9" descr="A screen shot of a music player&#10;&#10;Description automatically generated">
            <a:extLst>
              <a:ext uri="{FF2B5EF4-FFF2-40B4-BE49-F238E27FC236}">
                <a16:creationId xmlns:a16="http://schemas.microsoft.com/office/drawing/2014/main" id="{7B832DA0-A679-EB2B-E3E1-155AD8327FDF}"/>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018E38B9-8FFE-AD1A-48F3-0D614EE9826B}"/>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568872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2044-4001-354A-9FD0-59C00A8B4B5A}"/>
              </a:ext>
            </a:extLst>
          </p:cNvPr>
          <p:cNvSpPr>
            <a:spLocks noGrp="1"/>
          </p:cNvSpPr>
          <p:nvPr>
            <p:ph type="title"/>
          </p:nvPr>
        </p:nvSpPr>
        <p:spPr/>
        <p:txBody>
          <a:bodyPr>
            <a:normAutofit/>
          </a:bodyPr>
          <a:lstStyle/>
          <a:p>
            <a:r>
              <a:rPr lang="en-GB" dirty="0"/>
              <a:t>Figure 23. Estimated number of individuals initiating DAA treatment by prescriber type, PBS database, 2018– 2022</a:t>
            </a:r>
            <a:endParaRPr lang="en-US" sz="1700" dirty="0"/>
          </a:p>
        </p:txBody>
      </p:sp>
      <p:sp>
        <p:nvSpPr>
          <p:cNvPr id="3" name="Footer Placeholder 2">
            <a:extLst>
              <a:ext uri="{FF2B5EF4-FFF2-40B4-BE49-F238E27FC236}">
                <a16:creationId xmlns:a16="http://schemas.microsoft.com/office/drawing/2014/main" id="{25CD941E-1AB0-F347-A3F6-C3EFF79FE739}"/>
              </a:ext>
            </a:extLst>
          </p:cNvPr>
          <p:cNvSpPr>
            <a:spLocks noGrp="1"/>
          </p:cNvSpPr>
          <p:nvPr>
            <p:ph type="ftr" sz="quarter" idx="11"/>
          </p:nvPr>
        </p:nvSpPr>
        <p:spPr/>
        <p:txBody>
          <a:bodyPr/>
          <a:lstStyle/>
          <a:p>
            <a:r>
              <a:rPr lang="en-AU" dirty="0"/>
              <a:t>Hepatitis C Elimination in Australia 2023</a:t>
            </a:r>
          </a:p>
        </p:txBody>
      </p:sp>
      <p:sp>
        <p:nvSpPr>
          <p:cNvPr id="4" name="Text Placeholder 3">
            <a:extLst>
              <a:ext uri="{FF2B5EF4-FFF2-40B4-BE49-F238E27FC236}">
                <a16:creationId xmlns:a16="http://schemas.microsoft.com/office/drawing/2014/main" id="{1B702EE1-43F3-2F47-A848-A52C8D41C3A1}"/>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07C43906-A46D-9547-8BBE-B18DC71633E0}"/>
              </a:ext>
            </a:extLst>
          </p:cNvPr>
          <p:cNvSpPr>
            <a:spLocks noGrp="1"/>
          </p:cNvSpPr>
          <p:nvPr>
            <p:ph type="body" sz="quarter" idx="15"/>
          </p:nvPr>
        </p:nvSpPr>
        <p:spPr>
          <a:xfrm>
            <a:off x="910800" y="3717032"/>
            <a:ext cx="3094344" cy="440086"/>
          </a:xfrm>
        </p:spPr>
        <p:txBody>
          <a:bodyPr>
            <a:normAutofit fontScale="92500" lnSpcReduction="10000"/>
          </a:bodyPr>
          <a:lstStyle/>
          <a:p>
            <a:r>
              <a:rPr lang="en-GB" dirty="0"/>
              <a:t>Source: Monitoring hepatitis C treatment uptake in Australia.</a:t>
            </a:r>
            <a:r>
              <a:rPr lang="en-GB" baseline="30000" dirty="0"/>
              <a:t>(27)</a:t>
            </a:r>
            <a:endParaRPr lang="en-US" baseline="30000" dirty="0"/>
          </a:p>
        </p:txBody>
      </p:sp>
      <p:pic>
        <p:nvPicPr>
          <p:cNvPr id="8" name="Picture Placeholder 7">
            <a:extLst>
              <a:ext uri="{FF2B5EF4-FFF2-40B4-BE49-F238E27FC236}">
                <a16:creationId xmlns:a16="http://schemas.microsoft.com/office/drawing/2014/main" id="{9B291750-CB78-2344-ABF6-E51579CA15EA}"/>
              </a:ext>
            </a:extLst>
          </p:cNvPr>
          <p:cNvPicPr>
            <a:picLocks noGrp="1" noChangeAspect="1"/>
          </p:cNvPicPr>
          <p:nvPr>
            <p:ph type="pic" sz="quarter" idx="13"/>
          </p:nvPr>
        </p:nvPicPr>
        <p:blipFill>
          <a:blip r:embed="rId3"/>
          <a:srcRect/>
          <a:stretch/>
        </p:blipFill>
        <p:spPr>
          <a:xfrm>
            <a:off x="4079971" y="757040"/>
            <a:ext cx="7198408" cy="5551238"/>
          </a:xfrm>
        </p:spPr>
      </p:pic>
    </p:spTree>
    <p:extLst>
      <p:ext uri="{BB962C8B-B14F-4D97-AF65-F5344CB8AC3E}">
        <p14:creationId xmlns:p14="http://schemas.microsoft.com/office/powerpoint/2010/main" val="2821684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8FFB5-75E9-D2E6-BC72-CAFCE4FBDBB2}"/>
              </a:ext>
            </a:extLst>
          </p:cNvPr>
          <p:cNvSpPr>
            <a:spLocks noGrp="1"/>
          </p:cNvSpPr>
          <p:nvPr>
            <p:ph type="title"/>
          </p:nvPr>
        </p:nvSpPr>
        <p:spPr/>
        <p:txBody>
          <a:bodyPr/>
          <a:lstStyle/>
          <a:p>
            <a:r>
              <a:rPr lang="en-US" dirty="0"/>
              <a:t>Figure 24. Proportion of Australian Needle Syringe Program Survey respondents who tested HCV antibody positive, self‑reporting lifetime history of hepatitis C treatment by gender, 2013–2022</a:t>
            </a:r>
            <a:endParaRPr lang="en-AU" dirty="0"/>
          </a:p>
        </p:txBody>
      </p:sp>
      <p:sp>
        <p:nvSpPr>
          <p:cNvPr id="3" name="Footer Placeholder 2">
            <a:extLst>
              <a:ext uri="{FF2B5EF4-FFF2-40B4-BE49-F238E27FC236}">
                <a16:creationId xmlns:a16="http://schemas.microsoft.com/office/drawing/2014/main" id="{043F4CA5-D93E-D24C-F9BF-DF4DE9B29B49}"/>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86D4FA4A-6E44-289B-B286-CE150D1E4FEE}"/>
              </a:ext>
            </a:extLst>
          </p:cNvPr>
          <p:cNvSpPr>
            <a:spLocks noGrp="1"/>
          </p:cNvSpPr>
          <p:nvPr>
            <p:ph type="body" sz="quarter" idx="15"/>
          </p:nvPr>
        </p:nvSpPr>
        <p:spPr/>
        <p:txBody>
          <a:bodyPr>
            <a:normAutofit fontScale="92500" lnSpcReduction="10000"/>
          </a:bodyPr>
          <a:lstStyle/>
          <a:p>
            <a:r>
              <a:rPr lang="en-AU" dirty="0"/>
              <a:t>Source: Australian Needle Syringe Program Survey. National Data Report 2018–2022.(18). Australian Needle Syringe Program Survey 25 year National Data Report 1995–2019.(23)</a:t>
            </a:r>
          </a:p>
        </p:txBody>
      </p:sp>
      <p:pic>
        <p:nvPicPr>
          <p:cNvPr id="8" name="Picture Placeholder 7" descr="A graph with red lines and numbers&#10;&#10;Description automatically generated">
            <a:extLst>
              <a:ext uri="{FF2B5EF4-FFF2-40B4-BE49-F238E27FC236}">
                <a16:creationId xmlns:a16="http://schemas.microsoft.com/office/drawing/2014/main" id="{FDC3271B-252C-31F0-DD3D-FB2DD4A1A2D1}"/>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92463B3E-85C9-D7AF-B6AE-BB5EDD3B9A52}"/>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1397101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33668-0ACE-E272-6BFA-74B73F86DF29}"/>
              </a:ext>
            </a:extLst>
          </p:cNvPr>
          <p:cNvSpPr>
            <a:spLocks noGrp="1"/>
          </p:cNvSpPr>
          <p:nvPr>
            <p:ph type="title"/>
          </p:nvPr>
        </p:nvSpPr>
        <p:spPr/>
        <p:txBody>
          <a:bodyPr/>
          <a:lstStyle/>
          <a:p>
            <a:r>
              <a:rPr lang="en-US" dirty="0"/>
              <a:t>Figure 25. Number and proportion* of DAA treatment initiations in prison versus in the community nationally, National Prisons Hepatitis Network and PBS database, 2019, 2020, 2021, and 2022</a:t>
            </a:r>
            <a:endParaRPr lang="en-AU" dirty="0"/>
          </a:p>
        </p:txBody>
      </p:sp>
      <p:sp>
        <p:nvSpPr>
          <p:cNvPr id="3" name="Footer Placeholder 2">
            <a:extLst>
              <a:ext uri="{FF2B5EF4-FFF2-40B4-BE49-F238E27FC236}">
                <a16:creationId xmlns:a16="http://schemas.microsoft.com/office/drawing/2014/main" id="{409F8BD9-118B-9085-CCBF-36B82ECE2EDD}"/>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923E0207-4922-6C7E-A39B-A4DFA08606A1}"/>
              </a:ext>
            </a:extLst>
          </p:cNvPr>
          <p:cNvSpPr>
            <a:spLocks noGrp="1"/>
          </p:cNvSpPr>
          <p:nvPr>
            <p:ph type="body" sz="quarter" idx="15"/>
          </p:nvPr>
        </p:nvSpPr>
        <p:spPr/>
        <p:txBody>
          <a:bodyPr/>
          <a:lstStyle/>
          <a:p>
            <a:r>
              <a:rPr lang="en-US" dirty="0"/>
              <a:t>Source: State and Territory justice health authorities via the National Prisons Hepatitis Network.(28) Monitoring treatment uptake in Australia.(27)</a:t>
            </a:r>
            <a:endParaRPr lang="en-AU" dirty="0"/>
          </a:p>
        </p:txBody>
      </p:sp>
      <p:pic>
        <p:nvPicPr>
          <p:cNvPr id="8" name="Picture Placeholder 7" descr="A screenshot of a graph&#10;&#10;Description automatically generated">
            <a:extLst>
              <a:ext uri="{FF2B5EF4-FFF2-40B4-BE49-F238E27FC236}">
                <a16:creationId xmlns:a16="http://schemas.microsoft.com/office/drawing/2014/main" id="{055F1055-3505-1F41-7090-83A8E376C216}"/>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D6DAB72A-F7F6-63FB-A1E9-5EDCE3342A6E}"/>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2665119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F2A3-0104-BA7A-CB64-0A3A91037E49}"/>
              </a:ext>
            </a:extLst>
          </p:cNvPr>
          <p:cNvSpPr>
            <a:spLocks noGrp="1"/>
          </p:cNvSpPr>
          <p:nvPr>
            <p:ph type="title"/>
          </p:nvPr>
        </p:nvSpPr>
        <p:spPr/>
        <p:txBody>
          <a:bodyPr/>
          <a:lstStyle/>
          <a:p>
            <a:r>
              <a:rPr lang="en-US" dirty="0"/>
              <a:t>Figure 26. Number of DAA treatment initiations in prison versus in the community by jurisdiction (A, B, C, and D), National Prisons Hepatitis Network and PBS database, 2019, 2020, 2021, and 2022</a:t>
            </a:r>
            <a:endParaRPr lang="en-AU" dirty="0"/>
          </a:p>
        </p:txBody>
      </p:sp>
      <p:sp>
        <p:nvSpPr>
          <p:cNvPr id="3" name="Footer Placeholder 2">
            <a:extLst>
              <a:ext uri="{FF2B5EF4-FFF2-40B4-BE49-F238E27FC236}">
                <a16:creationId xmlns:a16="http://schemas.microsoft.com/office/drawing/2014/main" id="{80D52C5C-CA5B-71FB-EC26-8BB1AF821FFB}"/>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C9105F67-A138-5D9E-7C39-111DF4285A4A}"/>
              </a:ext>
            </a:extLst>
          </p:cNvPr>
          <p:cNvSpPr>
            <a:spLocks noGrp="1"/>
          </p:cNvSpPr>
          <p:nvPr>
            <p:ph type="body" sz="quarter" idx="15"/>
          </p:nvPr>
        </p:nvSpPr>
        <p:spPr/>
        <p:txBody>
          <a:bodyPr>
            <a:normAutofit fontScale="70000" lnSpcReduction="20000"/>
          </a:bodyPr>
          <a:lstStyle/>
          <a:p>
            <a:r>
              <a:rPr lang="en-US" dirty="0"/>
              <a:t>Source: State and Territory justice health authorities via the National Prisons Hepatitis Network.(28) Monitoring treatment uptake in Australia.(27)</a:t>
            </a:r>
            <a:endParaRPr lang="en-AU" dirty="0"/>
          </a:p>
        </p:txBody>
      </p:sp>
      <p:pic>
        <p:nvPicPr>
          <p:cNvPr id="8" name="Picture Placeholder 7" descr="A graph of different colored bars&#10;&#10;Description automatically generated">
            <a:extLst>
              <a:ext uri="{FF2B5EF4-FFF2-40B4-BE49-F238E27FC236}">
                <a16:creationId xmlns:a16="http://schemas.microsoft.com/office/drawing/2014/main" id="{3B274A9B-43F1-4195-DA28-E5E1AA16841D}"/>
              </a:ext>
            </a:extLst>
          </p:cNvPr>
          <p:cNvPicPr>
            <a:picLocks noGrp="1" noChangeAspect="1"/>
          </p:cNvPicPr>
          <p:nvPr>
            <p:ph type="pic" sz="quarter" idx="13"/>
          </p:nvPr>
        </p:nvPicPr>
        <p:blipFill>
          <a:blip r:embed="rId2"/>
          <a:srcRect l="1" r="1"/>
          <a:stretch/>
        </p:blipFill>
        <p:spPr/>
      </p:pic>
      <p:sp>
        <p:nvSpPr>
          <p:cNvPr id="4" name="Text Placeholder 3">
            <a:extLst>
              <a:ext uri="{FF2B5EF4-FFF2-40B4-BE49-F238E27FC236}">
                <a16:creationId xmlns:a16="http://schemas.microsoft.com/office/drawing/2014/main" id="{7DBA8620-099B-E2C7-76D1-DA2443341284}"/>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120527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F2A3-0104-BA7A-CB64-0A3A91037E49}"/>
              </a:ext>
            </a:extLst>
          </p:cNvPr>
          <p:cNvSpPr>
            <a:spLocks noGrp="1"/>
          </p:cNvSpPr>
          <p:nvPr>
            <p:ph type="title"/>
          </p:nvPr>
        </p:nvSpPr>
        <p:spPr/>
        <p:txBody>
          <a:bodyPr/>
          <a:lstStyle/>
          <a:p>
            <a:r>
              <a:rPr lang="en-US" dirty="0"/>
              <a:t>Figure 26. Number of DAA treatment initiations in prison versus in the community by jurisdiction (A, B, C, and D), National Prisons Hepatitis Network and PBS database, 2019, 2020, 2021, and 2022</a:t>
            </a:r>
            <a:endParaRPr lang="en-AU" dirty="0"/>
          </a:p>
        </p:txBody>
      </p:sp>
      <p:sp>
        <p:nvSpPr>
          <p:cNvPr id="3" name="Footer Placeholder 2">
            <a:extLst>
              <a:ext uri="{FF2B5EF4-FFF2-40B4-BE49-F238E27FC236}">
                <a16:creationId xmlns:a16="http://schemas.microsoft.com/office/drawing/2014/main" id="{80D52C5C-CA5B-71FB-EC26-8BB1AF821FFB}"/>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C9105F67-A138-5D9E-7C39-111DF4285A4A}"/>
              </a:ext>
            </a:extLst>
          </p:cNvPr>
          <p:cNvSpPr>
            <a:spLocks noGrp="1"/>
          </p:cNvSpPr>
          <p:nvPr>
            <p:ph type="body" sz="quarter" idx="15"/>
          </p:nvPr>
        </p:nvSpPr>
        <p:spPr/>
        <p:txBody>
          <a:bodyPr>
            <a:normAutofit fontScale="70000" lnSpcReduction="20000"/>
          </a:bodyPr>
          <a:lstStyle/>
          <a:p>
            <a:r>
              <a:rPr lang="en-US" dirty="0"/>
              <a:t>Source: State and Territory justice health authorities via the National Prisons Hepatitis Network.(28) Monitoring treatment uptake in Australia.(27)</a:t>
            </a:r>
            <a:endParaRPr lang="en-AU" dirty="0"/>
          </a:p>
        </p:txBody>
      </p:sp>
      <p:pic>
        <p:nvPicPr>
          <p:cNvPr id="10" name="Picture Placeholder 9" descr="A graph of different colored bars&#10;&#10;Description automatically generated">
            <a:extLst>
              <a:ext uri="{FF2B5EF4-FFF2-40B4-BE49-F238E27FC236}">
                <a16:creationId xmlns:a16="http://schemas.microsoft.com/office/drawing/2014/main" id="{392BFA1B-3FAB-DF1A-2BE2-597C31CC6785}"/>
              </a:ext>
            </a:extLst>
          </p:cNvPr>
          <p:cNvPicPr>
            <a:picLocks noGrp="1" noChangeAspect="1"/>
          </p:cNvPicPr>
          <p:nvPr>
            <p:ph type="pic" sz="quarter" idx="13"/>
          </p:nvPr>
        </p:nvPicPr>
        <p:blipFill>
          <a:blip r:embed="rId2"/>
          <a:srcRect l="1" r="1"/>
          <a:stretch>
            <a:fillRect/>
          </a:stretch>
        </p:blipFill>
        <p:spPr/>
      </p:pic>
      <p:sp>
        <p:nvSpPr>
          <p:cNvPr id="4" name="Text Placeholder 3">
            <a:extLst>
              <a:ext uri="{FF2B5EF4-FFF2-40B4-BE49-F238E27FC236}">
                <a16:creationId xmlns:a16="http://schemas.microsoft.com/office/drawing/2014/main" id="{2D238EA1-FBD1-0F76-B734-08D2B21D2B20}"/>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3724332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F2A3-0104-BA7A-CB64-0A3A91037E49}"/>
              </a:ext>
            </a:extLst>
          </p:cNvPr>
          <p:cNvSpPr>
            <a:spLocks noGrp="1"/>
          </p:cNvSpPr>
          <p:nvPr>
            <p:ph type="title"/>
          </p:nvPr>
        </p:nvSpPr>
        <p:spPr/>
        <p:txBody>
          <a:bodyPr/>
          <a:lstStyle/>
          <a:p>
            <a:r>
              <a:rPr lang="en-US" dirty="0"/>
              <a:t>Figure 26. Number of DAA treatment initiations in prison versus in the community by jurisdiction (A, B, C, and D), National Prisons Hepatitis Network and PBS database, 2019, 2020, 2021, and 2022</a:t>
            </a:r>
            <a:endParaRPr lang="en-AU" dirty="0"/>
          </a:p>
        </p:txBody>
      </p:sp>
      <p:sp>
        <p:nvSpPr>
          <p:cNvPr id="3" name="Footer Placeholder 2">
            <a:extLst>
              <a:ext uri="{FF2B5EF4-FFF2-40B4-BE49-F238E27FC236}">
                <a16:creationId xmlns:a16="http://schemas.microsoft.com/office/drawing/2014/main" id="{80D52C5C-CA5B-71FB-EC26-8BB1AF821FFB}"/>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C9105F67-A138-5D9E-7C39-111DF4285A4A}"/>
              </a:ext>
            </a:extLst>
          </p:cNvPr>
          <p:cNvSpPr>
            <a:spLocks noGrp="1"/>
          </p:cNvSpPr>
          <p:nvPr>
            <p:ph type="body" sz="quarter" idx="15"/>
          </p:nvPr>
        </p:nvSpPr>
        <p:spPr/>
        <p:txBody>
          <a:bodyPr>
            <a:normAutofit fontScale="70000" lnSpcReduction="20000"/>
          </a:bodyPr>
          <a:lstStyle/>
          <a:p>
            <a:r>
              <a:rPr lang="en-US" dirty="0"/>
              <a:t>Source: State and Territory justice health authorities via the National Prisons Hepatitis Network.(28) Monitoring treatment uptake in Australia.(27)</a:t>
            </a:r>
            <a:endParaRPr lang="en-AU" dirty="0"/>
          </a:p>
        </p:txBody>
      </p:sp>
      <p:pic>
        <p:nvPicPr>
          <p:cNvPr id="10" name="Picture Placeholder 9" descr="A graph of a bar graph&#10;&#10;Description automatically generated with medium confidence">
            <a:extLst>
              <a:ext uri="{FF2B5EF4-FFF2-40B4-BE49-F238E27FC236}">
                <a16:creationId xmlns:a16="http://schemas.microsoft.com/office/drawing/2014/main" id="{C82936D0-7641-BB8A-FC4C-BAF54E2FE208}"/>
              </a:ext>
            </a:extLst>
          </p:cNvPr>
          <p:cNvPicPr>
            <a:picLocks noGrp="1" noChangeAspect="1"/>
          </p:cNvPicPr>
          <p:nvPr>
            <p:ph type="pic" sz="quarter" idx="13"/>
          </p:nvPr>
        </p:nvPicPr>
        <p:blipFill>
          <a:blip r:embed="rId2"/>
          <a:srcRect l="1" r="1"/>
          <a:stretch>
            <a:fillRect/>
          </a:stretch>
        </p:blipFill>
        <p:spPr/>
      </p:pic>
      <p:sp>
        <p:nvSpPr>
          <p:cNvPr id="4" name="Text Placeholder 3">
            <a:extLst>
              <a:ext uri="{FF2B5EF4-FFF2-40B4-BE49-F238E27FC236}">
                <a16:creationId xmlns:a16="http://schemas.microsoft.com/office/drawing/2014/main" id="{569664DA-6DCB-24CF-EA0C-7CAA9FCF8EAB}"/>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2589243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F2A3-0104-BA7A-CB64-0A3A91037E49}"/>
              </a:ext>
            </a:extLst>
          </p:cNvPr>
          <p:cNvSpPr>
            <a:spLocks noGrp="1"/>
          </p:cNvSpPr>
          <p:nvPr>
            <p:ph type="title"/>
          </p:nvPr>
        </p:nvSpPr>
        <p:spPr/>
        <p:txBody>
          <a:bodyPr/>
          <a:lstStyle/>
          <a:p>
            <a:r>
              <a:rPr lang="en-US" dirty="0"/>
              <a:t>Figure 26. Number of DAA treatment initiations in prison versus in the community by jurisdiction (A, B, C, and D), National Prisons Hepatitis Network and PBS database, 2019, 2020, 2021, and 2022</a:t>
            </a:r>
            <a:endParaRPr lang="en-AU" dirty="0"/>
          </a:p>
        </p:txBody>
      </p:sp>
      <p:sp>
        <p:nvSpPr>
          <p:cNvPr id="3" name="Footer Placeholder 2">
            <a:extLst>
              <a:ext uri="{FF2B5EF4-FFF2-40B4-BE49-F238E27FC236}">
                <a16:creationId xmlns:a16="http://schemas.microsoft.com/office/drawing/2014/main" id="{80D52C5C-CA5B-71FB-EC26-8BB1AF821FFB}"/>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C9105F67-A138-5D9E-7C39-111DF4285A4A}"/>
              </a:ext>
            </a:extLst>
          </p:cNvPr>
          <p:cNvSpPr>
            <a:spLocks noGrp="1"/>
          </p:cNvSpPr>
          <p:nvPr>
            <p:ph type="body" sz="quarter" idx="15"/>
          </p:nvPr>
        </p:nvSpPr>
        <p:spPr/>
        <p:txBody>
          <a:bodyPr>
            <a:normAutofit fontScale="70000" lnSpcReduction="20000"/>
          </a:bodyPr>
          <a:lstStyle/>
          <a:p>
            <a:r>
              <a:rPr lang="en-US" dirty="0"/>
              <a:t>Source: State and Territory justice health authorities via the National Prisons Hepatitis Network.(28) Monitoring treatment uptake in Australia.(27)</a:t>
            </a:r>
            <a:endParaRPr lang="en-AU" dirty="0"/>
          </a:p>
        </p:txBody>
      </p:sp>
      <p:pic>
        <p:nvPicPr>
          <p:cNvPr id="8" name="Picture Placeholder 7" descr="A graph of different colored bars&#10;&#10;Description automatically generated">
            <a:extLst>
              <a:ext uri="{FF2B5EF4-FFF2-40B4-BE49-F238E27FC236}">
                <a16:creationId xmlns:a16="http://schemas.microsoft.com/office/drawing/2014/main" id="{E4DC8E61-67A7-2DA1-78F5-23F0038FF705}"/>
              </a:ext>
            </a:extLst>
          </p:cNvPr>
          <p:cNvPicPr>
            <a:picLocks noGrp="1" noChangeAspect="1"/>
          </p:cNvPicPr>
          <p:nvPr>
            <p:ph type="pic" sz="quarter" idx="13"/>
          </p:nvPr>
        </p:nvPicPr>
        <p:blipFill>
          <a:blip r:embed="rId2"/>
          <a:srcRect l="1" r="1"/>
          <a:stretch>
            <a:fillRect/>
          </a:stretch>
        </p:blipFill>
        <p:spPr/>
      </p:pic>
      <p:sp>
        <p:nvSpPr>
          <p:cNvPr id="4" name="Text Placeholder 3">
            <a:extLst>
              <a:ext uri="{FF2B5EF4-FFF2-40B4-BE49-F238E27FC236}">
                <a16:creationId xmlns:a16="http://schemas.microsoft.com/office/drawing/2014/main" id="{A26A72F5-F735-5681-3E96-7470642BBE29}"/>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2661353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2044-4001-354A-9FD0-59C00A8B4B5A}"/>
              </a:ext>
            </a:extLst>
          </p:cNvPr>
          <p:cNvSpPr>
            <a:spLocks noGrp="1"/>
          </p:cNvSpPr>
          <p:nvPr>
            <p:ph type="title"/>
          </p:nvPr>
        </p:nvSpPr>
        <p:spPr/>
        <p:txBody>
          <a:bodyPr>
            <a:normAutofit/>
          </a:bodyPr>
          <a:lstStyle/>
          <a:p>
            <a:r>
              <a:rPr lang="en-GB" dirty="0"/>
              <a:t>Table 1. Number of DAA treatment initiations in prison versus in the community, nationally and by jurisdiction, National Prisons Hepatitis Network and PBS database, 2019, 2020, 2021, and 2022</a:t>
            </a:r>
            <a:endParaRPr lang="en-US" sz="1700" dirty="0"/>
          </a:p>
        </p:txBody>
      </p:sp>
      <p:sp>
        <p:nvSpPr>
          <p:cNvPr id="3" name="Footer Placeholder 2">
            <a:extLst>
              <a:ext uri="{FF2B5EF4-FFF2-40B4-BE49-F238E27FC236}">
                <a16:creationId xmlns:a16="http://schemas.microsoft.com/office/drawing/2014/main" id="{25CD941E-1AB0-F347-A3F6-C3EFF79FE739}"/>
              </a:ext>
            </a:extLst>
          </p:cNvPr>
          <p:cNvSpPr>
            <a:spLocks noGrp="1"/>
          </p:cNvSpPr>
          <p:nvPr>
            <p:ph type="ftr" sz="quarter" idx="11"/>
          </p:nvPr>
        </p:nvSpPr>
        <p:spPr/>
        <p:txBody>
          <a:bodyPr/>
          <a:lstStyle/>
          <a:p>
            <a:r>
              <a:rPr lang="en-AU" dirty="0"/>
              <a:t>Hepatitis C Elimination in Australia 2023</a:t>
            </a:r>
          </a:p>
        </p:txBody>
      </p:sp>
      <p:sp>
        <p:nvSpPr>
          <p:cNvPr id="4" name="Text Placeholder 3">
            <a:extLst>
              <a:ext uri="{FF2B5EF4-FFF2-40B4-BE49-F238E27FC236}">
                <a16:creationId xmlns:a16="http://schemas.microsoft.com/office/drawing/2014/main" id="{1B702EE1-43F3-2F47-A848-A52C8D41C3A1}"/>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07C43906-A46D-9547-8BBE-B18DC71633E0}"/>
              </a:ext>
            </a:extLst>
          </p:cNvPr>
          <p:cNvSpPr>
            <a:spLocks noGrp="1"/>
          </p:cNvSpPr>
          <p:nvPr>
            <p:ph type="body" sz="quarter" idx="15"/>
          </p:nvPr>
        </p:nvSpPr>
        <p:spPr>
          <a:xfrm>
            <a:off x="910800" y="3717032"/>
            <a:ext cx="3094344" cy="720080"/>
          </a:xfrm>
        </p:spPr>
        <p:txBody>
          <a:bodyPr>
            <a:normAutofit fontScale="92500" lnSpcReduction="20000"/>
          </a:bodyPr>
          <a:lstStyle/>
          <a:p>
            <a:r>
              <a:rPr lang="en-GB" dirty="0"/>
              <a:t>Source: State and Territory justice health authorities via the National Prisons Hepatitis Network.</a:t>
            </a:r>
            <a:r>
              <a:rPr lang="en-GB" baseline="30000" dirty="0"/>
              <a:t>(28)</a:t>
            </a:r>
            <a:r>
              <a:rPr lang="en-GB" dirty="0"/>
              <a:t> Monitoring treatment uptake in Australia.</a:t>
            </a:r>
            <a:r>
              <a:rPr lang="en-GB" baseline="30000" dirty="0"/>
              <a:t>(27)</a:t>
            </a:r>
            <a:endParaRPr lang="en-US" baseline="30000" dirty="0"/>
          </a:p>
        </p:txBody>
      </p:sp>
      <p:pic>
        <p:nvPicPr>
          <p:cNvPr id="8" name="Picture Placeholder 7">
            <a:extLst>
              <a:ext uri="{FF2B5EF4-FFF2-40B4-BE49-F238E27FC236}">
                <a16:creationId xmlns:a16="http://schemas.microsoft.com/office/drawing/2014/main" id="{9B291750-CB78-2344-ABF6-E51579CA15EA}"/>
              </a:ext>
            </a:extLst>
          </p:cNvPr>
          <p:cNvPicPr>
            <a:picLocks noGrp="1" noChangeAspect="1"/>
          </p:cNvPicPr>
          <p:nvPr>
            <p:ph type="pic" sz="quarter" idx="13"/>
          </p:nvPr>
        </p:nvPicPr>
        <p:blipFill>
          <a:blip r:embed="rId3"/>
          <a:srcRect/>
          <a:stretch/>
        </p:blipFill>
        <p:spPr>
          <a:xfrm>
            <a:off x="4079971" y="758082"/>
            <a:ext cx="7198408" cy="5551238"/>
          </a:xfrm>
        </p:spPr>
      </p:pic>
    </p:spTree>
    <p:extLst>
      <p:ext uri="{BB962C8B-B14F-4D97-AF65-F5344CB8AC3E}">
        <p14:creationId xmlns:p14="http://schemas.microsoft.com/office/powerpoint/2010/main" val="111804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246D-6799-3A57-D13A-B64540D93CB9}"/>
              </a:ext>
            </a:extLst>
          </p:cNvPr>
          <p:cNvSpPr>
            <a:spLocks noGrp="1"/>
          </p:cNvSpPr>
          <p:nvPr>
            <p:ph type="title"/>
          </p:nvPr>
        </p:nvSpPr>
        <p:spPr/>
        <p:txBody>
          <a:bodyPr/>
          <a:lstStyle/>
          <a:p>
            <a:r>
              <a:rPr lang="en-US" dirty="0"/>
              <a:t>Citation </a:t>
            </a:r>
            <a:endParaRPr lang="en-AU" dirty="0"/>
          </a:p>
        </p:txBody>
      </p:sp>
      <p:sp>
        <p:nvSpPr>
          <p:cNvPr id="3" name="Content Placeholder 2">
            <a:extLst>
              <a:ext uri="{FF2B5EF4-FFF2-40B4-BE49-F238E27FC236}">
                <a16:creationId xmlns:a16="http://schemas.microsoft.com/office/drawing/2014/main" id="{C883DE6C-0714-54D5-802F-F613011BC8ED}"/>
              </a:ext>
            </a:extLst>
          </p:cNvPr>
          <p:cNvSpPr>
            <a:spLocks noGrp="1"/>
          </p:cNvSpPr>
          <p:nvPr>
            <p:ph idx="1"/>
          </p:nvPr>
        </p:nvSpPr>
        <p:spPr/>
        <p:txBody>
          <a:bodyPr/>
          <a:lstStyle/>
          <a:p>
            <a:pPr marL="0" indent="0">
              <a:buNone/>
            </a:pPr>
            <a:endParaRPr lang="en-US" dirty="0"/>
          </a:p>
          <a:p>
            <a:pPr marL="0" indent="0">
              <a:buNone/>
            </a:pPr>
            <a:r>
              <a:rPr lang="en-US" dirty="0"/>
              <a:t>Suggested citation: Burnet Institute and Kirby Institute. Australia’s progress towards hepatitis C elimination: annual report 2023. Melbourne: Burnet Institute; 2023</a:t>
            </a:r>
          </a:p>
          <a:p>
            <a:pPr marL="0" indent="0">
              <a:buNone/>
            </a:pPr>
            <a:endParaRPr lang="en-US" dirty="0"/>
          </a:p>
          <a:p>
            <a:pPr marL="0" indent="0">
              <a:buNone/>
            </a:pPr>
            <a:r>
              <a:rPr lang="en-AU" dirty="0"/>
              <a:t>ISBN: 978-0-646-88903-0 </a:t>
            </a:r>
          </a:p>
          <a:p>
            <a:pPr marL="0" indent="0">
              <a:buNone/>
            </a:pPr>
            <a:r>
              <a:rPr lang="en-AU" dirty="0"/>
              <a:t>DOI: 10.26190/4d4f-5n41</a:t>
            </a:r>
          </a:p>
          <a:p>
            <a:pPr marL="0" indent="0">
              <a:buNone/>
            </a:pPr>
            <a:endParaRPr lang="en-AU" dirty="0"/>
          </a:p>
          <a:p>
            <a:pPr marL="0" indent="0">
              <a:buNone/>
            </a:pPr>
            <a:r>
              <a:rPr lang="en-AU" dirty="0"/>
              <a:t>Download full report here: </a:t>
            </a:r>
            <a:r>
              <a:rPr lang="en-AU" b="0" i="0" dirty="0">
                <a:solidFill>
                  <a:srgbClr val="000000"/>
                </a:solidFill>
                <a:effectLst/>
                <a:latin typeface="Aptos" panose="020B0004020202020204" pitchFamily="34" charset="0"/>
              </a:rPr>
              <a:t> </a:t>
            </a:r>
            <a:r>
              <a:rPr lang="en-AU" b="0" i="0" dirty="0">
                <a:solidFill>
                  <a:srgbClr val="000000"/>
                </a:solidFill>
                <a:effectLst/>
                <a:latin typeface="Aptos" panose="020B0004020202020204" pitchFamily="34" charset="0"/>
                <a:hlinkClick r:id="rId2" tooltip="Original URL: https://burnet.edu.au/aushepC. Click or tap if you trust this link."/>
              </a:rPr>
              <a:t>https://burnet.edu.au/aushepC</a:t>
            </a:r>
            <a:endParaRPr lang="en-AU" dirty="0"/>
          </a:p>
        </p:txBody>
      </p:sp>
    </p:spTree>
    <p:extLst>
      <p:ext uri="{BB962C8B-B14F-4D97-AF65-F5344CB8AC3E}">
        <p14:creationId xmlns:p14="http://schemas.microsoft.com/office/powerpoint/2010/main" val="3335703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52BA-F0DB-F830-EBF4-7190A59A5657}"/>
              </a:ext>
            </a:extLst>
          </p:cNvPr>
          <p:cNvSpPr>
            <a:spLocks noGrp="1"/>
          </p:cNvSpPr>
          <p:nvPr>
            <p:ph type="title"/>
          </p:nvPr>
        </p:nvSpPr>
        <p:spPr/>
        <p:txBody>
          <a:bodyPr/>
          <a:lstStyle/>
          <a:p>
            <a:r>
              <a:rPr lang="en-US" dirty="0"/>
              <a:t>Figure 27. Estimated number of individuals retreated for hepatitis C reinfection (A) or treatment failure (B), National Retreatment Project, 2018–2022</a:t>
            </a:r>
            <a:endParaRPr lang="en-AU" dirty="0"/>
          </a:p>
        </p:txBody>
      </p:sp>
      <p:sp>
        <p:nvSpPr>
          <p:cNvPr id="3" name="Footer Placeholder 2">
            <a:extLst>
              <a:ext uri="{FF2B5EF4-FFF2-40B4-BE49-F238E27FC236}">
                <a16:creationId xmlns:a16="http://schemas.microsoft.com/office/drawing/2014/main" id="{F4A91623-2427-7215-DF05-121125B4BC2C}"/>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98B17024-8D42-BBEB-ACAD-57385837F792}"/>
              </a:ext>
            </a:extLst>
          </p:cNvPr>
          <p:cNvSpPr>
            <a:spLocks noGrp="1"/>
          </p:cNvSpPr>
          <p:nvPr>
            <p:ph type="body" sz="quarter" idx="15"/>
          </p:nvPr>
        </p:nvSpPr>
        <p:spPr/>
        <p:txBody>
          <a:bodyPr/>
          <a:lstStyle/>
          <a:p>
            <a:r>
              <a:rPr lang="en-AU" dirty="0"/>
              <a:t>Source: National Retreatment project.(31)</a:t>
            </a:r>
          </a:p>
        </p:txBody>
      </p:sp>
      <p:pic>
        <p:nvPicPr>
          <p:cNvPr id="8" name="Picture Placeholder 7" descr="A graph on a black background&#10;&#10;Description automatically generated">
            <a:extLst>
              <a:ext uri="{FF2B5EF4-FFF2-40B4-BE49-F238E27FC236}">
                <a16:creationId xmlns:a16="http://schemas.microsoft.com/office/drawing/2014/main" id="{82054701-76F7-1DFB-9D3B-C8A43343688B}"/>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4BA19777-A43F-12EE-171F-224517CF8BBA}"/>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691824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52BA-F0DB-F830-EBF4-7190A59A5657}"/>
              </a:ext>
            </a:extLst>
          </p:cNvPr>
          <p:cNvSpPr>
            <a:spLocks noGrp="1"/>
          </p:cNvSpPr>
          <p:nvPr>
            <p:ph type="title"/>
          </p:nvPr>
        </p:nvSpPr>
        <p:spPr/>
        <p:txBody>
          <a:bodyPr/>
          <a:lstStyle/>
          <a:p>
            <a:r>
              <a:rPr lang="en-US" dirty="0"/>
              <a:t>Figure 27. Estimated number of individuals retreated for hepatitis C reinfection (A) or treatment failure (B), National Retreatment Project, 2018–2022</a:t>
            </a:r>
            <a:endParaRPr lang="en-AU" dirty="0"/>
          </a:p>
        </p:txBody>
      </p:sp>
      <p:sp>
        <p:nvSpPr>
          <p:cNvPr id="3" name="Footer Placeholder 2">
            <a:extLst>
              <a:ext uri="{FF2B5EF4-FFF2-40B4-BE49-F238E27FC236}">
                <a16:creationId xmlns:a16="http://schemas.microsoft.com/office/drawing/2014/main" id="{F4A91623-2427-7215-DF05-121125B4BC2C}"/>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98B17024-8D42-BBEB-ACAD-57385837F792}"/>
              </a:ext>
            </a:extLst>
          </p:cNvPr>
          <p:cNvSpPr>
            <a:spLocks noGrp="1"/>
          </p:cNvSpPr>
          <p:nvPr>
            <p:ph type="body" sz="quarter" idx="15"/>
          </p:nvPr>
        </p:nvSpPr>
        <p:spPr/>
        <p:txBody>
          <a:bodyPr/>
          <a:lstStyle/>
          <a:p>
            <a:r>
              <a:rPr lang="en-AU" dirty="0"/>
              <a:t>Source: National Retreatment project.(31)</a:t>
            </a:r>
          </a:p>
        </p:txBody>
      </p:sp>
      <p:pic>
        <p:nvPicPr>
          <p:cNvPr id="10" name="Picture Placeholder 9" descr="A graph on a black background&#10;&#10;Description automatically generated">
            <a:extLst>
              <a:ext uri="{FF2B5EF4-FFF2-40B4-BE49-F238E27FC236}">
                <a16:creationId xmlns:a16="http://schemas.microsoft.com/office/drawing/2014/main" id="{867EF6B4-5847-C355-AB9F-6A2E6E717D14}"/>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D6099C4D-6FC3-75D8-907B-10BF0CE151B1}"/>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86712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EA06-1446-79C4-9D19-02BE6F504496}"/>
              </a:ext>
            </a:extLst>
          </p:cNvPr>
          <p:cNvSpPr>
            <a:spLocks noGrp="1"/>
          </p:cNvSpPr>
          <p:nvPr>
            <p:ph type="title"/>
          </p:nvPr>
        </p:nvSpPr>
        <p:spPr/>
        <p:txBody>
          <a:bodyPr/>
          <a:lstStyle/>
          <a:p>
            <a:r>
              <a:rPr lang="en-US" dirty="0"/>
              <a:t>Figure 28. Estimated number of individuals retreated for hepatitis C reinfection by jurisdiction, National Retreatment Project, 2018–2022</a:t>
            </a:r>
            <a:endParaRPr lang="en-AU" dirty="0"/>
          </a:p>
        </p:txBody>
      </p:sp>
      <p:sp>
        <p:nvSpPr>
          <p:cNvPr id="3" name="Footer Placeholder 2">
            <a:extLst>
              <a:ext uri="{FF2B5EF4-FFF2-40B4-BE49-F238E27FC236}">
                <a16:creationId xmlns:a16="http://schemas.microsoft.com/office/drawing/2014/main" id="{450AEB7D-5247-CF4F-D277-43B21A3C111E}"/>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E12491A4-7282-1AB9-55E2-2F7B784B794A}"/>
              </a:ext>
            </a:extLst>
          </p:cNvPr>
          <p:cNvSpPr>
            <a:spLocks noGrp="1"/>
          </p:cNvSpPr>
          <p:nvPr>
            <p:ph type="body" sz="quarter" idx="15"/>
          </p:nvPr>
        </p:nvSpPr>
        <p:spPr/>
        <p:txBody>
          <a:bodyPr/>
          <a:lstStyle/>
          <a:p>
            <a:r>
              <a:rPr lang="en-AU" dirty="0"/>
              <a:t>Source: National Retreatment Project.(31)</a:t>
            </a:r>
          </a:p>
        </p:txBody>
      </p:sp>
      <p:pic>
        <p:nvPicPr>
          <p:cNvPr id="8" name="Picture Placeholder 7" descr="A graph of a graph&#10;&#10;Description automatically generated with medium confidence">
            <a:extLst>
              <a:ext uri="{FF2B5EF4-FFF2-40B4-BE49-F238E27FC236}">
                <a16:creationId xmlns:a16="http://schemas.microsoft.com/office/drawing/2014/main" id="{3FFFAEE1-32C0-C892-8AAC-70F0C688AD17}"/>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795226B3-5F36-9CD8-D9BF-C3EB05BC3479}"/>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716956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EA06-1446-79C4-9D19-02BE6F504496}"/>
              </a:ext>
            </a:extLst>
          </p:cNvPr>
          <p:cNvSpPr>
            <a:spLocks noGrp="1"/>
          </p:cNvSpPr>
          <p:nvPr>
            <p:ph type="title"/>
          </p:nvPr>
        </p:nvSpPr>
        <p:spPr/>
        <p:txBody>
          <a:bodyPr/>
          <a:lstStyle/>
          <a:p>
            <a:r>
              <a:rPr lang="en-US" dirty="0"/>
              <a:t>Figure 28. Estimated number of individuals retreated for hepatitis C reinfection by jurisdiction, National Retreatment Project, 2018–2022</a:t>
            </a:r>
            <a:endParaRPr lang="en-AU" dirty="0"/>
          </a:p>
        </p:txBody>
      </p:sp>
      <p:sp>
        <p:nvSpPr>
          <p:cNvPr id="3" name="Footer Placeholder 2">
            <a:extLst>
              <a:ext uri="{FF2B5EF4-FFF2-40B4-BE49-F238E27FC236}">
                <a16:creationId xmlns:a16="http://schemas.microsoft.com/office/drawing/2014/main" id="{450AEB7D-5247-CF4F-D277-43B21A3C111E}"/>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E12491A4-7282-1AB9-55E2-2F7B784B794A}"/>
              </a:ext>
            </a:extLst>
          </p:cNvPr>
          <p:cNvSpPr>
            <a:spLocks noGrp="1"/>
          </p:cNvSpPr>
          <p:nvPr>
            <p:ph type="body" sz="quarter" idx="15"/>
          </p:nvPr>
        </p:nvSpPr>
        <p:spPr/>
        <p:txBody>
          <a:bodyPr/>
          <a:lstStyle/>
          <a:p>
            <a:r>
              <a:rPr lang="en-AU" dirty="0"/>
              <a:t>Source: National Retreatment Project.(31)</a:t>
            </a:r>
          </a:p>
        </p:txBody>
      </p:sp>
      <p:pic>
        <p:nvPicPr>
          <p:cNvPr id="10" name="Picture Placeholder 9" descr="A graph of a person with a red line&#10;&#10;Description automatically generated with medium confidence">
            <a:extLst>
              <a:ext uri="{FF2B5EF4-FFF2-40B4-BE49-F238E27FC236}">
                <a16:creationId xmlns:a16="http://schemas.microsoft.com/office/drawing/2014/main" id="{61C896C6-E2E5-4BAB-EA82-2229965834D3}"/>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13720EF5-6EB0-ECA2-D0D1-91367B1A4A88}"/>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3940897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098B-929D-936C-5243-6E7076F08ADC}"/>
              </a:ext>
            </a:extLst>
          </p:cNvPr>
          <p:cNvSpPr>
            <a:spLocks noGrp="1"/>
          </p:cNvSpPr>
          <p:nvPr>
            <p:ph type="title"/>
          </p:nvPr>
        </p:nvSpPr>
        <p:spPr/>
        <p:txBody>
          <a:bodyPr/>
          <a:lstStyle/>
          <a:p>
            <a:r>
              <a:rPr lang="en-US" dirty="0"/>
              <a:t>Figure 29. Estimated number of individuals retreated for hepatitis C treatment failure by jurisdiction, National Retreatment Project, 2018–2022</a:t>
            </a:r>
            <a:endParaRPr lang="en-AU" dirty="0"/>
          </a:p>
        </p:txBody>
      </p:sp>
      <p:sp>
        <p:nvSpPr>
          <p:cNvPr id="3" name="Footer Placeholder 2">
            <a:extLst>
              <a:ext uri="{FF2B5EF4-FFF2-40B4-BE49-F238E27FC236}">
                <a16:creationId xmlns:a16="http://schemas.microsoft.com/office/drawing/2014/main" id="{230EFFD5-0C0C-6DE5-0B1D-3D7BE6F6F834}"/>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1A01A1AC-8D39-F93F-E954-DA59F477DE5C}"/>
              </a:ext>
            </a:extLst>
          </p:cNvPr>
          <p:cNvSpPr>
            <a:spLocks noGrp="1"/>
          </p:cNvSpPr>
          <p:nvPr>
            <p:ph type="body" sz="quarter" idx="15"/>
          </p:nvPr>
        </p:nvSpPr>
        <p:spPr/>
        <p:txBody>
          <a:bodyPr/>
          <a:lstStyle/>
          <a:p>
            <a:r>
              <a:rPr lang="en-AU" dirty="0"/>
              <a:t>Source: National Retreatment Project.(31)</a:t>
            </a:r>
          </a:p>
        </p:txBody>
      </p:sp>
      <p:pic>
        <p:nvPicPr>
          <p:cNvPr id="8" name="Picture Placeholder 7" descr="A graph with red lines and numbers&#10;&#10;Description automatically generated">
            <a:extLst>
              <a:ext uri="{FF2B5EF4-FFF2-40B4-BE49-F238E27FC236}">
                <a16:creationId xmlns:a16="http://schemas.microsoft.com/office/drawing/2014/main" id="{33E14EF6-071D-445C-DA42-D7A1AFBDD4F3}"/>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87C54E45-08EE-6A3B-9303-6296343B548F}"/>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2847233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098B-929D-936C-5243-6E7076F08ADC}"/>
              </a:ext>
            </a:extLst>
          </p:cNvPr>
          <p:cNvSpPr>
            <a:spLocks noGrp="1"/>
          </p:cNvSpPr>
          <p:nvPr>
            <p:ph type="title"/>
          </p:nvPr>
        </p:nvSpPr>
        <p:spPr/>
        <p:txBody>
          <a:bodyPr/>
          <a:lstStyle/>
          <a:p>
            <a:r>
              <a:rPr lang="en-US" dirty="0"/>
              <a:t>Figure 29. Estimated number of individuals retreated for hepatitis C treatment failure by jurisdiction, National Retreatment Project, 2018–2022</a:t>
            </a:r>
            <a:endParaRPr lang="en-AU" dirty="0"/>
          </a:p>
        </p:txBody>
      </p:sp>
      <p:sp>
        <p:nvSpPr>
          <p:cNvPr id="3" name="Footer Placeholder 2">
            <a:extLst>
              <a:ext uri="{FF2B5EF4-FFF2-40B4-BE49-F238E27FC236}">
                <a16:creationId xmlns:a16="http://schemas.microsoft.com/office/drawing/2014/main" id="{230EFFD5-0C0C-6DE5-0B1D-3D7BE6F6F834}"/>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1A01A1AC-8D39-F93F-E954-DA59F477DE5C}"/>
              </a:ext>
            </a:extLst>
          </p:cNvPr>
          <p:cNvSpPr>
            <a:spLocks noGrp="1"/>
          </p:cNvSpPr>
          <p:nvPr>
            <p:ph type="body" sz="quarter" idx="15"/>
          </p:nvPr>
        </p:nvSpPr>
        <p:spPr/>
        <p:txBody>
          <a:bodyPr/>
          <a:lstStyle/>
          <a:p>
            <a:r>
              <a:rPr lang="en-AU" dirty="0"/>
              <a:t>Source: National Retreatment Project.(31)</a:t>
            </a:r>
          </a:p>
        </p:txBody>
      </p:sp>
      <p:pic>
        <p:nvPicPr>
          <p:cNvPr id="10" name="Picture Placeholder 9" descr="A graph of a graph&#10;&#10;Description automatically generated with medium confidence">
            <a:extLst>
              <a:ext uri="{FF2B5EF4-FFF2-40B4-BE49-F238E27FC236}">
                <a16:creationId xmlns:a16="http://schemas.microsoft.com/office/drawing/2014/main" id="{E62250D9-ADCC-EDCF-A60D-29B42A711E94}"/>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3C69F8F2-F5D3-6704-C83F-4BB35132413D}"/>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810502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6E0A-830F-0AF6-E689-16CC4B2D91C5}"/>
              </a:ext>
            </a:extLst>
          </p:cNvPr>
          <p:cNvSpPr>
            <a:spLocks noGrp="1"/>
          </p:cNvSpPr>
          <p:nvPr>
            <p:ph type="title"/>
          </p:nvPr>
        </p:nvSpPr>
        <p:spPr/>
        <p:txBody>
          <a:bodyPr/>
          <a:lstStyle/>
          <a:p>
            <a:r>
              <a:rPr lang="en-US" dirty="0"/>
              <a:t>Figure 30. Total estimated number of individuals receiving DAA treatment (including retreatment), PBS database, March 2016–December 2022</a:t>
            </a:r>
            <a:endParaRPr lang="en-AU" dirty="0"/>
          </a:p>
        </p:txBody>
      </p:sp>
      <p:sp>
        <p:nvSpPr>
          <p:cNvPr id="3" name="Footer Placeholder 2">
            <a:extLst>
              <a:ext uri="{FF2B5EF4-FFF2-40B4-BE49-F238E27FC236}">
                <a16:creationId xmlns:a16="http://schemas.microsoft.com/office/drawing/2014/main" id="{AA299091-52E4-D2DF-131E-DE0C2D965089}"/>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928FD324-7BF0-52B7-0944-E90D0FAEDDB8}"/>
              </a:ext>
            </a:extLst>
          </p:cNvPr>
          <p:cNvSpPr>
            <a:spLocks noGrp="1"/>
          </p:cNvSpPr>
          <p:nvPr>
            <p:ph type="body" sz="quarter" idx="15"/>
          </p:nvPr>
        </p:nvSpPr>
        <p:spPr/>
        <p:txBody>
          <a:bodyPr/>
          <a:lstStyle/>
          <a:p>
            <a:r>
              <a:rPr lang="en-US" dirty="0"/>
              <a:t>Source: Monitoring hepatitis C treatment uptake in Australia.(27)</a:t>
            </a:r>
            <a:endParaRPr lang="en-AU" dirty="0"/>
          </a:p>
        </p:txBody>
      </p:sp>
      <p:pic>
        <p:nvPicPr>
          <p:cNvPr id="8" name="Picture Placeholder 7" descr="A graph of a bar graph&#10;&#10;Description automatically generated with medium confidence">
            <a:extLst>
              <a:ext uri="{FF2B5EF4-FFF2-40B4-BE49-F238E27FC236}">
                <a16:creationId xmlns:a16="http://schemas.microsoft.com/office/drawing/2014/main" id="{2FB2BDD2-DFFE-420D-C85E-68C8178BBEBF}"/>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3193722B-8B1A-8C99-3B2A-CD18A21C818B}"/>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488807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F5A2-F3A3-C1B0-3855-95190116EC0C}"/>
              </a:ext>
            </a:extLst>
          </p:cNvPr>
          <p:cNvSpPr>
            <a:spLocks noGrp="1"/>
          </p:cNvSpPr>
          <p:nvPr>
            <p:ph type="title"/>
          </p:nvPr>
        </p:nvSpPr>
        <p:spPr/>
        <p:txBody>
          <a:bodyPr/>
          <a:lstStyle/>
          <a:p>
            <a:r>
              <a:rPr lang="en-US" dirty="0"/>
              <a:t>Figure 31. Estimated number of DAA treatment discontinuations, National Retreatment Project, 2016–June 2022</a:t>
            </a:r>
            <a:endParaRPr lang="en-AU" dirty="0"/>
          </a:p>
        </p:txBody>
      </p:sp>
      <p:sp>
        <p:nvSpPr>
          <p:cNvPr id="3" name="Footer Placeholder 2">
            <a:extLst>
              <a:ext uri="{FF2B5EF4-FFF2-40B4-BE49-F238E27FC236}">
                <a16:creationId xmlns:a16="http://schemas.microsoft.com/office/drawing/2014/main" id="{E1C8A158-FCF3-D703-0311-D397A06C86CE}"/>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6F18DC05-4939-1F66-EA6A-021D3CE450E6}"/>
              </a:ext>
            </a:extLst>
          </p:cNvPr>
          <p:cNvSpPr>
            <a:spLocks noGrp="1"/>
          </p:cNvSpPr>
          <p:nvPr>
            <p:ph type="body" sz="quarter" idx="15"/>
          </p:nvPr>
        </p:nvSpPr>
        <p:spPr/>
        <p:txBody>
          <a:bodyPr/>
          <a:lstStyle/>
          <a:p>
            <a:r>
              <a:rPr lang="en-AU" dirty="0"/>
              <a:t>Source: National Retreatment Project.(32)</a:t>
            </a:r>
          </a:p>
        </p:txBody>
      </p:sp>
      <p:pic>
        <p:nvPicPr>
          <p:cNvPr id="8" name="Picture Placeholder 7" descr="A graph with red lines and numbers&#10;&#10;Description automatically generated">
            <a:extLst>
              <a:ext uri="{FF2B5EF4-FFF2-40B4-BE49-F238E27FC236}">
                <a16:creationId xmlns:a16="http://schemas.microsoft.com/office/drawing/2014/main" id="{CAE74CA0-CA65-8541-E69A-23AF59F2EF0E}"/>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A9646064-433E-9ECD-E7C5-F6E7B52CE829}"/>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3032084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201A-6A3D-4D4A-7079-77AA42976A6B}"/>
              </a:ext>
            </a:extLst>
          </p:cNvPr>
          <p:cNvSpPr>
            <a:spLocks noGrp="1"/>
          </p:cNvSpPr>
          <p:nvPr>
            <p:ph type="title"/>
          </p:nvPr>
        </p:nvSpPr>
        <p:spPr/>
        <p:txBody>
          <a:bodyPr/>
          <a:lstStyle/>
          <a:p>
            <a:r>
              <a:rPr lang="en-US" dirty="0"/>
              <a:t>Figure 32. Hepatitis C treatment cascade at ACCESS primary care clinics: number of individuals hepatitis C diagnosed, number and proportion of individuals who initiated treatment, and tested for HCV RNA post‑treatment initiation, 2016–2022</a:t>
            </a:r>
            <a:endParaRPr lang="en-AU" dirty="0"/>
          </a:p>
        </p:txBody>
      </p:sp>
      <p:sp>
        <p:nvSpPr>
          <p:cNvPr id="3" name="Footer Placeholder 2">
            <a:extLst>
              <a:ext uri="{FF2B5EF4-FFF2-40B4-BE49-F238E27FC236}">
                <a16:creationId xmlns:a16="http://schemas.microsoft.com/office/drawing/2014/main" id="{C0CC5B4A-A489-C6CD-30A2-56944987B54A}"/>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ACE72241-A385-9135-4662-56AE2C6676B5}"/>
              </a:ext>
            </a:extLst>
          </p:cNvPr>
          <p:cNvSpPr>
            <a:spLocks noGrp="1"/>
          </p:cNvSpPr>
          <p:nvPr>
            <p:ph type="body" sz="quarter" idx="15"/>
          </p:nvPr>
        </p:nvSpPr>
        <p:spPr/>
        <p:txBody>
          <a:bodyPr/>
          <a:lstStyle/>
          <a:p>
            <a:r>
              <a:rPr lang="en-US" dirty="0"/>
              <a:t>Source: ACCESS.(12) Updated from Traeger et al., PLOS One. 2020.(33)</a:t>
            </a:r>
            <a:endParaRPr lang="en-AU" dirty="0"/>
          </a:p>
        </p:txBody>
      </p:sp>
      <p:pic>
        <p:nvPicPr>
          <p:cNvPr id="8" name="Picture Placeholder 7" descr="A graph with numbers and arrows&#10;&#10;Description automatically generated">
            <a:extLst>
              <a:ext uri="{FF2B5EF4-FFF2-40B4-BE49-F238E27FC236}">
                <a16:creationId xmlns:a16="http://schemas.microsoft.com/office/drawing/2014/main" id="{00E0A2EB-2802-03CE-3230-4462958B72FA}"/>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9B40221A-BAC2-B547-B444-45F02A2860A7}"/>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2636612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1586-5C3E-9DD1-D2A0-E4217EF5F30D}"/>
              </a:ext>
            </a:extLst>
          </p:cNvPr>
          <p:cNvSpPr>
            <a:spLocks noGrp="1"/>
          </p:cNvSpPr>
          <p:nvPr>
            <p:ph type="title"/>
          </p:nvPr>
        </p:nvSpPr>
        <p:spPr/>
        <p:txBody>
          <a:bodyPr>
            <a:normAutofit fontScale="90000"/>
          </a:bodyPr>
          <a:lstStyle/>
          <a:p>
            <a:r>
              <a:rPr lang="en-US" dirty="0"/>
              <a:t>Figure 33. Hepatitis C treatment cascade: number and proportion of individuals attending ACCHS tested for HCV RNA and prescribed DAAs, and among those treated, the number and proportion who appeared to achieve an undetectable HCV viral load, ATLAS network, aggregated for years 2016–2022</a:t>
            </a:r>
            <a:endParaRPr lang="en-AU" dirty="0"/>
          </a:p>
        </p:txBody>
      </p:sp>
      <p:sp>
        <p:nvSpPr>
          <p:cNvPr id="3" name="Footer Placeholder 2">
            <a:extLst>
              <a:ext uri="{FF2B5EF4-FFF2-40B4-BE49-F238E27FC236}">
                <a16:creationId xmlns:a16="http://schemas.microsoft.com/office/drawing/2014/main" id="{97455FF6-B031-A73F-DAE5-53FFB6C00C43}"/>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1F8DB182-5153-44F9-A2E9-1DCAB7800152}"/>
              </a:ext>
            </a:extLst>
          </p:cNvPr>
          <p:cNvSpPr>
            <a:spLocks noGrp="1"/>
          </p:cNvSpPr>
          <p:nvPr>
            <p:ph type="body" sz="quarter" idx="15"/>
          </p:nvPr>
        </p:nvSpPr>
        <p:spPr/>
        <p:txBody>
          <a:bodyPr/>
          <a:lstStyle/>
          <a:p>
            <a:r>
              <a:rPr lang="en-US" dirty="0"/>
              <a:t>Source: ATLAS Indigenous Primary Care Surveillance and Research Network, 2016–2022.(17)</a:t>
            </a:r>
            <a:endParaRPr lang="en-AU" dirty="0"/>
          </a:p>
        </p:txBody>
      </p:sp>
      <p:pic>
        <p:nvPicPr>
          <p:cNvPr id="8" name="Picture Placeholder 7" descr="A graph with numbers and text&#10;&#10;Description automatically generated">
            <a:extLst>
              <a:ext uri="{FF2B5EF4-FFF2-40B4-BE49-F238E27FC236}">
                <a16:creationId xmlns:a16="http://schemas.microsoft.com/office/drawing/2014/main" id="{5E4CCC33-DE39-A0B4-F6F8-EF89B2D91AAC}"/>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5AC00A7F-EE29-D892-7DFB-C4899AF3D3D9}"/>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266371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6729A0C-E102-9772-9D85-77C6B6B9845E}"/>
              </a:ext>
            </a:extLst>
          </p:cNvPr>
          <p:cNvSpPr>
            <a:spLocks noGrp="1"/>
          </p:cNvSpPr>
          <p:nvPr>
            <p:ph type="ftr" sz="quarter" idx="11"/>
          </p:nvPr>
        </p:nvSpPr>
        <p:spPr/>
        <p:txBody>
          <a:bodyPr/>
          <a:lstStyle/>
          <a:p>
            <a:r>
              <a:rPr lang="en-AU"/>
              <a:t>Hepatitis C Elimination in Australia 2023</a:t>
            </a:r>
            <a:endParaRPr lang="en-AU" dirty="0"/>
          </a:p>
        </p:txBody>
      </p:sp>
      <p:graphicFrame>
        <p:nvGraphicFramePr>
          <p:cNvPr id="5" name="Content Placeholder 4">
            <a:extLst>
              <a:ext uri="{FF2B5EF4-FFF2-40B4-BE49-F238E27FC236}">
                <a16:creationId xmlns:a16="http://schemas.microsoft.com/office/drawing/2014/main" id="{0043CEE5-623E-1E1D-B0B5-B8E651DDB844}"/>
              </a:ext>
            </a:extLst>
          </p:cNvPr>
          <p:cNvGraphicFramePr>
            <a:graphicFrameLocks noGrp="1"/>
          </p:cNvGraphicFramePr>
          <p:nvPr>
            <p:ph idx="4294967295"/>
            <p:extLst>
              <p:ext uri="{D42A27DB-BD31-4B8C-83A1-F6EECF244321}">
                <p14:modId xmlns:p14="http://schemas.microsoft.com/office/powerpoint/2010/main" val="2296650211"/>
              </p:ext>
            </p:extLst>
          </p:nvPr>
        </p:nvGraphicFramePr>
        <p:xfrm>
          <a:off x="1379476" y="260648"/>
          <a:ext cx="9433048" cy="6095702"/>
        </p:xfrm>
        <a:graphic>
          <a:graphicData uri="http://schemas.openxmlformats.org/drawingml/2006/table">
            <a:tbl>
              <a:tblPr firstRow="1" bandRow="1">
                <a:tableStyleId>{5C22544A-7EE6-4342-B048-85BDC9FD1C3A}</a:tableStyleId>
              </a:tblPr>
              <a:tblGrid>
                <a:gridCol w="4716524">
                  <a:extLst>
                    <a:ext uri="{9D8B030D-6E8A-4147-A177-3AD203B41FA5}">
                      <a16:colId xmlns:a16="http://schemas.microsoft.com/office/drawing/2014/main" val="2621843811"/>
                    </a:ext>
                  </a:extLst>
                </a:gridCol>
                <a:gridCol w="4716524">
                  <a:extLst>
                    <a:ext uri="{9D8B030D-6E8A-4147-A177-3AD203B41FA5}">
                      <a16:colId xmlns:a16="http://schemas.microsoft.com/office/drawing/2014/main" val="355619101"/>
                    </a:ext>
                  </a:extLst>
                </a:gridCol>
              </a:tblGrid>
              <a:tr h="1213387">
                <a:tc>
                  <a:txBody>
                    <a:bodyPr/>
                    <a:lstStyle/>
                    <a:p>
                      <a:r>
                        <a:rPr lang="en-US" sz="2000" dirty="0"/>
                        <a:t>Prepared by: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Anna Wilkinson and Samara Griffin</a:t>
                      </a:r>
                      <a:endParaRPr lang="en-AU" sz="2000" dirty="0"/>
                    </a:p>
                    <a:p>
                      <a:endParaRPr lang="en-AU" sz="2000" dirty="0"/>
                    </a:p>
                  </a:txBody>
                  <a:tcPr/>
                </a:tc>
                <a:tc>
                  <a:txBody>
                    <a:bodyPr/>
                    <a:lstStyle/>
                    <a:p>
                      <a:endParaRPr lang="en-AU" sz="2000" dirty="0"/>
                    </a:p>
                  </a:txBody>
                  <a:tcPr/>
                </a:tc>
                <a:extLst>
                  <a:ext uri="{0D108BD9-81ED-4DB2-BD59-A6C34878D82A}">
                    <a16:rowId xmlns:a16="http://schemas.microsoft.com/office/drawing/2014/main" val="4109145129"/>
                  </a:ext>
                </a:extLst>
              </a:tr>
              <a:tr h="681840">
                <a:tc>
                  <a:txBody>
                    <a:bodyPr/>
                    <a:lstStyle/>
                    <a:p>
                      <a:r>
                        <a:rPr lang="en-US" sz="2000" b="1" dirty="0"/>
                        <a:t>Editors: </a:t>
                      </a:r>
                      <a:endParaRPr lang="en-AU" sz="2000" b="1" dirty="0"/>
                    </a:p>
                  </a:txBody>
                  <a:tcPr/>
                </a:tc>
                <a:tc>
                  <a:txBody>
                    <a:bodyPr/>
                    <a:lstStyle/>
                    <a:p>
                      <a:endParaRPr lang="en-AU" sz="2000"/>
                    </a:p>
                  </a:txBody>
                  <a:tcPr/>
                </a:tc>
                <a:extLst>
                  <a:ext uri="{0D108BD9-81ED-4DB2-BD59-A6C34878D82A}">
                    <a16:rowId xmlns:a16="http://schemas.microsoft.com/office/drawing/2014/main" val="3647541819"/>
                  </a:ext>
                </a:extLst>
              </a:tr>
              <a:tr h="681840">
                <a:tc>
                  <a:txBody>
                    <a:bodyPr/>
                    <a:lstStyle/>
                    <a:p>
                      <a:pPr algn="ctr"/>
                      <a:r>
                        <a:rPr lang="en-US" sz="2000" dirty="0"/>
                        <a:t>Margaret Hellard</a:t>
                      </a:r>
                      <a:endParaRPr lang="en-AU" sz="2000" dirty="0"/>
                    </a:p>
                  </a:txBody>
                  <a:tcPr/>
                </a:tc>
                <a:tc>
                  <a:txBody>
                    <a:bodyPr/>
                    <a:lstStyle/>
                    <a:p>
                      <a:pPr algn="ctr"/>
                      <a:r>
                        <a:rPr lang="en-US" sz="2000" dirty="0"/>
                        <a:t>Alexander Thompson</a:t>
                      </a:r>
                      <a:endParaRPr lang="en-AU" sz="2000" dirty="0"/>
                    </a:p>
                  </a:txBody>
                  <a:tcPr/>
                </a:tc>
                <a:extLst>
                  <a:ext uri="{0D108BD9-81ED-4DB2-BD59-A6C34878D82A}">
                    <a16:rowId xmlns:a16="http://schemas.microsoft.com/office/drawing/2014/main" val="981777294"/>
                  </a:ext>
                </a:extLst>
              </a:tr>
              <a:tr h="681840">
                <a:tc>
                  <a:txBody>
                    <a:bodyPr/>
                    <a:lstStyle/>
                    <a:p>
                      <a:pPr algn="ctr"/>
                      <a:r>
                        <a:rPr lang="en-US" sz="2000" dirty="0"/>
                        <a:t>Mark </a:t>
                      </a:r>
                      <a:r>
                        <a:rPr lang="en-US" sz="2000" dirty="0" err="1"/>
                        <a:t>Stoov</a:t>
                      </a:r>
                      <a:r>
                        <a:rPr lang="en-AU" sz="2000" dirty="0"/>
                        <a:t>é</a:t>
                      </a:r>
                    </a:p>
                  </a:txBody>
                  <a:tcPr/>
                </a:tc>
                <a:tc>
                  <a:txBody>
                    <a:bodyPr/>
                    <a:lstStyle/>
                    <a:p>
                      <a:pPr algn="ctr"/>
                      <a:r>
                        <a:rPr lang="en-US" sz="2000" dirty="0"/>
                        <a:t>Behzad </a:t>
                      </a:r>
                      <a:r>
                        <a:rPr lang="en-US" sz="2000" dirty="0" err="1"/>
                        <a:t>Hajarizadeh</a:t>
                      </a:r>
                      <a:endParaRPr lang="en-AU" sz="2000" dirty="0"/>
                    </a:p>
                  </a:txBody>
                  <a:tcPr/>
                </a:tc>
                <a:extLst>
                  <a:ext uri="{0D108BD9-81ED-4DB2-BD59-A6C34878D82A}">
                    <a16:rowId xmlns:a16="http://schemas.microsoft.com/office/drawing/2014/main" val="1249377308"/>
                  </a:ext>
                </a:extLst>
              </a:tr>
              <a:tr h="681840">
                <a:tc>
                  <a:txBody>
                    <a:bodyPr/>
                    <a:lstStyle/>
                    <a:p>
                      <a:pPr algn="ctr"/>
                      <a:r>
                        <a:rPr lang="en-US" sz="2000" dirty="0"/>
                        <a:t>Gregory Dore</a:t>
                      </a:r>
                      <a:endParaRPr lang="en-AU" sz="2000" dirty="0"/>
                    </a:p>
                  </a:txBody>
                  <a:tcPr/>
                </a:tc>
                <a:tc>
                  <a:txBody>
                    <a:bodyPr/>
                    <a:lstStyle/>
                    <a:p>
                      <a:pPr algn="ctr"/>
                      <a:r>
                        <a:rPr lang="en-US" sz="2000" dirty="0"/>
                        <a:t>Campbell Aitken</a:t>
                      </a:r>
                      <a:endParaRPr lang="en-AU" sz="2000" dirty="0"/>
                    </a:p>
                  </a:txBody>
                  <a:tcPr/>
                </a:tc>
                <a:extLst>
                  <a:ext uri="{0D108BD9-81ED-4DB2-BD59-A6C34878D82A}">
                    <a16:rowId xmlns:a16="http://schemas.microsoft.com/office/drawing/2014/main" val="2316743002"/>
                  </a:ext>
                </a:extLst>
              </a:tr>
              <a:tr h="681840">
                <a:tc>
                  <a:txBody>
                    <a:bodyPr/>
                    <a:lstStyle/>
                    <a:p>
                      <a:pPr algn="ctr"/>
                      <a:r>
                        <a:rPr lang="en-US" sz="2000" dirty="0"/>
                        <a:t>Jason </a:t>
                      </a:r>
                      <a:r>
                        <a:rPr lang="en-US" sz="2000" dirty="0" err="1"/>
                        <a:t>Grebely</a:t>
                      </a:r>
                      <a:endParaRPr lang="en-AU" sz="2000" dirty="0"/>
                    </a:p>
                  </a:txBody>
                  <a:tcPr/>
                </a:tc>
                <a:tc>
                  <a:txBody>
                    <a:bodyPr/>
                    <a:lstStyle/>
                    <a:p>
                      <a:pPr algn="ctr"/>
                      <a:r>
                        <a:rPr lang="en-US" sz="2000" dirty="0"/>
                        <a:t>Timothy </a:t>
                      </a:r>
                      <a:r>
                        <a:rPr lang="en-US" sz="2000" dirty="0" err="1"/>
                        <a:t>Broady</a:t>
                      </a:r>
                      <a:endParaRPr lang="en-AU" sz="2000" dirty="0"/>
                    </a:p>
                  </a:txBody>
                  <a:tcPr/>
                </a:tc>
                <a:extLst>
                  <a:ext uri="{0D108BD9-81ED-4DB2-BD59-A6C34878D82A}">
                    <a16:rowId xmlns:a16="http://schemas.microsoft.com/office/drawing/2014/main" val="171644587"/>
                  </a:ext>
                </a:extLst>
              </a:tr>
              <a:tr h="681840">
                <a:tc>
                  <a:txBody>
                    <a:bodyPr/>
                    <a:lstStyle/>
                    <a:p>
                      <a:pPr algn="ctr"/>
                      <a:r>
                        <a:rPr lang="en-US" sz="2000" dirty="0"/>
                        <a:t>Alisa Pedrana</a:t>
                      </a:r>
                      <a:endParaRPr lang="en-AU" sz="2000" dirty="0"/>
                    </a:p>
                  </a:txBody>
                  <a:tcPr/>
                </a:tc>
                <a:tc>
                  <a:txBody>
                    <a:bodyPr/>
                    <a:lstStyle/>
                    <a:p>
                      <a:pPr algn="ctr"/>
                      <a:r>
                        <a:rPr lang="en-US" sz="2000" dirty="0"/>
                        <a:t>Troy Combo</a:t>
                      </a:r>
                      <a:endParaRPr lang="en-AU" sz="2000" dirty="0"/>
                    </a:p>
                  </a:txBody>
                  <a:tcPr/>
                </a:tc>
                <a:extLst>
                  <a:ext uri="{0D108BD9-81ED-4DB2-BD59-A6C34878D82A}">
                    <a16:rowId xmlns:a16="http://schemas.microsoft.com/office/drawing/2014/main" val="1763755439"/>
                  </a:ext>
                </a:extLst>
              </a:tr>
              <a:tr h="7912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Joseph Doyle</a:t>
                      </a:r>
                      <a:endParaRPr lang="en-AU" sz="2000" dirty="0"/>
                    </a:p>
                    <a:p>
                      <a:pPr algn="ctr"/>
                      <a:endParaRPr lang="en-AU" sz="2000" dirty="0"/>
                    </a:p>
                  </a:txBody>
                  <a:tcPr/>
                </a:tc>
                <a:tc>
                  <a:txBody>
                    <a:bodyPr/>
                    <a:lstStyle/>
                    <a:p>
                      <a:pPr algn="ctr"/>
                      <a:endParaRPr lang="en-AU" dirty="0"/>
                    </a:p>
                  </a:txBody>
                  <a:tcPr/>
                </a:tc>
                <a:extLst>
                  <a:ext uri="{0D108BD9-81ED-4DB2-BD59-A6C34878D82A}">
                    <a16:rowId xmlns:a16="http://schemas.microsoft.com/office/drawing/2014/main" val="2489378818"/>
                  </a:ext>
                </a:extLst>
              </a:tr>
            </a:tbl>
          </a:graphicData>
        </a:graphic>
      </p:graphicFrame>
    </p:spTree>
    <p:extLst>
      <p:ext uri="{BB962C8B-B14F-4D97-AF65-F5344CB8AC3E}">
        <p14:creationId xmlns:p14="http://schemas.microsoft.com/office/powerpoint/2010/main" val="5781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BABB-A277-CB12-092F-F05FC4C606A7}"/>
              </a:ext>
            </a:extLst>
          </p:cNvPr>
          <p:cNvSpPr>
            <a:spLocks noGrp="1"/>
          </p:cNvSpPr>
          <p:nvPr>
            <p:ph type="title"/>
          </p:nvPr>
        </p:nvSpPr>
        <p:spPr/>
        <p:txBody>
          <a:bodyPr/>
          <a:lstStyle/>
          <a:p>
            <a:r>
              <a:rPr lang="en-US" dirty="0"/>
              <a:t>Figure 34. The hepatitis C diagnosis and care cascade, HIV, viral hepatitis and sexually transmissible infections in Australia, Annual Surveillance Report</a:t>
            </a:r>
            <a:endParaRPr lang="en-AU" dirty="0"/>
          </a:p>
        </p:txBody>
      </p:sp>
      <p:sp>
        <p:nvSpPr>
          <p:cNvPr id="3" name="Footer Placeholder 2">
            <a:extLst>
              <a:ext uri="{FF2B5EF4-FFF2-40B4-BE49-F238E27FC236}">
                <a16:creationId xmlns:a16="http://schemas.microsoft.com/office/drawing/2014/main" id="{A933A3A8-1660-C8A5-0A29-7ED276C69C78}"/>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E9638740-7851-A811-3D4E-F91BEB341D83}"/>
              </a:ext>
            </a:extLst>
          </p:cNvPr>
          <p:cNvSpPr>
            <a:spLocks noGrp="1"/>
          </p:cNvSpPr>
          <p:nvPr>
            <p:ph type="body" sz="quarter" idx="15"/>
          </p:nvPr>
        </p:nvSpPr>
        <p:spPr/>
        <p:txBody>
          <a:bodyPr>
            <a:normAutofit fontScale="70000" lnSpcReduction="20000"/>
          </a:bodyPr>
          <a:lstStyle/>
          <a:p>
            <a:r>
              <a:rPr lang="en-US" dirty="0"/>
              <a:t>Source: Updated by Kirby Institute, from the HIV, viral hepatitis and sexually transmissible infections in Australia: annual surveillance report 2021.(2,3,4)</a:t>
            </a:r>
            <a:endParaRPr lang="en-AU" dirty="0"/>
          </a:p>
        </p:txBody>
      </p:sp>
      <p:pic>
        <p:nvPicPr>
          <p:cNvPr id="8" name="Picture Placeholder 7" descr="A graph of a number of patients&#10;&#10;Description automatically generated">
            <a:extLst>
              <a:ext uri="{FF2B5EF4-FFF2-40B4-BE49-F238E27FC236}">
                <a16:creationId xmlns:a16="http://schemas.microsoft.com/office/drawing/2014/main" id="{DB0EAC55-0DBD-6F59-1BEC-2C4C2DE5E103}"/>
              </a:ext>
            </a:extLst>
          </p:cNvPr>
          <p:cNvPicPr>
            <a:picLocks noGrp="1" noChangeAspect="1"/>
          </p:cNvPicPr>
          <p:nvPr>
            <p:ph type="pic" sz="quarter" idx="13"/>
          </p:nvPr>
        </p:nvPicPr>
        <p:blipFill>
          <a:blip r:embed="rId3"/>
          <a:srcRect l="1" r="1"/>
          <a:stretch/>
        </p:blipFill>
        <p:spPr/>
      </p:pic>
      <p:sp>
        <p:nvSpPr>
          <p:cNvPr id="4" name="Text Placeholder 3">
            <a:extLst>
              <a:ext uri="{FF2B5EF4-FFF2-40B4-BE49-F238E27FC236}">
                <a16:creationId xmlns:a16="http://schemas.microsoft.com/office/drawing/2014/main" id="{EEA66F85-AC5C-3875-4828-47B3111EC13D}"/>
              </a:ext>
            </a:extLst>
          </p:cNvPr>
          <p:cNvSpPr>
            <a:spLocks noGrp="1"/>
          </p:cNvSpPr>
          <p:nvPr>
            <p:ph type="body" sz="quarter" idx="14"/>
          </p:nvPr>
        </p:nvSpPr>
        <p:spPr>
          <a:xfrm>
            <a:off x="6096000" y="107950"/>
            <a:ext cx="5688013" cy="441325"/>
          </a:xfrm>
        </p:spPr>
        <p:txBody>
          <a:bodyPr/>
          <a:lstStyle/>
          <a:p>
            <a:r>
              <a:rPr lang="en-US" dirty="0"/>
              <a:t>Uptake of treatment</a:t>
            </a:r>
            <a:endParaRPr lang="en-AU" dirty="0"/>
          </a:p>
        </p:txBody>
      </p:sp>
    </p:spTree>
    <p:extLst>
      <p:ext uri="{BB962C8B-B14F-4D97-AF65-F5344CB8AC3E}">
        <p14:creationId xmlns:p14="http://schemas.microsoft.com/office/powerpoint/2010/main" val="3799765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2044-4001-354A-9FD0-59C00A8B4B5A}"/>
              </a:ext>
            </a:extLst>
          </p:cNvPr>
          <p:cNvSpPr>
            <a:spLocks noGrp="1"/>
          </p:cNvSpPr>
          <p:nvPr>
            <p:ph type="title"/>
          </p:nvPr>
        </p:nvSpPr>
        <p:spPr/>
        <p:txBody>
          <a:bodyPr>
            <a:normAutofit/>
          </a:bodyPr>
          <a:lstStyle/>
          <a:p>
            <a:r>
              <a:rPr lang="en-GB" dirty="0"/>
              <a:t>Figure 35. Number of Australian adult liver transplant recipients by primary diagnosis and year of first transplant, Australia and New Zealand Liver and Intestinal Transplant Registry, 2018–2022</a:t>
            </a:r>
            <a:endParaRPr lang="en-AU" dirty="0"/>
          </a:p>
        </p:txBody>
      </p:sp>
      <p:sp>
        <p:nvSpPr>
          <p:cNvPr id="3" name="Footer Placeholder 2">
            <a:extLst>
              <a:ext uri="{FF2B5EF4-FFF2-40B4-BE49-F238E27FC236}">
                <a16:creationId xmlns:a16="http://schemas.microsoft.com/office/drawing/2014/main" id="{25CD941E-1AB0-F347-A3F6-C3EFF79FE739}"/>
              </a:ext>
            </a:extLst>
          </p:cNvPr>
          <p:cNvSpPr>
            <a:spLocks noGrp="1"/>
          </p:cNvSpPr>
          <p:nvPr>
            <p:ph type="ftr" sz="quarter" idx="11"/>
          </p:nvPr>
        </p:nvSpPr>
        <p:spPr/>
        <p:txBody>
          <a:bodyPr/>
          <a:lstStyle/>
          <a:p>
            <a:r>
              <a:rPr lang="en-AU" dirty="0"/>
              <a:t>Hepatitis C Elimination in Australia 2023</a:t>
            </a:r>
          </a:p>
        </p:txBody>
      </p:sp>
      <p:sp>
        <p:nvSpPr>
          <p:cNvPr id="4" name="Text Placeholder 3">
            <a:extLst>
              <a:ext uri="{FF2B5EF4-FFF2-40B4-BE49-F238E27FC236}">
                <a16:creationId xmlns:a16="http://schemas.microsoft.com/office/drawing/2014/main" id="{1B702EE1-43F3-2F47-A848-A52C8D41C3A1}"/>
              </a:ext>
            </a:extLst>
          </p:cNvPr>
          <p:cNvSpPr>
            <a:spLocks noGrp="1"/>
          </p:cNvSpPr>
          <p:nvPr>
            <p:ph type="body" sz="quarter" idx="14"/>
          </p:nvPr>
        </p:nvSpPr>
        <p:spPr/>
        <p:txBody>
          <a:bodyPr/>
          <a:lstStyle/>
          <a:p>
            <a:r>
              <a:rPr lang="en-GB" dirty="0"/>
              <a:t>Morbidity</a:t>
            </a:r>
            <a:endParaRPr lang="en-US" dirty="0"/>
          </a:p>
        </p:txBody>
      </p:sp>
      <p:sp>
        <p:nvSpPr>
          <p:cNvPr id="5" name="Text Placeholder 4">
            <a:extLst>
              <a:ext uri="{FF2B5EF4-FFF2-40B4-BE49-F238E27FC236}">
                <a16:creationId xmlns:a16="http://schemas.microsoft.com/office/drawing/2014/main" id="{07C43906-A46D-9547-8BBE-B18DC71633E0}"/>
              </a:ext>
            </a:extLst>
          </p:cNvPr>
          <p:cNvSpPr>
            <a:spLocks noGrp="1"/>
          </p:cNvSpPr>
          <p:nvPr>
            <p:ph type="body" sz="quarter" idx="15"/>
          </p:nvPr>
        </p:nvSpPr>
        <p:spPr>
          <a:xfrm>
            <a:off x="910800" y="3289102"/>
            <a:ext cx="3094344" cy="440086"/>
          </a:xfrm>
        </p:spPr>
        <p:txBody>
          <a:bodyPr>
            <a:normAutofit fontScale="92500" lnSpcReduction="10000"/>
          </a:bodyPr>
          <a:lstStyle/>
          <a:p>
            <a:r>
              <a:rPr lang="en-GB" dirty="0"/>
              <a:t>Source: Australia and New Zealand Liver and Intestinal Transplant Registry.</a:t>
            </a:r>
            <a:r>
              <a:rPr lang="en-GB" baseline="30000" dirty="0"/>
              <a:t>(38)</a:t>
            </a:r>
            <a:endParaRPr lang="en-AU" baseline="30000" dirty="0"/>
          </a:p>
        </p:txBody>
      </p:sp>
      <p:pic>
        <p:nvPicPr>
          <p:cNvPr id="8" name="Picture Placeholder 7">
            <a:extLst>
              <a:ext uri="{FF2B5EF4-FFF2-40B4-BE49-F238E27FC236}">
                <a16:creationId xmlns:a16="http://schemas.microsoft.com/office/drawing/2014/main" id="{9B291750-CB78-2344-ABF6-E51579CA15EA}"/>
              </a:ext>
            </a:extLst>
          </p:cNvPr>
          <p:cNvPicPr>
            <a:picLocks noGrp="1" noChangeAspect="1"/>
          </p:cNvPicPr>
          <p:nvPr>
            <p:ph type="pic" sz="quarter" idx="13"/>
          </p:nvPr>
        </p:nvPicPr>
        <p:blipFill>
          <a:blip r:embed="rId3"/>
          <a:srcRect/>
          <a:stretch/>
        </p:blipFill>
        <p:spPr>
          <a:xfrm>
            <a:off x="4079970" y="757040"/>
            <a:ext cx="7198408" cy="5551238"/>
          </a:xfrm>
        </p:spPr>
      </p:pic>
    </p:spTree>
    <p:extLst>
      <p:ext uri="{BB962C8B-B14F-4D97-AF65-F5344CB8AC3E}">
        <p14:creationId xmlns:p14="http://schemas.microsoft.com/office/powerpoint/2010/main" val="920727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84F8-1185-5E20-02CC-2566FCCE747A}"/>
              </a:ext>
            </a:extLst>
          </p:cNvPr>
          <p:cNvSpPr>
            <a:spLocks noGrp="1"/>
          </p:cNvSpPr>
          <p:nvPr>
            <p:ph type="title"/>
          </p:nvPr>
        </p:nvSpPr>
        <p:spPr/>
        <p:txBody>
          <a:bodyPr/>
          <a:lstStyle/>
          <a:p>
            <a:r>
              <a:rPr lang="en-US" dirty="0"/>
              <a:t>Figure 36. Reports of negative </a:t>
            </a:r>
            <a:r>
              <a:rPr lang="en-US" dirty="0" err="1"/>
              <a:t>behaviour</a:t>
            </a:r>
            <a:r>
              <a:rPr lang="en-US" dirty="0"/>
              <a:t> towards people because of their hepatitis C status by the Australian public, 2017–2021</a:t>
            </a:r>
            <a:endParaRPr lang="en-AU" dirty="0"/>
          </a:p>
        </p:txBody>
      </p:sp>
      <p:sp>
        <p:nvSpPr>
          <p:cNvPr id="3" name="Footer Placeholder 2">
            <a:extLst>
              <a:ext uri="{FF2B5EF4-FFF2-40B4-BE49-F238E27FC236}">
                <a16:creationId xmlns:a16="http://schemas.microsoft.com/office/drawing/2014/main" id="{EF2C7C01-BD97-C228-CEF5-EBCBB9AEAC9A}"/>
              </a:ext>
            </a:extLst>
          </p:cNvPr>
          <p:cNvSpPr>
            <a:spLocks noGrp="1"/>
          </p:cNvSpPr>
          <p:nvPr>
            <p:ph type="ftr" sz="quarter" idx="11"/>
          </p:nvPr>
        </p:nvSpPr>
        <p:spPr/>
        <p:txBody>
          <a:bodyPr/>
          <a:lstStyle/>
          <a:p>
            <a:r>
              <a:rPr lang="en-AU"/>
              <a:t>Hepatitis C Elimination in Australia 2023</a:t>
            </a:r>
            <a:endParaRPr lang="en-AU" dirty="0"/>
          </a:p>
        </p:txBody>
      </p:sp>
      <p:sp>
        <p:nvSpPr>
          <p:cNvPr id="4" name="Text Placeholder 3">
            <a:extLst>
              <a:ext uri="{FF2B5EF4-FFF2-40B4-BE49-F238E27FC236}">
                <a16:creationId xmlns:a16="http://schemas.microsoft.com/office/drawing/2014/main" id="{8D1A8A7E-75C1-0D54-F4A2-D5967A53208C}"/>
              </a:ext>
            </a:extLst>
          </p:cNvPr>
          <p:cNvSpPr>
            <a:spLocks noGrp="1"/>
          </p:cNvSpPr>
          <p:nvPr>
            <p:ph type="body" sz="quarter" idx="14"/>
          </p:nvPr>
        </p:nvSpPr>
        <p:spPr/>
        <p:txBody>
          <a:bodyPr/>
          <a:lstStyle/>
          <a:p>
            <a:r>
              <a:rPr lang="en-US" dirty="0"/>
              <a:t>Stigma and discrimination</a:t>
            </a:r>
            <a:endParaRPr lang="en-AU" dirty="0"/>
          </a:p>
        </p:txBody>
      </p:sp>
      <p:sp>
        <p:nvSpPr>
          <p:cNvPr id="5" name="Text Placeholder 4">
            <a:extLst>
              <a:ext uri="{FF2B5EF4-FFF2-40B4-BE49-F238E27FC236}">
                <a16:creationId xmlns:a16="http://schemas.microsoft.com/office/drawing/2014/main" id="{CA8C0929-ABE0-A2EA-37C6-8C3FE8B082F4}"/>
              </a:ext>
            </a:extLst>
          </p:cNvPr>
          <p:cNvSpPr>
            <a:spLocks noGrp="1"/>
          </p:cNvSpPr>
          <p:nvPr>
            <p:ph type="body" sz="quarter" idx="15"/>
          </p:nvPr>
        </p:nvSpPr>
        <p:spPr/>
        <p:txBody>
          <a:bodyPr/>
          <a:lstStyle/>
          <a:p>
            <a:r>
              <a:rPr lang="en-US" dirty="0"/>
              <a:t>Source: Stigma Indicators Monitoring Project.(41)</a:t>
            </a:r>
            <a:endParaRPr lang="en-AU" dirty="0"/>
          </a:p>
        </p:txBody>
      </p:sp>
      <p:pic>
        <p:nvPicPr>
          <p:cNvPr id="8" name="Picture Placeholder 7" descr="A screenshot of a computer&#10;&#10;Description automatically generated">
            <a:extLst>
              <a:ext uri="{FF2B5EF4-FFF2-40B4-BE49-F238E27FC236}">
                <a16:creationId xmlns:a16="http://schemas.microsoft.com/office/drawing/2014/main" id="{71A28961-EF73-CF0A-3296-11269F37FF93}"/>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2887233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343C-1C65-67B8-242C-36CAEFBE511D}"/>
              </a:ext>
            </a:extLst>
          </p:cNvPr>
          <p:cNvSpPr>
            <a:spLocks noGrp="1"/>
          </p:cNvSpPr>
          <p:nvPr>
            <p:ph type="title"/>
          </p:nvPr>
        </p:nvSpPr>
        <p:spPr/>
        <p:txBody>
          <a:bodyPr/>
          <a:lstStyle/>
          <a:p>
            <a:r>
              <a:rPr lang="en-US" dirty="0"/>
              <a:t>Figure 37. Reports of negative </a:t>
            </a:r>
            <a:r>
              <a:rPr lang="en-US" dirty="0" err="1"/>
              <a:t>behaviour</a:t>
            </a:r>
            <a:r>
              <a:rPr lang="en-US" dirty="0"/>
              <a:t> towards people because of their injecting drug use by the Australian public, 2017–2021</a:t>
            </a:r>
            <a:endParaRPr lang="en-AU" dirty="0"/>
          </a:p>
        </p:txBody>
      </p:sp>
      <p:sp>
        <p:nvSpPr>
          <p:cNvPr id="3" name="Footer Placeholder 2">
            <a:extLst>
              <a:ext uri="{FF2B5EF4-FFF2-40B4-BE49-F238E27FC236}">
                <a16:creationId xmlns:a16="http://schemas.microsoft.com/office/drawing/2014/main" id="{ED2056B6-5205-09A0-55F9-A5797417AD9D}"/>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CFB3A8A6-A7A0-B257-3DDA-B6EB77861DB2}"/>
              </a:ext>
            </a:extLst>
          </p:cNvPr>
          <p:cNvSpPr>
            <a:spLocks noGrp="1"/>
          </p:cNvSpPr>
          <p:nvPr>
            <p:ph type="body" sz="quarter" idx="15"/>
          </p:nvPr>
        </p:nvSpPr>
        <p:spPr/>
        <p:txBody>
          <a:bodyPr/>
          <a:lstStyle/>
          <a:p>
            <a:r>
              <a:rPr lang="en-US" dirty="0"/>
              <a:t>Source: Stigma Indicators Monitoring Project.(41)</a:t>
            </a:r>
            <a:endParaRPr lang="en-AU" dirty="0"/>
          </a:p>
        </p:txBody>
      </p:sp>
      <p:pic>
        <p:nvPicPr>
          <p:cNvPr id="8" name="Picture Placeholder 7" descr="A screenshot of a screen&#10;&#10;Description automatically generated">
            <a:extLst>
              <a:ext uri="{FF2B5EF4-FFF2-40B4-BE49-F238E27FC236}">
                <a16:creationId xmlns:a16="http://schemas.microsoft.com/office/drawing/2014/main" id="{1AC285DB-3D25-726A-D1A0-D04402CCC410}"/>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BB790EE5-BB92-108A-D5F1-2BAA4C5A5CA0}"/>
              </a:ext>
            </a:extLst>
          </p:cNvPr>
          <p:cNvSpPr>
            <a:spLocks noGrp="1"/>
          </p:cNvSpPr>
          <p:nvPr>
            <p:ph type="body" sz="quarter" idx="14"/>
          </p:nvPr>
        </p:nvSpPr>
        <p:spPr>
          <a:xfrm>
            <a:off x="6096000" y="107950"/>
            <a:ext cx="5688013" cy="441325"/>
          </a:xfrm>
        </p:spPr>
        <p:txBody>
          <a:bodyPr/>
          <a:lstStyle/>
          <a:p>
            <a:r>
              <a:rPr lang="en-US" dirty="0"/>
              <a:t>Stigma and discrimination</a:t>
            </a:r>
            <a:endParaRPr lang="en-AU" dirty="0"/>
          </a:p>
        </p:txBody>
      </p:sp>
    </p:spTree>
    <p:extLst>
      <p:ext uri="{BB962C8B-B14F-4D97-AF65-F5344CB8AC3E}">
        <p14:creationId xmlns:p14="http://schemas.microsoft.com/office/powerpoint/2010/main" val="1810597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E425-A3F2-8E48-350B-47EF174F97C2}"/>
              </a:ext>
            </a:extLst>
          </p:cNvPr>
          <p:cNvSpPr>
            <a:spLocks noGrp="1"/>
          </p:cNvSpPr>
          <p:nvPr>
            <p:ph type="title"/>
          </p:nvPr>
        </p:nvSpPr>
        <p:spPr/>
        <p:txBody>
          <a:bodyPr/>
          <a:lstStyle/>
          <a:p>
            <a:r>
              <a:rPr lang="en-US" dirty="0"/>
              <a:t>Figure 38. Reports of negative </a:t>
            </a:r>
            <a:r>
              <a:rPr lang="en-US" dirty="0" err="1"/>
              <a:t>behaviour</a:t>
            </a:r>
            <a:r>
              <a:rPr lang="en-US" dirty="0"/>
              <a:t> towards people because of their hepatitis C status by healthcare workers, 2018–2022</a:t>
            </a:r>
            <a:endParaRPr lang="en-AU" dirty="0"/>
          </a:p>
        </p:txBody>
      </p:sp>
      <p:sp>
        <p:nvSpPr>
          <p:cNvPr id="3" name="Footer Placeholder 2">
            <a:extLst>
              <a:ext uri="{FF2B5EF4-FFF2-40B4-BE49-F238E27FC236}">
                <a16:creationId xmlns:a16="http://schemas.microsoft.com/office/drawing/2014/main" id="{6FE85C67-F87A-3E47-B5A9-114CE59C6C30}"/>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C5621D6A-A7C8-E3C2-135D-8891F6606D37}"/>
              </a:ext>
            </a:extLst>
          </p:cNvPr>
          <p:cNvSpPr>
            <a:spLocks noGrp="1"/>
          </p:cNvSpPr>
          <p:nvPr>
            <p:ph type="body" sz="quarter" idx="15"/>
          </p:nvPr>
        </p:nvSpPr>
        <p:spPr/>
        <p:txBody>
          <a:bodyPr/>
          <a:lstStyle/>
          <a:p>
            <a:r>
              <a:rPr lang="en-US" dirty="0"/>
              <a:t>Source: Stigma Indicators Monitoring Project.(40)</a:t>
            </a:r>
            <a:endParaRPr lang="en-AU" dirty="0"/>
          </a:p>
        </p:txBody>
      </p:sp>
      <p:pic>
        <p:nvPicPr>
          <p:cNvPr id="8" name="Picture Placeholder 7" descr="A screenshot of a graph&#10;&#10;Description automatically generated">
            <a:extLst>
              <a:ext uri="{FF2B5EF4-FFF2-40B4-BE49-F238E27FC236}">
                <a16:creationId xmlns:a16="http://schemas.microsoft.com/office/drawing/2014/main" id="{F7F62178-FCA5-65FC-5C29-28F070FED4CB}"/>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C26BD799-6BDF-4301-1F26-46D9AFA22C26}"/>
              </a:ext>
            </a:extLst>
          </p:cNvPr>
          <p:cNvSpPr>
            <a:spLocks noGrp="1"/>
          </p:cNvSpPr>
          <p:nvPr>
            <p:ph type="body" sz="quarter" idx="14"/>
          </p:nvPr>
        </p:nvSpPr>
        <p:spPr>
          <a:xfrm>
            <a:off x="6096000" y="107950"/>
            <a:ext cx="5688013" cy="441325"/>
          </a:xfrm>
        </p:spPr>
        <p:txBody>
          <a:bodyPr/>
          <a:lstStyle/>
          <a:p>
            <a:r>
              <a:rPr lang="en-US" dirty="0"/>
              <a:t>Stigma and discrimination</a:t>
            </a:r>
            <a:endParaRPr lang="en-AU" dirty="0"/>
          </a:p>
        </p:txBody>
      </p:sp>
    </p:spTree>
    <p:extLst>
      <p:ext uri="{BB962C8B-B14F-4D97-AF65-F5344CB8AC3E}">
        <p14:creationId xmlns:p14="http://schemas.microsoft.com/office/powerpoint/2010/main" val="3923044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32884-1904-C913-0DC9-6B2A523D971A}"/>
              </a:ext>
            </a:extLst>
          </p:cNvPr>
          <p:cNvSpPr>
            <a:spLocks noGrp="1"/>
          </p:cNvSpPr>
          <p:nvPr>
            <p:ph type="title"/>
          </p:nvPr>
        </p:nvSpPr>
        <p:spPr/>
        <p:txBody>
          <a:bodyPr/>
          <a:lstStyle/>
          <a:p>
            <a:r>
              <a:rPr lang="en-US" dirty="0"/>
              <a:t>Figure 39. Reports of negative </a:t>
            </a:r>
            <a:r>
              <a:rPr lang="en-US" dirty="0" err="1"/>
              <a:t>behaviour</a:t>
            </a:r>
            <a:r>
              <a:rPr lang="en-US" dirty="0"/>
              <a:t> towards people because of their injecting drug use by healthcare workers, 2018–2022</a:t>
            </a:r>
            <a:endParaRPr lang="en-AU" dirty="0"/>
          </a:p>
        </p:txBody>
      </p:sp>
      <p:sp>
        <p:nvSpPr>
          <p:cNvPr id="3" name="Footer Placeholder 2">
            <a:extLst>
              <a:ext uri="{FF2B5EF4-FFF2-40B4-BE49-F238E27FC236}">
                <a16:creationId xmlns:a16="http://schemas.microsoft.com/office/drawing/2014/main" id="{85D11B12-BF02-F13F-FD94-1EF6F8FEF3DC}"/>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77F22DE8-47EF-A823-F087-B71A8BA08D93}"/>
              </a:ext>
            </a:extLst>
          </p:cNvPr>
          <p:cNvSpPr>
            <a:spLocks noGrp="1"/>
          </p:cNvSpPr>
          <p:nvPr>
            <p:ph type="body" sz="quarter" idx="15"/>
          </p:nvPr>
        </p:nvSpPr>
        <p:spPr/>
        <p:txBody>
          <a:bodyPr/>
          <a:lstStyle/>
          <a:p>
            <a:r>
              <a:rPr lang="en-US" dirty="0"/>
              <a:t>Source: Stigma Indicators Monitoring Project.(40)</a:t>
            </a:r>
            <a:endParaRPr lang="en-AU" dirty="0"/>
          </a:p>
        </p:txBody>
      </p:sp>
      <p:pic>
        <p:nvPicPr>
          <p:cNvPr id="8" name="Picture Placeholder 7" descr="A screenshot of a graph&#10;&#10;Description automatically generated">
            <a:extLst>
              <a:ext uri="{FF2B5EF4-FFF2-40B4-BE49-F238E27FC236}">
                <a16:creationId xmlns:a16="http://schemas.microsoft.com/office/drawing/2014/main" id="{2C49E27C-7DC5-11B0-E14A-2B43552D7A5D}"/>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D43E84C0-7E88-6A16-AA5C-787755CF302F}"/>
              </a:ext>
            </a:extLst>
          </p:cNvPr>
          <p:cNvSpPr>
            <a:spLocks noGrp="1"/>
          </p:cNvSpPr>
          <p:nvPr>
            <p:ph type="body" sz="quarter" idx="14"/>
          </p:nvPr>
        </p:nvSpPr>
        <p:spPr>
          <a:xfrm>
            <a:off x="6096000" y="107950"/>
            <a:ext cx="5688013" cy="441325"/>
          </a:xfrm>
        </p:spPr>
        <p:txBody>
          <a:bodyPr/>
          <a:lstStyle/>
          <a:p>
            <a:r>
              <a:rPr lang="en-US" dirty="0"/>
              <a:t>Stigma and discrimination</a:t>
            </a:r>
            <a:endParaRPr lang="en-AU" dirty="0"/>
          </a:p>
        </p:txBody>
      </p:sp>
    </p:spTree>
    <p:extLst>
      <p:ext uri="{BB962C8B-B14F-4D97-AF65-F5344CB8AC3E}">
        <p14:creationId xmlns:p14="http://schemas.microsoft.com/office/powerpoint/2010/main" val="25647563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ABCB6-8E00-FB4A-ED45-83ADBDFB73D0}"/>
              </a:ext>
            </a:extLst>
          </p:cNvPr>
          <p:cNvSpPr>
            <a:spLocks noGrp="1"/>
          </p:cNvSpPr>
          <p:nvPr>
            <p:ph type="title"/>
          </p:nvPr>
        </p:nvSpPr>
        <p:spPr/>
        <p:txBody>
          <a:bodyPr/>
          <a:lstStyle/>
          <a:p>
            <a:r>
              <a:rPr lang="en-US" dirty="0"/>
              <a:t>Figure 40. Reports of experiencing stigma when visiting healthcare services, Illicit Drug Reporting System, 2022</a:t>
            </a:r>
            <a:endParaRPr lang="en-AU" dirty="0"/>
          </a:p>
        </p:txBody>
      </p:sp>
      <p:sp>
        <p:nvSpPr>
          <p:cNvPr id="3" name="Footer Placeholder 2">
            <a:extLst>
              <a:ext uri="{FF2B5EF4-FFF2-40B4-BE49-F238E27FC236}">
                <a16:creationId xmlns:a16="http://schemas.microsoft.com/office/drawing/2014/main" id="{E968F381-F9A2-577C-6A8C-514974D4FA31}"/>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94B3F1D7-190A-072A-FECA-8935D1079C6D}"/>
              </a:ext>
            </a:extLst>
          </p:cNvPr>
          <p:cNvSpPr>
            <a:spLocks noGrp="1"/>
          </p:cNvSpPr>
          <p:nvPr>
            <p:ph type="body" sz="quarter" idx="15"/>
          </p:nvPr>
        </p:nvSpPr>
        <p:spPr/>
        <p:txBody>
          <a:bodyPr/>
          <a:lstStyle/>
          <a:p>
            <a:r>
              <a:rPr lang="en-AU" dirty="0"/>
              <a:t>Source: Adapted from Sutherland et al. Drug Trends Bulletin Series. 2022.(45)</a:t>
            </a:r>
          </a:p>
        </p:txBody>
      </p:sp>
      <p:pic>
        <p:nvPicPr>
          <p:cNvPr id="8" name="Picture Placeholder 7" descr="A screenshot of a computer&#10;&#10;Description automatically generated">
            <a:extLst>
              <a:ext uri="{FF2B5EF4-FFF2-40B4-BE49-F238E27FC236}">
                <a16:creationId xmlns:a16="http://schemas.microsoft.com/office/drawing/2014/main" id="{827119AF-228B-11A6-53DF-BF067B11C0E8}"/>
              </a:ext>
            </a:extLst>
          </p:cNvPr>
          <p:cNvPicPr>
            <a:picLocks noGrp="1" noChangeAspect="1"/>
          </p:cNvPicPr>
          <p:nvPr>
            <p:ph type="pic" sz="quarter" idx="13"/>
          </p:nvPr>
        </p:nvPicPr>
        <p:blipFill>
          <a:blip r:embed="rId2"/>
          <a:srcRect t="462" b="462"/>
          <a:stretch>
            <a:fillRect/>
          </a:stretch>
        </p:blipFill>
        <p:spPr/>
      </p:pic>
      <p:sp>
        <p:nvSpPr>
          <p:cNvPr id="6" name="Text Placeholder 3">
            <a:extLst>
              <a:ext uri="{FF2B5EF4-FFF2-40B4-BE49-F238E27FC236}">
                <a16:creationId xmlns:a16="http://schemas.microsoft.com/office/drawing/2014/main" id="{BD70B5AE-4466-49A9-87E8-1639F869155F}"/>
              </a:ext>
            </a:extLst>
          </p:cNvPr>
          <p:cNvSpPr>
            <a:spLocks noGrp="1"/>
          </p:cNvSpPr>
          <p:nvPr>
            <p:ph type="body" sz="quarter" idx="14"/>
          </p:nvPr>
        </p:nvSpPr>
        <p:spPr>
          <a:xfrm>
            <a:off x="6096000" y="107950"/>
            <a:ext cx="5688013" cy="441325"/>
          </a:xfrm>
        </p:spPr>
        <p:txBody>
          <a:bodyPr/>
          <a:lstStyle/>
          <a:p>
            <a:r>
              <a:rPr lang="en-US" dirty="0"/>
              <a:t>Stigma and discrimination</a:t>
            </a:r>
            <a:endParaRPr lang="en-AU" dirty="0"/>
          </a:p>
        </p:txBody>
      </p:sp>
    </p:spTree>
    <p:extLst>
      <p:ext uri="{BB962C8B-B14F-4D97-AF65-F5344CB8AC3E}">
        <p14:creationId xmlns:p14="http://schemas.microsoft.com/office/powerpoint/2010/main" val="1109305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BEBE6-0BC6-3772-0C0F-2A7DFA28CE92}"/>
              </a:ext>
            </a:extLst>
          </p:cNvPr>
          <p:cNvSpPr>
            <a:spLocks noGrp="1"/>
          </p:cNvSpPr>
          <p:nvPr>
            <p:ph type="title"/>
          </p:nvPr>
        </p:nvSpPr>
        <p:spPr/>
        <p:txBody>
          <a:bodyPr/>
          <a:lstStyle/>
          <a:p>
            <a:r>
              <a:rPr lang="en-US" dirty="0"/>
              <a:t>Figure 41. Number of needle and syringe units distributed by sector, Needle Syringe Program National Minimum Data Collection, 2013–June 2022</a:t>
            </a:r>
            <a:endParaRPr lang="en-AU" dirty="0"/>
          </a:p>
        </p:txBody>
      </p:sp>
      <p:sp>
        <p:nvSpPr>
          <p:cNvPr id="3" name="Footer Placeholder 2">
            <a:extLst>
              <a:ext uri="{FF2B5EF4-FFF2-40B4-BE49-F238E27FC236}">
                <a16:creationId xmlns:a16="http://schemas.microsoft.com/office/drawing/2014/main" id="{A851EEAB-E5C3-29AB-95CD-F3FEF9298E95}"/>
              </a:ext>
            </a:extLst>
          </p:cNvPr>
          <p:cNvSpPr>
            <a:spLocks noGrp="1"/>
          </p:cNvSpPr>
          <p:nvPr>
            <p:ph type="ftr" sz="quarter" idx="11"/>
          </p:nvPr>
        </p:nvSpPr>
        <p:spPr/>
        <p:txBody>
          <a:bodyPr/>
          <a:lstStyle/>
          <a:p>
            <a:r>
              <a:rPr lang="en-AU"/>
              <a:t>Hepatitis C Elimination in Australia 2023</a:t>
            </a:r>
            <a:endParaRPr lang="en-AU" dirty="0"/>
          </a:p>
        </p:txBody>
      </p:sp>
      <p:sp>
        <p:nvSpPr>
          <p:cNvPr id="4" name="Text Placeholder 3">
            <a:extLst>
              <a:ext uri="{FF2B5EF4-FFF2-40B4-BE49-F238E27FC236}">
                <a16:creationId xmlns:a16="http://schemas.microsoft.com/office/drawing/2014/main" id="{8E36CB0E-ECC2-4024-87E0-19539680C1D1}"/>
              </a:ext>
            </a:extLst>
          </p:cNvPr>
          <p:cNvSpPr>
            <a:spLocks noGrp="1"/>
          </p:cNvSpPr>
          <p:nvPr>
            <p:ph type="body" sz="quarter" idx="14"/>
          </p:nvPr>
        </p:nvSpPr>
        <p:spPr/>
        <p:txBody>
          <a:bodyPr/>
          <a:lstStyle/>
          <a:p>
            <a:r>
              <a:rPr lang="en-US" dirty="0"/>
              <a:t>Prevention</a:t>
            </a:r>
            <a:endParaRPr lang="en-AU" dirty="0"/>
          </a:p>
        </p:txBody>
      </p:sp>
      <p:sp>
        <p:nvSpPr>
          <p:cNvPr id="5" name="Text Placeholder 4">
            <a:extLst>
              <a:ext uri="{FF2B5EF4-FFF2-40B4-BE49-F238E27FC236}">
                <a16:creationId xmlns:a16="http://schemas.microsoft.com/office/drawing/2014/main" id="{DB81981F-D447-EA3A-7EC7-FA799818FEC6}"/>
              </a:ext>
            </a:extLst>
          </p:cNvPr>
          <p:cNvSpPr>
            <a:spLocks noGrp="1"/>
          </p:cNvSpPr>
          <p:nvPr>
            <p:ph type="body" sz="quarter" idx="15"/>
          </p:nvPr>
        </p:nvSpPr>
        <p:spPr/>
        <p:txBody>
          <a:bodyPr>
            <a:normAutofit fontScale="92500" lnSpcReduction="10000"/>
          </a:bodyPr>
          <a:lstStyle/>
          <a:p>
            <a:r>
              <a:rPr lang="en-US" dirty="0"/>
              <a:t>Source: Needle Syringe Program National Minimum Data Collection: National Data Report 2022.(48) Notes: July–December 2022 data not available at the time of reporting.</a:t>
            </a:r>
            <a:endParaRPr lang="en-AU" dirty="0"/>
          </a:p>
        </p:txBody>
      </p:sp>
      <p:pic>
        <p:nvPicPr>
          <p:cNvPr id="8" name="Picture Placeholder 7" descr="A graph of red liquid&#10;&#10;Description automatically generated">
            <a:extLst>
              <a:ext uri="{FF2B5EF4-FFF2-40B4-BE49-F238E27FC236}">
                <a16:creationId xmlns:a16="http://schemas.microsoft.com/office/drawing/2014/main" id="{E457B78D-D805-4808-BBF7-9C3EDECFD482}"/>
              </a:ext>
            </a:extLst>
          </p:cNvPr>
          <p:cNvPicPr>
            <a:picLocks noGrp="1" noChangeAspect="1"/>
          </p:cNvPicPr>
          <p:nvPr>
            <p:ph type="pic" sz="quarter" idx="13"/>
          </p:nvPr>
        </p:nvPicPr>
        <p:blipFill>
          <a:blip r:embed="rId2"/>
          <a:srcRect t="462" b="462"/>
          <a:stretch>
            <a:fillRect/>
          </a:stretch>
        </p:blipFill>
        <p:spPr/>
      </p:pic>
    </p:spTree>
    <p:extLst>
      <p:ext uri="{BB962C8B-B14F-4D97-AF65-F5344CB8AC3E}">
        <p14:creationId xmlns:p14="http://schemas.microsoft.com/office/powerpoint/2010/main" val="4464355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4F310-EA79-0A4A-DA2A-11C1FBA22B11}"/>
              </a:ext>
            </a:extLst>
          </p:cNvPr>
          <p:cNvSpPr>
            <a:spLocks noGrp="1"/>
          </p:cNvSpPr>
          <p:nvPr>
            <p:ph type="title"/>
          </p:nvPr>
        </p:nvSpPr>
        <p:spPr/>
        <p:txBody>
          <a:bodyPr/>
          <a:lstStyle/>
          <a:p>
            <a:r>
              <a:rPr lang="en-US" dirty="0"/>
              <a:t>Figure 42. Proportion of Australian Needle Syringe Program Survey respondents reporting re‑use of someone else’s needles and syringes in the past month, 2013–2022</a:t>
            </a:r>
            <a:endParaRPr lang="en-AU" dirty="0"/>
          </a:p>
        </p:txBody>
      </p:sp>
      <p:sp>
        <p:nvSpPr>
          <p:cNvPr id="3" name="Footer Placeholder 2">
            <a:extLst>
              <a:ext uri="{FF2B5EF4-FFF2-40B4-BE49-F238E27FC236}">
                <a16:creationId xmlns:a16="http://schemas.microsoft.com/office/drawing/2014/main" id="{1FC6FA3D-8864-638B-0AEF-D7EB8AD4F29F}"/>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FA88389D-587E-116C-A77A-EB02CC9B61D9}"/>
              </a:ext>
            </a:extLst>
          </p:cNvPr>
          <p:cNvSpPr>
            <a:spLocks noGrp="1"/>
          </p:cNvSpPr>
          <p:nvPr>
            <p:ph type="body" sz="quarter" idx="15"/>
          </p:nvPr>
        </p:nvSpPr>
        <p:spPr/>
        <p:txBody>
          <a:bodyPr>
            <a:normAutofit fontScale="92500" lnSpcReduction="10000"/>
          </a:bodyPr>
          <a:lstStyle/>
          <a:p>
            <a:r>
              <a:rPr lang="en-AU" dirty="0"/>
              <a:t>Source: Australian Needle Syringe Program Survey. National Data Report 2018–2022.(18) Australian Needle Syringe Program Survey 25 year National Data Report 1995–2019.(23)</a:t>
            </a:r>
          </a:p>
        </p:txBody>
      </p:sp>
      <p:pic>
        <p:nvPicPr>
          <p:cNvPr id="8" name="Picture Placeholder 7" descr="A screenshot of a graph&#10;&#10;Description automatically generated">
            <a:extLst>
              <a:ext uri="{FF2B5EF4-FFF2-40B4-BE49-F238E27FC236}">
                <a16:creationId xmlns:a16="http://schemas.microsoft.com/office/drawing/2014/main" id="{371802F2-4ADA-7412-4657-C79CBFB58319}"/>
              </a:ext>
            </a:extLst>
          </p:cNvPr>
          <p:cNvPicPr>
            <a:picLocks noGrp="1" noChangeAspect="1"/>
          </p:cNvPicPr>
          <p:nvPr>
            <p:ph type="pic" sz="quarter" idx="13"/>
          </p:nvPr>
        </p:nvPicPr>
        <p:blipFill>
          <a:blip r:embed="rId3"/>
          <a:srcRect t="462" b="462"/>
          <a:stretch>
            <a:fillRect/>
          </a:stretch>
        </p:blipFill>
        <p:spPr/>
      </p:pic>
      <p:sp>
        <p:nvSpPr>
          <p:cNvPr id="6" name="Text Placeholder 3">
            <a:extLst>
              <a:ext uri="{FF2B5EF4-FFF2-40B4-BE49-F238E27FC236}">
                <a16:creationId xmlns:a16="http://schemas.microsoft.com/office/drawing/2014/main" id="{1AA944FD-BDD0-191E-6CD7-0EB2F2D105A5}"/>
              </a:ext>
            </a:extLst>
          </p:cNvPr>
          <p:cNvSpPr>
            <a:spLocks noGrp="1"/>
          </p:cNvSpPr>
          <p:nvPr>
            <p:ph type="body" sz="quarter" idx="14"/>
          </p:nvPr>
        </p:nvSpPr>
        <p:spPr>
          <a:xfrm>
            <a:off x="6096000" y="107950"/>
            <a:ext cx="5688013" cy="441325"/>
          </a:xfrm>
        </p:spPr>
        <p:txBody>
          <a:bodyPr/>
          <a:lstStyle/>
          <a:p>
            <a:r>
              <a:rPr lang="en-US" dirty="0"/>
              <a:t>Prevention</a:t>
            </a:r>
            <a:endParaRPr lang="en-AU" dirty="0"/>
          </a:p>
        </p:txBody>
      </p:sp>
    </p:spTree>
    <p:extLst>
      <p:ext uri="{BB962C8B-B14F-4D97-AF65-F5344CB8AC3E}">
        <p14:creationId xmlns:p14="http://schemas.microsoft.com/office/powerpoint/2010/main" val="1230532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12FA5-8549-D9D6-FC3C-6682D162CDF7}"/>
              </a:ext>
            </a:extLst>
          </p:cNvPr>
          <p:cNvSpPr>
            <a:spLocks noGrp="1"/>
          </p:cNvSpPr>
          <p:nvPr>
            <p:ph type="title"/>
          </p:nvPr>
        </p:nvSpPr>
        <p:spPr/>
        <p:txBody>
          <a:bodyPr/>
          <a:lstStyle/>
          <a:p>
            <a:r>
              <a:rPr lang="en-US" dirty="0"/>
              <a:t>Figure 43. Proportion of respondents reporting borrowing and lending of needles, sharing of injecting equipment, and re‑use of needles in the past month, national, Illicit Drug Reporting System, 2013–2022</a:t>
            </a:r>
            <a:endParaRPr lang="en-AU" dirty="0"/>
          </a:p>
        </p:txBody>
      </p:sp>
      <p:sp>
        <p:nvSpPr>
          <p:cNvPr id="3" name="Footer Placeholder 2">
            <a:extLst>
              <a:ext uri="{FF2B5EF4-FFF2-40B4-BE49-F238E27FC236}">
                <a16:creationId xmlns:a16="http://schemas.microsoft.com/office/drawing/2014/main" id="{4062A370-CB16-6785-D0CE-C717F79D58C2}"/>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F6B6DB9A-1DC4-1CC6-3263-253CC7800708}"/>
              </a:ext>
            </a:extLst>
          </p:cNvPr>
          <p:cNvSpPr>
            <a:spLocks noGrp="1"/>
          </p:cNvSpPr>
          <p:nvPr>
            <p:ph type="body" sz="quarter" idx="15"/>
          </p:nvPr>
        </p:nvSpPr>
        <p:spPr/>
        <p:txBody>
          <a:bodyPr>
            <a:normAutofit fontScale="92500" lnSpcReduction="10000"/>
          </a:bodyPr>
          <a:lstStyle/>
          <a:p>
            <a:r>
              <a:rPr lang="en-US" dirty="0"/>
              <a:t>Source: Australian Drug Trends 2022: key findings from the National Illicit Drug Reporting System (IDRS) Interviews.(45) Notes: *Includes spoons, water, tourniquets, and filters.</a:t>
            </a:r>
            <a:endParaRPr lang="en-AU" dirty="0"/>
          </a:p>
        </p:txBody>
      </p:sp>
      <p:pic>
        <p:nvPicPr>
          <p:cNvPr id="8" name="Picture Placeholder 7" descr="A graph with red lines and numbers&#10;&#10;Description automatically generated">
            <a:extLst>
              <a:ext uri="{FF2B5EF4-FFF2-40B4-BE49-F238E27FC236}">
                <a16:creationId xmlns:a16="http://schemas.microsoft.com/office/drawing/2014/main" id="{BDB5617B-F2FC-F653-D1A2-604D93CAC40D}"/>
              </a:ext>
            </a:extLst>
          </p:cNvPr>
          <p:cNvPicPr>
            <a:picLocks noGrp="1" noChangeAspect="1"/>
          </p:cNvPicPr>
          <p:nvPr>
            <p:ph type="pic" sz="quarter" idx="13"/>
          </p:nvPr>
        </p:nvPicPr>
        <p:blipFill>
          <a:blip r:embed="rId2"/>
          <a:srcRect t="462" b="462"/>
          <a:stretch>
            <a:fillRect/>
          </a:stretch>
        </p:blipFill>
        <p:spPr/>
      </p:pic>
      <p:sp>
        <p:nvSpPr>
          <p:cNvPr id="6" name="Text Placeholder 3">
            <a:extLst>
              <a:ext uri="{FF2B5EF4-FFF2-40B4-BE49-F238E27FC236}">
                <a16:creationId xmlns:a16="http://schemas.microsoft.com/office/drawing/2014/main" id="{5F525460-E07E-35ED-7168-2AF6EBA70F69}"/>
              </a:ext>
            </a:extLst>
          </p:cNvPr>
          <p:cNvSpPr>
            <a:spLocks noGrp="1"/>
          </p:cNvSpPr>
          <p:nvPr>
            <p:ph type="body" sz="quarter" idx="14"/>
          </p:nvPr>
        </p:nvSpPr>
        <p:spPr>
          <a:xfrm>
            <a:off x="6096000" y="107950"/>
            <a:ext cx="5688013" cy="441325"/>
          </a:xfrm>
        </p:spPr>
        <p:txBody>
          <a:bodyPr/>
          <a:lstStyle/>
          <a:p>
            <a:r>
              <a:rPr lang="en-US" dirty="0"/>
              <a:t>Prevention</a:t>
            </a:r>
            <a:endParaRPr lang="en-AU" dirty="0"/>
          </a:p>
        </p:txBody>
      </p:sp>
    </p:spTree>
    <p:extLst>
      <p:ext uri="{BB962C8B-B14F-4D97-AF65-F5344CB8AC3E}">
        <p14:creationId xmlns:p14="http://schemas.microsoft.com/office/powerpoint/2010/main" val="194779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EF0C-EB70-3ADF-F13A-9114DDA80215}"/>
              </a:ext>
            </a:extLst>
          </p:cNvPr>
          <p:cNvSpPr>
            <a:spLocks noGrp="1"/>
          </p:cNvSpPr>
          <p:nvPr>
            <p:ph type="title"/>
          </p:nvPr>
        </p:nvSpPr>
        <p:spPr/>
        <p:txBody>
          <a:bodyPr>
            <a:noAutofit/>
          </a:bodyPr>
          <a:lstStyle/>
          <a:p>
            <a:r>
              <a:rPr lang="en-US" sz="3600" dirty="0"/>
              <a:t>Data Contributors (in order of data presented)</a:t>
            </a:r>
            <a:endParaRPr lang="en-AU" sz="3600" dirty="0"/>
          </a:p>
        </p:txBody>
      </p:sp>
      <p:sp>
        <p:nvSpPr>
          <p:cNvPr id="3" name="Content Placeholder 2">
            <a:extLst>
              <a:ext uri="{FF2B5EF4-FFF2-40B4-BE49-F238E27FC236}">
                <a16:creationId xmlns:a16="http://schemas.microsoft.com/office/drawing/2014/main" id="{BF770168-ED31-C595-4F12-6A2129F69799}"/>
              </a:ext>
            </a:extLst>
          </p:cNvPr>
          <p:cNvSpPr>
            <a:spLocks noGrp="1"/>
          </p:cNvSpPr>
          <p:nvPr>
            <p:ph idx="1"/>
          </p:nvPr>
        </p:nvSpPr>
        <p:spPr/>
        <p:txBody>
          <a:bodyPr>
            <a:normAutofit fontScale="40000" lnSpcReduction="20000"/>
          </a:bodyPr>
          <a:lstStyle/>
          <a:p>
            <a:r>
              <a:rPr lang="en-AU" dirty="0"/>
              <a:t>Australian Collaboration for Coordinated Enhanced Sentinel Surveillance of Sexually Transmissible </a:t>
            </a:r>
          </a:p>
          <a:p>
            <a:pPr marL="0" indent="0">
              <a:buNone/>
            </a:pPr>
            <a:r>
              <a:rPr lang="en-AU" dirty="0"/>
              <a:t>Infections and Blood Borne Viruses: Margaret Hellard, Mark Stoové, Jason Asselin, Michael Traeger, </a:t>
            </a:r>
          </a:p>
          <a:p>
            <a:pPr marL="0" indent="0">
              <a:buNone/>
            </a:pPr>
            <a:r>
              <a:rPr lang="en-AU" dirty="0"/>
              <a:t>Victoria Polkinghorne, Nyssa Watson, Thi Nguyen, Long Nguyen, Carol El‑Hayek, and Samara Griffin </a:t>
            </a:r>
          </a:p>
          <a:p>
            <a:pPr marL="0" indent="0">
              <a:buNone/>
            </a:pPr>
            <a:r>
              <a:rPr lang="en-AU" dirty="0"/>
              <a:t>(Burnet Institute); Rebecca Guy, Basil Donovan, Allison Carter, </a:t>
            </a:r>
            <a:r>
              <a:rPr lang="en-AU" dirty="0" err="1"/>
              <a:t>Htein</a:t>
            </a:r>
            <a:r>
              <a:rPr lang="en-AU" dirty="0"/>
              <a:t> Linn Aung, and Greta Baillie </a:t>
            </a:r>
          </a:p>
          <a:p>
            <a:pPr marL="0" indent="0">
              <a:buNone/>
            </a:pPr>
            <a:r>
              <a:rPr lang="en-AU" dirty="0"/>
              <a:t>(Kirby Institute); Wayne Dimech (NRL Quality).</a:t>
            </a:r>
          </a:p>
          <a:p>
            <a:pPr marL="0" indent="0">
              <a:buNone/>
            </a:pPr>
            <a:endParaRPr lang="en-AU" dirty="0"/>
          </a:p>
          <a:p>
            <a:r>
              <a:rPr lang="en-AU" dirty="0"/>
              <a:t>ATLAS Indigenous Primary Care Surveillance and Research Network: James Ward, Clare Bradley, and </a:t>
            </a:r>
          </a:p>
          <a:p>
            <a:pPr marL="0" indent="0">
              <a:buNone/>
            </a:pPr>
            <a:r>
              <a:rPr lang="en-AU" dirty="0"/>
              <a:t>Alan Ho (University of Queensland Poche Centre for Indigenous Health); ATLAS network investigator </a:t>
            </a:r>
          </a:p>
          <a:p>
            <a:pPr marL="0" indent="0">
              <a:buNone/>
            </a:pPr>
            <a:r>
              <a:rPr lang="en-AU" dirty="0"/>
              <a:t>group and participating Aboriginal Community Controlled Health Services.</a:t>
            </a:r>
          </a:p>
          <a:p>
            <a:pPr marL="0" indent="0">
              <a:buNone/>
            </a:pPr>
            <a:r>
              <a:rPr lang="en-AU" dirty="0"/>
              <a:t>Australian Needle Syringe Program Survey: Sue Heard, </a:t>
            </a:r>
            <a:r>
              <a:rPr lang="en-AU" dirty="0" err="1"/>
              <a:t>Farzaneh</a:t>
            </a:r>
            <a:r>
              <a:rPr lang="en-AU" dirty="0"/>
              <a:t> </a:t>
            </a:r>
            <a:r>
              <a:rPr lang="en-AU" dirty="0" err="1"/>
              <a:t>Zolala</a:t>
            </a:r>
            <a:r>
              <a:rPr lang="en-AU" dirty="0"/>
              <a:t>, Jenny Iversen, and Lisa Maher </a:t>
            </a:r>
          </a:p>
          <a:p>
            <a:pPr marL="0" indent="0">
              <a:buNone/>
            </a:pPr>
            <a:r>
              <a:rPr lang="en-AU" dirty="0"/>
              <a:t>(Kirby Institute).</a:t>
            </a:r>
          </a:p>
          <a:p>
            <a:pPr marL="0" indent="0">
              <a:buNone/>
            </a:pPr>
            <a:endParaRPr lang="en-AU" dirty="0"/>
          </a:p>
          <a:p>
            <a:r>
              <a:rPr lang="en-AU" dirty="0"/>
              <a:t>Migrant Blood‑borne Virus and Sexual Health Survey: Daniel </a:t>
            </a:r>
            <a:r>
              <a:rPr lang="en-AU" dirty="0" err="1"/>
              <a:t>Vujcich</a:t>
            </a:r>
            <a:r>
              <a:rPr lang="en-AU" dirty="0"/>
              <a:t>, Alison Reid, </a:t>
            </a:r>
            <a:r>
              <a:rPr lang="en-AU" dirty="0" err="1"/>
              <a:t>Roanna</a:t>
            </a:r>
            <a:r>
              <a:rPr lang="en-AU" dirty="0"/>
              <a:t> Lobo, </a:t>
            </a:r>
          </a:p>
          <a:p>
            <a:pPr marL="0" indent="0">
              <a:buNone/>
            </a:pPr>
            <a:r>
              <a:rPr lang="en-AU" dirty="0"/>
              <a:t>Meagan Roberts, Lisa Hartley (Curtin University); </a:t>
            </a:r>
            <a:r>
              <a:rPr lang="en-AU" dirty="0" err="1"/>
              <a:t>Limin</a:t>
            </a:r>
            <a:r>
              <a:rPr lang="en-AU" dirty="0"/>
              <a:t> Mao (Centre for Social Research in Health, </a:t>
            </a:r>
          </a:p>
          <a:p>
            <a:pPr marL="0" indent="0">
              <a:buNone/>
            </a:pPr>
            <a:r>
              <a:rPr lang="en-AU" dirty="0"/>
              <a:t>University of New South Wales); Rebecca Guy (Kirby Institute); Graham Brown (Australian Research </a:t>
            </a:r>
          </a:p>
          <a:p>
            <a:pPr marL="0" indent="0">
              <a:buNone/>
            </a:pPr>
            <a:r>
              <a:rPr lang="en-AU" dirty="0"/>
              <a:t>Centre in Sex, Health and Society, La Trobe University); Jo Durham (Queensland University of </a:t>
            </a:r>
          </a:p>
          <a:p>
            <a:pPr marL="0" indent="0">
              <a:buNone/>
            </a:pPr>
            <a:r>
              <a:rPr lang="en-AU" dirty="0"/>
              <a:t>Technology); Amy Mullens (University of Southern Queensland).</a:t>
            </a:r>
          </a:p>
        </p:txBody>
      </p:sp>
      <p:sp>
        <p:nvSpPr>
          <p:cNvPr id="4" name="Footer Placeholder 3">
            <a:extLst>
              <a:ext uri="{FF2B5EF4-FFF2-40B4-BE49-F238E27FC236}">
                <a16:creationId xmlns:a16="http://schemas.microsoft.com/office/drawing/2014/main" id="{0731407E-9D3A-F945-266C-6E50428401D5}"/>
              </a:ext>
            </a:extLst>
          </p:cNvPr>
          <p:cNvSpPr>
            <a:spLocks noGrp="1"/>
          </p:cNvSpPr>
          <p:nvPr>
            <p:ph type="ftr" sz="quarter" idx="11"/>
          </p:nvPr>
        </p:nvSpPr>
        <p:spPr/>
        <p:txBody>
          <a:bodyPr/>
          <a:lstStyle/>
          <a:p>
            <a:r>
              <a:rPr lang="en-AU"/>
              <a:t>Hepatitis C Elimination in Australia 2023</a:t>
            </a:r>
            <a:endParaRPr lang="en-AU" dirty="0"/>
          </a:p>
        </p:txBody>
      </p:sp>
    </p:spTree>
    <p:extLst>
      <p:ext uri="{BB962C8B-B14F-4D97-AF65-F5344CB8AC3E}">
        <p14:creationId xmlns:p14="http://schemas.microsoft.com/office/powerpoint/2010/main" val="1655524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2025F-D9DB-ADC8-77A6-C626D3B6AC66}"/>
              </a:ext>
            </a:extLst>
          </p:cNvPr>
          <p:cNvSpPr>
            <a:spLocks noGrp="1"/>
          </p:cNvSpPr>
          <p:nvPr>
            <p:ph type="title"/>
          </p:nvPr>
        </p:nvSpPr>
        <p:spPr/>
        <p:txBody>
          <a:bodyPr/>
          <a:lstStyle/>
          <a:p>
            <a:r>
              <a:rPr lang="en-US" dirty="0"/>
              <a:t>Figure 44. Proportion of GBM who reported any drug injection in the six months prior to the survey by HIV status, national, Gay Community Periodic Survey, 2013–2022</a:t>
            </a:r>
            <a:endParaRPr lang="en-AU" dirty="0"/>
          </a:p>
        </p:txBody>
      </p:sp>
      <p:sp>
        <p:nvSpPr>
          <p:cNvPr id="3" name="Footer Placeholder 2">
            <a:extLst>
              <a:ext uri="{FF2B5EF4-FFF2-40B4-BE49-F238E27FC236}">
                <a16:creationId xmlns:a16="http://schemas.microsoft.com/office/drawing/2014/main" id="{0BB4E7A3-B1ED-9938-10C5-6FFEE28DFB17}"/>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7AEA63F9-69BE-1BAB-2706-F08E76FC1798}"/>
              </a:ext>
            </a:extLst>
          </p:cNvPr>
          <p:cNvSpPr>
            <a:spLocks noGrp="1"/>
          </p:cNvSpPr>
          <p:nvPr>
            <p:ph type="body" sz="quarter" idx="15"/>
          </p:nvPr>
        </p:nvSpPr>
        <p:spPr/>
        <p:txBody>
          <a:bodyPr/>
          <a:lstStyle/>
          <a:p>
            <a:r>
              <a:rPr lang="en-US" dirty="0"/>
              <a:t>Source: Annual Report of Trends in </a:t>
            </a:r>
            <a:r>
              <a:rPr lang="en-US" dirty="0" err="1"/>
              <a:t>Behaviour</a:t>
            </a:r>
            <a:r>
              <a:rPr lang="en-US" dirty="0"/>
              <a:t> 2022: HIV and STIs in Australia.(49,50) Notes: Unadjusted data.</a:t>
            </a:r>
            <a:endParaRPr lang="en-AU" dirty="0"/>
          </a:p>
        </p:txBody>
      </p:sp>
      <p:pic>
        <p:nvPicPr>
          <p:cNvPr id="8" name="Picture Placeholder 7" descr="A graph with red lines&#10;&#10;Description automatically generated">
            <a:extLst>
              <a:ext uri="{FF2B5EF4-FFF2-40B4-BE49-F238E27FC236}">
                <a16:creationId xmlns:a16="http://schemas.microsoft.com/office/drawing/2014/main" id="{BC246276-1763-390F-2904-B898C814A895}"/>
              </a:ext>
            </a:extLst>
          </p:cNvPr>
          <p:cNvPicPr>
            <a:picLocks noGrp="1" noChangeAspect="1"/>
          </p:cNvPicPr>
          <p:nvPr>
            <p:ph type="pic" sz="quarter" idx="13"/>
          </p:nvPr>
        </p:nvPicPr>
        <p:blipFill>
          <a:blip r:embed="rId2"/>
          <a:srcRect t="462" b="462"/>
          <a:stretch>
            <a:fillRect/>
          </a:stretch>
        </p:blipFill>
        <p:spPr/>
      </p:pic>
      <p:sp>
        <p:nvSpPr>
          <p:cNvPr id="6" name="Text Placeholder 3">
            <a:extLst>
              <a:ext uri="{FF2B5EF4-FFF2-40B4-BE49-F238E27FC236}">
                <a16:creationId xmlns:a16="http://schemas.microsoft.com/office/drawing/2014/main" id="{AABFF56B-C439-9207-CE5E-9E17035F0281}"/>
              </a:ext>
            </a:extLst>
          </p:cNvPr>
          <p:cNvSpPr>
            <a:spLocks noGrp="1"/>
          </p:cNvSpPr>
          <p:nvPr>
            <p:ph type="body" sz="quarter" idx="14"/>
          </p:nvPr>
        </p:nvSpPr>
        <p:spPr>
          <a:xfrm>
            <a:off x="6096000" y="107950"/>
            <a:ext cx="5688013" cy="441325"/>
          </a:xfrm>
        </p:spPr>
        <p:txBody>
          <a:bodyPr/>
          <a:lstStyle/>
          <a:p>
            <a:r>
              <a:rPr lang="en-US" dirty="0"/>
              <a:t>Prevention</a:t>
            </a:r>
            <a:endParaRPr lang="en-AU" dirty="0"/>
          </a:p>
        </p:txBody>
      </p:sp>
    </p:spTree>
    <p:extLst>
      <p:ext uri="{BB962C8B-B14F-4D97-AF65-F5344CB8AC3E}">
        <p14:creationId xmlns:p14="http://schemas.microsoft.com/office/powerpoint/2010/main" val="2779996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F48C-DFDF-EE40-A6E5-827571E5AC52}"/>
              </a:ext>
            </a:extLst>
          </p:cNvPr>
          <p:cNvSpPr>
            <a:spLocks noGrp="1"/>
          </p:cNvSpPr>
          <p:nvPr>
            <p:ph type="title"/>
          </p:nvPr>
        </p:nvSpPr>
        <p:spPr/>
        <p:txBody>
          <a:bodyPr>
            <a:noAutofit/>
          </a:bodyPr>
          <a:lstStyle/>
          <a:p>
            <a:r>
              <a:rPr lang="en-AU" sz="1600" dirty="0"/>
              <a:t>Figure 45. Annual change in people living with chronic hepatitis C, hepatitis C incidence (all), treatment coverage, and liver‑related deaths (viraemic and cured) in Australia 2030 (2010–2030) with World Health Organization HCV elimination targets  (dotted lines: Panel B:       80% and        90% reductions in incidence, Panel C:        80% eligible treated, and Panel D:        65% reduction in deaths)</a:t>
            </a:r>
            <a:endParaRPr lang="en-US" sz="1600" dirty="0"/>
          </a:p>
        </p:txBody>
      </p:sp>
      <p:sp>
        <p:nvSpPr>
          <p:cNvPr id="3" name="Footer Placeholder 2">
            <a:extLst>
              <a:ext uri="{FF2B5EF4-FFF2-40B4-BE49-F238E27FC236}">
                <a16:creationId xmlns:a16="http://schemas.microsoft.com/office/drawing/2014/main" id="{43BF73A5-AE2D-B34E-9C90-69DBBF4DA009}"/>
              </a:ext>
            </a:extLst>
          </p:cNvPr>
          <p:cNvSpPr>
            <a:spLocks noGrp="1"/>
          </p:cNvSpPr>
          <p:nvPr>
            <p:ph type="ftr" sz="quarter" idx="11"/>
          </p:nvPr>
        </p:nvSpPr>
        <p:spPr/>
        <p:txBody>
          <a:bodyPr/>
          <a:lstStyle/>
          <a:p>
            <a:r>
              <a:rPr lang="en-AU" dirty="0"/>
              <a:t>Hepatitis C Elimination in Australia 2023</a:t>
            </a:r>
          </a:p>
        </p:txBody>
      </p:sp>
      <p:sp>
        <p:nvSpPr>
          <p:cNvPr id="4" name="Text Placeholder 3">
            <a:extLst>
              <a:ext uri="{FF2B5EF4-FFF2-40B4-BE49-F238E27FC236}">
                <a16:creationId xmlns:a16="http://schemas.microsoft.com/office/drawing/2014/main" id="{7F897C8A-77D1-1E47-8E8F-A62F68DA37F7}"/>
              </a:ext>
            </a:extLst>
          </p:cNvPr>
          <p:cNvSpPr>
            <a:spLocks noGrp="1"/>
          </p:cNvSpPr>
          <p:nvPr>
            <p:ph type="body" sz="quarter" idx="14"/>
          </p:nvPr>
        </p:nvSpPr>
        <p:spPr/>
        <p:txBody>
          <a:bodyPr/>
          <a:lstStyle/>
          <a:p>
            <a:r>
              <a:rPr lang="en-AU" dirty="0"/>
              <a:t>Modelling elimination</a:t>
            </a:r>
          </a:p>
        </p:txBody>
      </p:sp>
      <p:sp>
        <p:nvSpPr>
          <p:cNvPr id="5" name="Text Placeholder 4">
            <a:extLst>
              <a:ext uri="{FF2B5EF4-FFF2-40B4-BE49-F238E27FC236}">
                <a16:creationId xmlns:a16="http://schemas.microsoft.com/office/drawing/2014/main" id="{0CBE92EC-D12D-B841-B7AB-74F5250D482C}"/>
              </a:ext>
            </a:extLst>
          </p:cNvPr>
          <p:cNvSpPr>
            <a:spLocks noGrp="1"/>
          </p:cNvSpPr>
          <p:nvPr>
            <p:ph type="body" sz="quarter" idx="15"/>
          </p:nvPr>
        </p:nvSpPr>
        <p:spPr/>
        <p:txBody>
          <a:bodyPr/>
          <a:lstStyle/>
          <a:p>
            <a:r>
              <a:rPr lang="en-GB" dirty="0"/>
              <a:t>Source: Updated from Kwon et al., </a:t>
            </a:r>
            <a:r>
              <a:rPr lang="en-GB" i="1" dirty="0"/>
              <a:t>J Viral </a:t>
            </a:r>
            <a:r>
              <a:rPr lang="en-GB" i="1" dirty="0" err="1"/>
              <a:t>Hepat</a:t>
            </a:r>
            <a:r>
              <a:rPr lang="en-GB" dirty="0"/>
              <a:t>. 2019</a:t>
            </a:r>
            <a:r>
              <a:rPr lang="en-GB" baseline="30000" dirty="0"/>
              <a:t>(2)</a:t>
            </a:r>
            <a:r>
              <a:rPr lang="en-GB" dirty="0"/>
              <a:t> and Kwon et al., </a:t>
            </a:r>
            <a:r>
              <a:rPr lang="en-GB" i="1" dirty="0" err="1"/>
              <a:t>PLoS</a:t>
            </a:r>
            <a:r>
              <a:rPr lang="en-GB" i="1" dirty="0"/>
              <a:t> One</a:t>
            </a:r>
            <a:r>
              <a:rPr lang="en-GB" dirty="0"/>
              <a:t>. 2021.</a:t>
            </a:r>
            <a:r>
              <a:rPr lang="en-GB" baseline="30000" dirty="0"/>
              <a:t>(3)</a:t>
            </a:r>
            <a:endParaRPr lang="en-AU" baseline="30000" dirty="0"/>
          </a:p>
        </p:txBody>
      </p:sp>
      <p:pic>
        <p:nvPicPr>
          <p:cNvPr id="12" name="Picture Placeholder 11">
            <a:extLst>
              <a:ext uri="{FF2B5EF4-FFF2-40B4-BE49-F238E27FC236}">
                <a16:creationId xmlns:a16="http://schemas.microsoft.com/office/drawing/2014/main" id="{99C8AB6A-2A22-304B-B83D-6A440D3B74CB}"/>
              </a:ext>
            </a:extLst>
          </p:cNvPr>
          <p:cNvPicPr>
            <a:picLocks noGrp="1" noChangeAspect="1"/>
          </p:cNvPicPr>
          <p:nvPr>
            <p:ph type="pic" sz="quarter" idx="13"/>
          </p:nvPr>
        </p:nvPicPr>
        <p:blipFill>
          <a:blip r:embed="rId3"/>
          <a:srcRect/>
          <a:stretch/>
        </p:blipFill>
        <p:spPr>
          <a:xfrm>
            <a:off x="963936" y="1990808"/>
            <a:ext cx="10264127" cy="3829429"/>
          </a:xfrm>
        </p:spPr>
      </p:pic>
      <p:pic>
        <p:nvPicPr>
          <p:cNvPr id="7" name="Picture 6">
            <a:extLst>
              <a:ext uri="{FF2B5EF4-FFF2-40B4-BE49-F238E27FC236}">
                <a16:creationId xmlns:a16="http://schemas.microsoft.com/office/drawing/2014/main" id="{CCE7B4BC-563F-1149-A32B-64AEA26D9A76}"/>
              </a:ext>
            </a:extLst>
          </p:cNvPr>
          <p:cNvPicPr>
            <a:picLocks noChangeAspect="1"/>
          </p:cNvPicPr>
          <p:nvPr/>
        </p:nvPicPr>
        <p:blipFill>
          <a:blip r:embed="rId4"/>
          <a:stretch>
            <a:fillRect/>
          </a:stretch>
        </p:blipFill>
        <p:spPr>
          <a:xfrm>
            <a:off x="6600056" y="1512000"/>
            <a:ext cx="368300" cy="63500"/>
          </a:xfrm>
          <a:prstGeom prst="rect">
            <a:avLst/>
          </a:prstGeom>
        </p:spPr>
      </p:pic>
      <p:pic>
        <p:nvPicPr>
          <p:cNvPr id="8" name="Picture 7">
            <a:extLst>
              <a:ext uri="{FF2B5EF4-FFF2-40B4-BE49-F238E27FC236}">
                <a16:creationId xmlns:a16="http://schemas.microsoft.com/office/drawing/2014/main" id="{6848C0B2-56F2-9442-A02C-141D732D82FA}"/>
              </a:ext>
            </a:extLst>
          </p:cNvPr>
          <p:cNvPicPr>
            <a:picLocks noChangeAspect="1"/>
          </p:cNvPicPr>
          <p:nvPr/>
        </p:nvPicPr>
        <p:blipFill>
          <a:blip r:embed="rId5"/>
          <a:stretch>
            <a:fillRect/>
          </a:stretch>
        </p:blipFill>
        <p:spPr>
          <a:xfrm>
            <a:off x="7815932" y="1512000"/>
            <a:ext cx="368300" cy="63500"/>
          </a:xfrm>
          <a:prstGeom prst="rect">
            <a:avLst/>
          </a:prstGeom>
        </p:spPr>
      </p:pic>
      <p:pic>
        <p:nvPicPr>
          <p:cNvPr id="9" name="Picture 8">
            <a:extLst>
              <a:ext uri="{FF2B5EF4-FFF2-40B4-BE49-F238E27FC236}">
                <a16:creationId xmlns:a16="http://schemas.microsoft.com/office/drawing/2014/main" id="{FC8A2314-DEB1-2F41-B69B-7FCE4D0F2BC1}"/>
              </a:ext>
            </a:extLst>
          </p:cNvPr>
          <p:cNvPicPr>
            <a:picLocks noChangeAspect="1"/>
          </p:cNvPicPr>
          <p:nvPr/>
        </p:nvPicPr>
        <p:blipFill>
          <a:blip r:embed="rId6"/>
          <a:stretch>
            <a:fillRect/>
          </a:stretch>
        </p:blipFill>
        <p:spPr>
          <a:xfrm>
            <a:off x="1839268" y="1764000"/>
            <a:ext cx="368300" cy="63500"/>
          </a:xfrm>
          <a:prstGeom prst="rect">
            <a:avLst/>
          </a:prstGeom>
        </p:spPr>
      </p:pic>
      <p:pic>
        <p:nvPicPr>
          <p:cNvPr id="10" name="Picture 9">
            <a:extLst>
              <a:ext uri="{FF2B5EF4-FFF2-40B4-BE49-F238E27FC236}">
                <a16:creationId xmlns:a16="http://schemas.microsoft.com/office/drawing/2014/main" id="{412007AE-F959-8D42-AC4A-4377628D0892}"/>
              </a:ext>
            </a:extLst>
          </p:cNvPr>
          <p:cNvPicPr>
            <a:picLocks noChangeAspect="1"/>
          </p:cNvPicPr>
          <p:nvPr/>
        </p:nvPicPr>
        <p:blipFill>
          <a:blip r:embed="rId6"/>
          <a:stretch>
            <a:fillRect/>
          </a:stretch>
        </p:blipFill>
        <p:spPr>
          <a:xfrm>
            <a:off x="5439668" y="1764000"/>
            <a:ext cx="368300" cy="63500"/>
          </a:xfrm>
          <a:prstGeom prst="rect">
            <a:avLst/>
          </a:prstGeom>
        </p:spPr>
      </p:pic>
    </p:spTree>
    <p:extLst>
      <p:ext uri="{BB962C8B-B14F-4D97-AF65-F5344CB8AC3E}">
        <p14:creationId xmlns:p14="http://schemas.microsoft.com/office/powerpoint/2010/main" val="13570288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F48C-DFDF-EE40-A6E5-827571E5AC52}"/>
              </a:ext>
            </a:extLst>
          </p:cNvPr>
          <p:cNvSpPr>
            <a:spLocks noGrp="1"/>
          </p:cNvSpPr>
          <p:nvPr>
            <p:ph type="title"/>
          </p:nvPr>
        </p:nvSpPr>
        <p:spPr>
          <a:xfrm>
            <a:off x="910817" y="836712"/>
            <a:ext cx="10370367" cy="1170000"/>
          </a:xfrm>
        </p:spPr>
        <p:txBody>
          <a:bodyPr>
            <a:noAutofit/>
          </a:bodyPr>
          <a:lstStyle/>
          <a:p>
            <a:r>
              <a:rPr lang="en-GB" dirty="0"/>
              <a:t>Table 2. Scenarios for the annual number of people in Australia receiving DAA</a:t>
            </a:r>
            <a:endParaRPr lang="en-AU" dirty="0"/>
          </a:p>
        </p:txBody>
      </p:sp>
      <p:sp>
        <p:nvSpPr>
          <p:cNvPr id="3" name="Footer Placeholder 2">
            <a:extLst>
              <a:ext uri="{FF2B5EF4-FFF2-40B4-BE49-F238E27FC236}">
                <a16:creationId xmlns:a16="http://schemas.microsoft.com/office/drawing/2014/main" id="{43BF73A5-AE2D-B34E-9C90-69DBBF4DA009}"/>
              </a:ext>
            </a:extLst>
          </p:cNvPr>
          <p:cNvSpPr>
            <a:spLocks noGrp="1"/>
          </p:cNvSpPr>
          <p:nvPr>
            <p:ph type="ftr" sz="quarter" idx="11"/>
          </p:nvPr>
        </p:nvSpPr>
        <p:spPr/>
        <p:txBody>
          <a:bodyPr/>
          <a:lstStyle/>
          <a:p>
            <a:r>
              <a:rPr lang="en-AU" dirty="0"/>
              <a:t>Hepatitis C Elimination in Australia 2023</a:t>
            </a:r>
          </a:p>
        </p:txBody>
      </p:sp>
      <p:sp>
        <p:nvSpPr>
          <p:cNvPr id="4" name="Text Placeholder 3">
            <a:extLst>
              <a:ext uri="{FF2B5EF4-FFF2-40B4-BE49-F238E27FC236}">
                <a16:creationId xmlns:a16="http://schemas.microsoft.com/office/drawing/2014/main" id="{7F897C8A-77D1-1E47-8E8F-A62F68DA37F7}"/>
              </a:ext>
            </a:extLst>
          </p:cNvPr>
          <p:cNvSpPr>
            <a:spLocks noGrp="1"/>
          </p:cNvSpPr>
          <p:nvPr>
            <p:ph type="body" sz="quarter" idx="14"/>
          </p:nvPr>
        </p:nvSpPr>
        <p:spPr/>
        <p:txBody>
          <a:bodyPr/>
          <a:lstStyle/>
          <a:p>
            <a:r>
              <a:rPr lang="en-AU" dirty="0"/>
              <a:t>Modelling elimination</a:t>
            </a:r>
          </a:p>
        </p:txBody>
      </p:sp>
      <p:sp>
        <p:nvSpPr>
          <p:cNvPr id="5" name="Text Placeholder 4">
            <a:extLst>
              <a:ext uri="{FF2B5EF4-FFF2-40B4-BE49-F238E27FC236}">
                <a16:creationId xmlns:a16="http://schemas.microsoft.com/office/drawing/2014/main" id="{0CBE92EC-D12D-B841-B7AB-74F5250D482C}"/>
              </a:ext>
            </a:extLst>
          </p:cNvPr>
          <p:cNvSpPr>
            <a:spLocks noGrp="1"/>
          </p:cNvSpPr>
          <p:nvPr>
            <p:ph type="body" sz="quarter" idx="15"/>
          </p:nvPr>
        </p:nvSpPr>
        <p:spPr/>
        <p:txBody>
          <a:bodyPr>
            <a:normAutofit/>
          </a:bodyPr>
          <a:lstStyle/>
          <a:p>
            <a:r>
              <a:rPr lang="en-GB" dirty="0"/>
              <a:t>Source: Updated from Kwon et al., </a:t>
            </a:r>
            <a:r>
              <a:rPr lang="en-GB" i="1" dirty="0"/>
              <a:t>J Viral </a:t>
            </a:r>
            <a:r>
              <a:rPr lang="en-GB" i="1" dirty="0" err="1"/>
              <a:t>Hepat</a:t>
            </a:r>
            <a:r>
              <a:rPr lang="en-GB" dirty="0"/>
              <a:t>. 2019</a:t>
            </a:r>
            <a:r>
              <a:rPr lang="en-GB" baseline="30000" dirty="0"/>
              <a:t>(2)</a:t>
            </a:r>
            <a:r>
              <a:rPr lang="en-GB" dirty="0"/>
              <a:t> and Kwon et al., </a:t>
            </a:r>
            <a:r>
              <a:rPr lang="en-GB" i="1" dirty="0" err="1"/>
              <a:t>PLoS</a:t>
            </a:r>
            <a:r>
              <a:rPr lang="en-GB" i="1" dirty="0"/>
              <a:t> One</a:t>
            </a:r>
            <a:r>
              <a:rPr lang="en-GB" dirty="0"/>
              <a:t>. 2021.</a:t>
            </a:r>
            <a:r>
              <a:rPr lang="en-GB" baseline="30000" dirty="0"/>
              <a:t>(3)</a:t>
            </a:r>
            <a:endParaRPr lang="en-AU" baseline="30000" dirty="0"/>
          </a:p>
        </p:txBody>
      </p:sp>
      <p:pic>
        <p:nvPicPr>
          <p:cNvPr id="12" name="Picture Placeholder 11">
            <a:extLst>
              <a:ext uri="{FF2B5EF4-FFF2-40B4-BE49-F238E27FC236}">
                <a16:creationId xmlns:a16="http://schemas.microsoft.com/office/drawing/2014/main" id="{99C8AB6A-2A22-304B-B83D-6A440D3B74CB}"/>
              </a:ext>
            </a:extLst>
          </p:cNvPr>
          <p:cNvPicPr>
            <a:picLocks noGrp="1" noChangeAspect="1"/>
          </p:cNvPicPr>
          <p:nvPr>
            <p:ph type="pic" sz="quarter" idx="13"/>
          </p:nvPr>
        </p:nvPicPr>
        <p:blipFill>
          <a:blip r:embed="rId3"/>
          <a:stretch/>
        </p:blipFill>
        <p:spPr>
          <a:xfrm>
            <a:off x="1055441" y="1361162"/>
            <a:ext cx="10174605" cy="3796030"/>
          </a:xfrm>
        </p:spPr>
      </p:pic>
    </p:spTree>
    <p:extLst>
      <p:ext uri="{BB962C8B-B14F-4D97-AF65-F5344CB8AC3E}">
        <p14:creationId xmlns:p14="http://schemas.microsoft.com/office/powerpoint/2010/main" val="17667433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07E7-11C7-062B-C8EE-BD6EBF205159}"/>
              </a:ext>
            </a:extLst>
          </p:cNvPr>
          <p:cNvSpPr>
            <a:spLocks noGrp="1"/>
          </p:cNvSpPr>
          <p:nvPr>
            <p:ph type="title"/>
          </p:nvPr>
        </p:nvSpPr>
        <p:spPr/>
        <p:txBody>
          <a:bodyPr/>
          <a:lstStyle/>
          <a:p>
            <a:r>
              <a:rPr lang="en-US" dirty="0"/>
              <a:t>Figure 46. Adherence to scheduled ultrasounds among people with cirrhosis and cured of hepatitis C, attending a Victorian hospital liver clinic, between 2003 and 2022, (N=108)</a:t>
            </a:r>
            <a:endParaRPr lang="en-AU" dirty="0"/>
          </a:p>
        </p:txBody>
      </p:sp>
      <p:sp>
        <p:nvSpPr>
          <p:cNvPr id="3" name="Footer Placeholder 2">
            <a:extLst>
              <a:ext uri="{FF2B5EF4-FFF2-40B4-BE49-F238E27FC236}">
                <a16:creationId xmlns:a16="http://schemas.microsoft.com/office/drawing/2014/main" id="{469EC289-FA8D-D292-2E1D-D3C84F733B4A}"/>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831174E7-9E81-DE79-5271-FFCCB3F73E7E}"/>
              </a:ext>
            </a:extLst>
          </p:cNvPr>
          <p:cNvSpPr>
            <a:spLocks noGrp="1"/>
          </p:cNvSpPr>
          <p:nvPr>
            <p:ph type="body" sz="quarter" idx="15"/>
          </p:nvPr>
        </p:nvSpPr>
        <p:spPr/>
        <p:txBody>
          <a:bodyPr/>
          <a:lstStyle/>
          <a:p>
            <a:r>
              <a:rPr lang="en-US" dirty="0"/>
              <a:t>Source: Adapted from Cumming et al. 2023.(52)</a:t>
            </a:r>
            <a:endParaRPr lang="en-AU" dirty="0"/>
          </a:p>
        </p:txBody>
      </p:sp>
      <p:pic>
        <p:nvPicPr>
          <p:cNvPr id="8" name="Picture Placeholder 7" descr="A screen shot of a graph&#10;&#10;Description automatically generated">
            <a:extLst>
              <a:ext uri="{FF2B5EF4-FFF2-40B4-BE49-F238E27FC236}">
                <a16:creationId xmlns:a16="http://schemas.microsoft.com/office/drawing/2014/main" id="{0328DFA5-7419-CF80-DE65-6E9129B54BCB}"/>
              </a:ext>
            </a:extLst>
          </p:cNvPr>
          <p:cNvPicPr>
            <a:picLocks noGrp="1" noChangeAspect="1"/>
          </p:cNvPicPr>
          <p:nvPr>
            <p:ph type="pic" sz="quarter" idx="13"/>
          </p:nvPr>
        </p:nvPicPr>
        <p:blipFill>
          <a:blip r:embed="rId2"/>
          <a:srcRect t="462" b="462"/>
          <a:stretch>
            <a:fillRect/>
          </a:stretch>
        </p:blipFill>
        <p:spPr/>
      </p:pic>
      <p:sp>
        <p:nvSpPr>
          <p:cNvPr id="6" name="Text Placeholder 3">
            <a:extLst>
              <a:ext uri="{FF2B5EF4-FFF2-40B4-BE49-F238E27FC236}">
                <a16:creationId xmlns:a16="http://schemas.microsoft.com/office/drawing/2014/main" id="{8BCAADD9-14CF-75CB-9391-5CE9739487AC}"/>
              </a:ext>
            </a:extLst>
          </p:cNvPr>
          <p:cNvSpPr>
            <a:spLocks noGrp="1"/>
          </p:cNvSpPr>
          <p:nvPr>
            <p:ph type="body" sz="quarter" idx="14"/>
          </p:nvPr>
        </p:nvSpPr>
        <p:spPr>
          <a:xfrm>
            <a:off x="6096000" y="107950"/>
            <a:ext cx="5688013" cy="441325"/>
          </a:xfrm>
        </p:spPr>
        <p:txBody>
          <a:bodyPr/>
          <a:lstStyle/>
          <a:p>
            <a:r>
              <a:rPr lang="en-AU" dirty="0"/>
              <a:t>Modelling elimination</a:t>
            </a:r>
          </a:p>
        </p:txBody>
      </p:sp>
    </p:spTree>
    <p:extLst>
      <p:ext uri="{BB962C8B-B14F-4D97-AF65-F5344CB8AC3E}">
        <p14:creationId xmlns:p14="http://schemas.microsoft.com/office/powerpoint/2010/main" val="4075912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89E5-88D9-7363-94E0-52CA70C96B39}"/>
              </a:ext>
            </a:extLst>
          </p:cNvPr>
          <p:cNvSpPr>
            <a:spLocks noGrp="1"/>
          </p:cNvSpPr>
          <p:nvPr>
            <p:ph type="title"/>
          </p:nvPr>
        </p:nvSpPr>
        <p:spPr/>
        <p:txBody>
          <a:bodyPr/>
          <a:lstStyle/>
          <a:p>
            <a:r>
              <a:rPr lang="en-US" dirty="0"/>
              <a:t>Figure 47. Average additional simulated life years gained per 100 simulated people over a 10‑year simulated period by the public health intervention</a:t>
            </a:r>
            <a:endParaRPr lang="en-AU" dirty="0"/>
          </a:p>
        </p:txBody>
      </p:sp>
      <p:sp>
        <p:nvSpPr>
          <p:cNvPr id="3" name="Footer Placeholder 2">
            <a:extLst>
              <a:ext uri="{FF2B5EF4-FFF2-40B4-BE49-F238E27FC236}">
                <a16:creationId xmlns:a16="http://schemas.microsoft.com/office/drawing/2014/main" id="{4E2224FC-F4C2-557D-CF46-9DAB0707DE99}"/>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9657E373-CFB6-BC07-DC01-5A2F4B2CBAB0}"/>
              </a:ext>
            </a:extLst>
          </p:cNvPr>
          <p:cNvSpPr>
            <a:spLocks noGrp="1"/>
          </p:cNvSpPr>
          <p:nvPr>
            <p:ph type="body" sz="quarter" idx="15"/>
          </p:nvPr>
        </p:nvSpPr>
        <p:spPr/>
        <p:txBody>
          <a:bodyPr>
            <a:normAutofit fontScale="92500" lnSpcReduction="10000"/>
          </a:bodyPr>
          <a:lstStyle/>
          <a:p>
            <a:r>
              <a:rPr lang="en-US" dirty="0"/>
              <a:t>Source: Adapted from Cumming et al. 2023.(52)</a:t>
            </a:r>
            <a:endParaRPr lang="en-AU" dirty="0"/>
          </a:p>
        </p:txBody>
      </p:sp>
      <p:pic>
        <p:nvPicPr>
          <p:cNvPr id="8" name="Picture Placeholder 7" descr="A graph of different types of objects&#10;&#10;Description automatically generated with medium confidence">
            <a:extLst>
              <a:ext uri="{FF2B5EF4-FFF2-40B4-BE49-F238E27FC236}">
                <a16:creationId xmlns:a16="http://schemas.microsoft.com/office/drawing/2014/main" id="{12CFE6A2-8296-84DC-3DCE-0AE50AAA860A}"/>
              </a:ext>
            </a:extLst>
          </p:cNvPr>
          <p:cNvPicPr>
            <a:picLocks noGrp="1" noChangeAspect="1"/>
          </p:cNvPicPr>
          <p:nvPr>
            <p:ph type="pic" sz="quarter" idx="13"/>
          </p:nvPr>
        </p:nvPicPr>
        <p:blipFill>
          <a:blip r:embed="rId2"/>
          <a:srcRect l="1" r="1"/>
          <a:stretch/>
        </p:blipFill>
        <p:spPr/>
      </p:pic>
      <p:sp>
        <p:nvSpPr>
          <p:cNvPr id="4" name="Text Placeholder 3">
            <a:extLst>
              <a:ext uri="{FF2B5EF4-FFF2-40B4-BE49-F238E27FC236}">
                <a16:creationId xmlns:a16="http://schemas.microsoft.com/office/drawing/2014/main" id="{53D55B9A-0DE6-343A-3165-246E98E54F0D}"/>
              </a:ext>
            </a:extLst>
          </p:cNvPr>
          <p:cNvSpPr>
            <a:spLocks noGrp="1"/>
          </p:cNvSpPr>
          <p:nvPr>
            <p:ph type="body" sz="quarter" idx="14"/>
          </p:nvPr>
        </p:nvSpPr>
        <p:spPr>
          <a:xfrm>
            <a:off x="6096000" y="107950"/>
            <a:ext cx="5688013" cy="441325"/>
          </a:xfrm>
        </p:spPr>
        <p:txBody>
          <a:bodyPr/>
          <a:lstStyle/>
          <a:p>
            <a:r>
              <a:rPr lang="en-AU" dirty="0"/>
              <a:t>Modelling elimination</a:t>
            </a:r>
          </a:p>
        </p:txBody>
      </p:sp>
    </p:spTree>
    <p:extLst>
      <p:ext uri="{BB962C8B-B14F-4D97-AF65-F5344CB8AC3E}">
        <p14:creationId xmlns:p14="http://schemas.microsoft.com/office/powerpoint/2010/main" val="31511545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235E-516C-82D1-7A33-EF2721CF0ABB}"/>
              </a:ext>
            </a:extLst>
          </p:cNvPr>
          <p:cNvSpPr>
            <a:spLocks noGrp="1"/>
          </p:cNvSpPr>
          <p:nvPr>
            <p:ph type="title"/>
          </p:nvPr>
        </p:nvSpPr>
        <p:spPr/>
        <p:txBody>
          <a:bodyPr/>
          <a:lstStyle/>
          <a:p>
            <a:r>
              <a:rPr lang="en-US" dirty="0"/>
              <a:t>Table 3. Public health intervention scenarios modelled, with the approximate change in model inputs for each scenario</a:t>
            </a:r>
            <a:endParaRPr lang="en-AU" dirty="0"/>
          </a:p>
        </p:txBody>
      </p:sp>
      <p:sp>
        <p:nvSpPr>
          <p:cNvPr id="3" name="Footer Placeholder 2">
            <a:extLst>
              <a:ext uri="{FF2B5EF4-FFF2-40B4-BE49-F238E27FC236}">
                <a16:creationId xmlns:a16="http://schemas.microsoft.com/office/drawing/2014/main" id="{8627A229-F2D3-DD2B-3CBB-C552A91369EF}"/>
              </a:ext>
            </a:extLst>
          </p:cNvPr>
          <p:cNvSpPr>
            <a:spLocks noGrp="1"/>
          </p:cNvSpPr>
          <p:nvPr>
            <p:ph type="ftr" sz="quarter" idx="11"/>
          </p:nvPr>
        </p:nvSpPr>
        <p:spPr/>
        <p:txBody>
          <a:bodyPr/>
          <a:lstStyle/>
          <a:p>
            <a:r>
              <a:rPr lang="en-AU"/>
              <a:t>Hepatitis C Elimination in Australia 2023</a:t>
            </a:r>
            <a:endParaRPr lang="en-AU" dirty="0"/>
          </a:p>
        </p:txBody>
      </p:sp>
      <p:sp>
        <p:nvSpPr>
          <p:cNvPr id="5" name="Text Placeholder 4">
            <a:extLst>
              <a:ext uri="{FF2B5EF4-FFF2-40B4-BE49-F238E27FC236}">
                <a16:creationId xmlns:a16="http://schemas.microsoft.com/office/drawing/2014/main" id="{80DBB642-FF11-6CC2-6C2C-77C750AFC647}"/>
              </a:ext>
            </a:extLst>
          </p:cNvPr>
          <p:cNvSpPr>
            <a:spLocks noGrp="1"/>
          </p:cNvSpPr>
          <p:nvPr>
            <p:ph type="body" sz="quarter" idx="15"/>
          </p:nvPr>
        </p:nvSpPr>
        <p:spPr/>
        <p:txBody>
          <a:bodyPr>
            <a:normAutofit fontScale="92500" lnSpcReduction="10000"/>
          </a:bodyPr>
          <a:lstStyle/>
          <a:p>
            <a:r>
              <a:rPr lang="en-US" dirty="0"/>
              <a:t>Source: Adapted from Cumming et al. 2023.(52)</a:t>
            </a:r>
            <a:endParaRPr lang="en-AU" dirty="0"/>
          </a:p>
        </p:txBody>
      </p:sp>
      <p:pic>
        <p:nvPicPr>
          <p:cNvPr id="8" name="Picture Placeholder 7" descr="A screenshot of a computer screen&#10;&#10;Description automatically generated">
            <a:extLst>
              <a:ext uri="{FF2B5EF4-FFF2-40B4-BE49-F238E27FC236}">
                <a16:creationId xmlns:a16="http://schemas.microsoft.com/office/drawing/2014/main" id="{0723ECDB-52C8-A314-31B9-DFC728F70F18}"/>
              </a:ext>
            </a:extLst>
          </p:cNvPr>
          <p:cNvPicPr>
            <a:picLocks noGrp="1" noChangeAspect="1"/>
          </p:cNvPicPr>
          <p:nvPr>
            <p:ph type="pic" sz="quarter" idx="13"/>
          </p:nvPr>
        </p:nvPicPr>
        <p:blipFill>
          <a:blip r:embed="rId3"/>
          <a:srcRect l="1" r="1"/>
          <a:stretch/>
        </p:blipFill>
        <p:spPr/>
      </p:pic>
      <p:sp>
        <p:nvSpPr>
          <p:cNvPr id="4" name="Text Placeholder 3">
            <a:extLst>
              <a:ext uri="{FF2B5EF4-FFF2-40B4-BE49-F238E27FC236}">
                <a16:creationId xmlns:a16="http://schemas.microsoft.com/office/drawing/2014/main" id="{1C828BC4-87BC-2F8B-EF07-4E06B09B5D76}"/>
              </a:ext>
            </a:extLst>
          </p:cNvPr>
          <p:cNvSpPr>
            <a:spLocks noGrp="1"/>
          </p:cNvSpPr>
          <p:nvPr>
            <p:ph type="body" sz="quarter" idx="14"/>
          </p:nvPr>
        </p:nvSpPr>
        <p:spPr>
          <a:xfrm>
            <a:off x="6096000" y="107950"/>
            <a:ext cx="5688013" cy="441325"/>
          </a:xfrm>
        </p:spPr>
        <p:txBody>
          <a:bodyPr/>
          <a:lstStyle/>
          <a:p>
            <a:r>
              <a:rPr lang="en-AU" dirty="0"/>
              <a:t>Modelling elimination</a:t>
            </a:r>
          </a:p>
        </p:txBody>
      </p:sp>
    </p:spTree>
    <p:extLst>
      <p:ext uri="{BB962C8B-B14F-4D97-AF65-F5344CB8AC3E}">
        <p14:creationId xmlns:p14="http://schemas.microsoft.com/office/powerpoint/2010/main" val="41710455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26AA15-9A22-4991-4BC9-A553309622DE}"/>
              </a:ext>
            </a:extLst>
          </p:cNvPr>
          <p:cNvSpPr>
            <a:spLocks noGrp="1"/>
          </p:cNvSpPr>
          <p:nvPr>
            <p:ph type="title"/>
          </p:nvPr>
        </p:nvSpPr>
        <p:spPr/>
        <p:txBody>
          <a:bodyPr/>
          <a:lstStyle/>
          <a:p>
            <a:r>
              <a:rPr lang="en-US" dirty="0"/>
              <a:t>Reference List</a:t>
            </a:r>
            <a:endParaRPr lang="en-AU" dirty="0"/>
          </a:p>
        </p:txBody>
      </p:sp>
      <p:sp>
        <p:nvSpPr>
          <p:cNvPr id="9" name="Content Placeholder 8">
            <a:extLst>
              <a:ext uri="{FF2B5EF4-FFF2-40B4-BE49-F238E27FC236}">
                <a16:creationId xmlns:a16="http://schemas.microsoft.com/office/drawing/2014/main" id="{A4D7A2B5-6EAE-579C-B157-B6ED6CA9CE0B}"/>
              </a:ext>
            </a:extLst>
          </p:cNvPr>
          <p:cNvSpPr>
            <a:spLocks noGrp="1"/>
          </p:cNvSpPr>
          <p:nvPr>
            <p:ph sz="half" idx="1"/>
          </p:nvPr>
        </p:nvSpPr>
        <p:spPr>
          <a:xfrm>
            <a:off x="838202" y="1825625"/>
            <a:ext cx="4969766" cy="4895850"/>
          </a:xfrm>
        </p:spPr>
        <p:txBody>
          <a:bodyPr>
            <a:normAutofit fontScale="25000" lnSpcReduction="20000"/>
          </a:bodyPr>
          <a:lstStyle/>
          <a:p>
            <a:pPr marL="0" indent="0">
              <a:buNone/>
            </a:pPr>
            <a:r>
              <a:rPr lang="en-AU" dirty="0"/>
              <a:t>1. </a:t>
            </a:r>
            <a:r>
              <a:rPr lang="en-AU" dirty="0" err="1"/>
              <a:t>Alavi</a:t>
            </a:r>
            <a:r>
              <a:rPr lang="en-AU" dirty="0"/>
              <a:t> M, Law MG, Valerio H, et al. Declining hepatitis C virus-related liver disease burden in the </a:t>
            </a:r>
          </a:p>
          <a:p>
            <a:pPr marL="0" indent="0">
              <a:buNone/>
            </a:pPr>
            <a:r>
              <a:rPr lang="en-AU" dirty="0"/>
              <a:t>direct-acting antiviral therapy era in New South Wales, Australia. J Hepatol. 2019;71(2):281–288. </a:t>
            </a:r>
          </a:p>
          <a:p>
            <a:pPr marL="0" indent="0">
              <a:buNone/>
            </a:pPr>
            <a:r>
              <a:rPr lang="en-AU" dirty="0" err="1"/>
              <a:t>doi</a:t>
            </a:r>
            <a:r>
              <a:rPr lang="en-AU" dirty="0"/>
              <a:t>: https://doi.org/10.1016/j.jhep.2019.04.014.</a:t>
            </a:r>
          </a:p>
          <a:p>
            <a:pPr marL="0" indent="0">
              <a:buNone/>
            </a:pPr>
            <a:r>
              <a:rPr lang="en-AU" dirty="0"/>
              <a:t>2. Kwon JA, Dore GJ, </a:t>
            </a:r>
            <a:r>
              <a:rPr lang="en-AU" dirty="0" err="1"/>
              <a:t>Grebely</a:t>
            </a:r>
            <a:r>
              <a:rPr lang="en-AU" dirty="0"/>
              <a:t> J, et al. Australia on track to achieve WHO HCV elimination targets </a:t>
            </a:r>
          </a:p>
          <a:p>
            <a:pPr marL="0" indent="0">
              <a:buNone/>
            </a:pPr>
            <a:r>
              <a:rPr lang="en-AU" dirty="0"/>
              <a:t>following rapid initial DAA treatment uptake: a modelling study. J Viral </a:t>
            </a:r>
            <a:r>
              <a:rPr lang="en-AU" dirty="0" err="1"/>
              <a:t>Hepat</a:t>
            </a:r>
            <a:r>
              <a:rPr lang="en-AU" dirty="0"/>
              <a:t>. 2019;26(1):83–92. </a:t>
            </a:r>
          </a:p>
          <a:p>
            <a:pPr marL="0" indent="0">
              <a:buNone/>
            </a:pPr>
            <a:r>
              <a:rPr lang="en-AU" dirty="0" err="1"/>
              <a:t>doi</a:t>
            </a:r>
            <a:r>
              <a:rPr lang="en-AU" dirty="0"/>
              <a:t>: https://doi.org/10.1111/jvh.13013.</a:t>
            </a:r>
          </a:p>
          <a:p>
            <a:pPr marL="0" indent="0">
              <a:buNone/>
            </a:pPr>
            <a:r>
              <a:rPr lang="en-AU" dirty="0"/>
              <a:t>3. Kwon JA, Dore GJ, </a:t>
            </a:r>
            <a:r>
              <a:rPr lang="en-AU" dirty="0" err="1"/>
              <a:t>Hajarizadeh</a:t>
            </a:r>
            <a:r>
              <a:rPr lang="en-AU" dirty="0"/>
              <a:t> B, et al. Australia could miss the WHO hepatitis C virus elimination </a:t>
            </a:r>
          </a:p>
          <a:p>
            <a:pPr marL="0" indent="0">
              <a:buNone/>
            </a:pPr>
            <a:r>
              <a:rPr lang="en-AU" dirty="0"/>
              <a:t>targets due to declining treatment uptake and ongoing burden of advanced liver disease complications. </a:t>
            </a:r>
          </a:p>
          <a:p>
            <a:pPr marL="0" indent="0">
              <a:buNone/>
            </a:pPr>
            <a:r>
              <a:rPr lang="en-AU" dirty="0" err="1"/>
              <a:t>PLoS</a:t>
            </a:r>
            <a:r>
              <a:rPr lang="en-AU" dirty="0"/>
              <a:t> One. 2021;16(9):e0257369. </a:t>
            </a:r>
            <a:r>
              <a:rPr lang="en-AU" dirty="0" err="1"/>
              <a:t>doi</a:t>
            </a:r>
            <a:r>
              <a:rPr lang="en-AU" dirty="0"/>
              <a:t>: https://doi.org/10.1371/journal.pone.0257369.</a:t>
            </a:r>
          </a:p>
          <a:p>
            <a:pPr marL="0" indent="0">
              <a:buNone/>
            </a:pPr>
            <a:r>
              <a:rPr lang="en-AU" dirty="0"/>
              <a:t>4. King J, McManus H, Kwon JA. HIV, viral hepatitis and sexually transmissible infections in </a:t>
            </a:r>
          </a:p>
          <a:p>
            <a:pPr marL="0" indent="0">
              <a:buNone/>
            </a:pPr>
            <a:r>
              <a:rPr lang="en-AU" dirty="0"/>
              <a:t>Australia: annual surveillance report 2023. Sydney, Australia: Kirby Institute, UNSW Sydney; 2023. </a:t>
            </a:r>
          </a:p>
          <a:p>
            <a:pPr marL="0" indent="0">
              <a:buNone/>
            </a:pPr>
            <a:r>
              <a:rPr lang="en-AU" dirty="0"/>
              <a:t>Available at: https://www.kirby.unsw.edu.au/research/reports (accessed 1st December, 2023). </a:t>
            </a:r>
          </a:p>
          <a:p>
            <a:pPr marL="0" indent="0">
              <a:buNone/>
            </a:pPr>
            <a:r>
              <a:rPr lang="en-AU" dirty="0" err="1"/>
              <a:t>doi</a:t>
            </a:r>
            <a:r>
              <a:rPr lang="en-AU" dirty="0"/>
              <a:t>: https://doi.org/10.26190/f5ph-f972.</a:t>
            </a:r>
          </a:p>
          <a:p>
            <a:pPr marL="0" indent="0">
              <a:buNone/>
            </a:pPr>
            <a:r>
              <a:rPr lang="en-AU" dirty="0"/>
              <a:t>5. Kirby Institute. Progress towards hepatitis C elimination among Aboriginal and Torres Strait </a:t>
            </a:r>
          </a:p>
          <a:p>
            <a:pPr marL="0" indent="0">
              <a:buNone/>
            </a:pPr>
            <a:r>
              <a:rPr lang="en-AU" dirty="0"/>
              <a:t>Islander people in Australia: monitoring and evaluation report 2021. Sydney, Australia: Kirby Institute, </a:t>
            </a:r>
          </a:p>
          <a:p>
            <a:pPr marL="0" indent="0">
              <a:buNone/>
            </a:pPr>
            <a:r>
              <a:rPr lang="en-AU" dirty="0"/>
              <a:t>UNSW Sydney; 2021. Available at: https://kirby.unsw.edu.au/report/progress-towards-hepatitis-celimination-among-aboriginal-and-torres-strait-islander-people (accessed 26th August, 2023).</a:t>
            </a:r>
          </a:p>
          <a:p>
            <a:pPr marL="0" indent="0">
              <a:buNone/>
            </a:pPr>
            <a:r>
              <a:rPr lang="en-AU" dirty="0"/>
              <a:t>6. Dore GJ, Feld JJ. Hepatitis C virus therapeutic development: in pursuit of “</a:t>
            </a:r>
            <a:r>
              <a:rPr lang="en-AU" dirty="0" err="1"/>
              <a:t>perfectovir</a:t>
            </a:r>
            <a:r>
              <a:rPr lang="en-AU" dirty="0"/>
              <a:t>”. Clin Infect </a:t>
            </a:r>
          </a:p>
          <a:p>
            <a:pPr marL="0" indent="0">
              <a:buNone/>
            </a:pPr>
            <a:r>
              <a:rPr lang="en-AU" dirty="0"/>
              <a:t>Dis. 2015;60(12):1829–1836. </a:t>
            </a:r>
            <a:r>
              <a:rPr lang="en-AU" dirty="0" err="1"/>
              <a:t>doi</a:t>
            </a:r>
            <a:r>
              <a:rPr lang="en-AU" dirty="0"/>
              <a:t>: https://doi.org/10.1093/cid/civ197.</a:t>
            </a:r>
          </a:p>
          <a:p>
            <a:pPr marL="0" indent="0">
              <a:buNone/>
            </a:pPr>
            <a:r>
              <a:rPr lang="en-AU" dirty="0"/>
              <a:t>7. Doyle JS, Aspinall E, Liew D, et al. Current and emerging antiviral treatments for hepatitis C infection. </a:t>
            </a:r>
          </a:p>
          <a:p>
            <a:pPr marL="0" indent="0">
              <a:buNone/>
            </a:pPr>
            <a:r>
              <a:rPr lang="en-AU" dirty="0"/>
              <a:t>British J Clinical </a:t>
            </a:r>
            <a:r>
              <a:rPr lang="en-AU" dirty="0" err="1"/>
              <a:t>Pharmacol</a:t>
            </a:r>
            <a:r>
              <a:rPr lang="en-AU" dirty="0"/>
              <a:t>. 2013;75(4):931–943. </a:t>
            </a:r>
            <a:r>
              <a:rPr lang="en-AU" dirty="0" err="1"/>
              <a:t>doi</a:t>
            </a:r>
            <a:r>
              <a:rPr lang="en-AU" dirty="0"/>
              <a:t>: https://doi.org/10.1111/j.1365-2125.2012.04419.x. </a:t>
            </a:r>
          </a:p>
          <a:p>
            <a:pPr marL="0" indent="0">
              <a:buNone/>
            </a:pPr>
            <a:r>
              <a:rPr lang="en-AU" dirty="0"/>
              <a:t>8. Australian Government, Department of Health. Fifth National Hepatitis Strategy 2018–2022. Canberra, </a:t>
            </a:r>
          </a:p>
          <a:p>
            <a:pPr marL="0" indent="0">
              <a:buNone/>
            </a:pPr>
            <a:r>
              <a:rPr lang="en-AU" dirty="0"/>
              <a:t>Australia: Australian Government, Department of Health; 2018. Available at: https://www.health.gov.au/</a:t>
            </a:r>
          </a:p>
          <a:p>
            <a:pPr marL="0" indent="0">
              <a:buNone/>
            </a:pPr>
            <a:r>
              <a:rPr lang="en-AU" dirty="0"/>
              <a:t>resources/publications/fifth-national-hepatitis-c-strategy-2018-2022 (accessed 19th August, 2023).</a:t>
            </a:r>
          </a:p>
          <a:p>
            <a:pPr marL="0" indent="0">
              <a:buNone/>
            </a:pPr>
            <a:endParaRPr lang="en-AU" dirty="0"/>
          </a:p>
        </p:txBody>
      </p:sp>
      <p:sp>
        <p:nvSpPr>
          <p:cNvPr id="10" name="Content Placeholder 9">
            <a:extLst>
              <a:ext uri="{FF2B5EF4-FFF2-40B4-BE49-F238E27FC236}">
                <a16:creationId xmlns:a16="http://schemas.microsoft.com/office/drawing/2014/main" id="{DD67FCD5-6A03-A09C-96B6-BA850109EFE2}"/>
              </a:ext>
            </a:extLst>
          </p:cNvPr>
          <p:cNvSpPr>
            <a:spLocks noGrp="1"/>
          </p:cNvSpPr>
          <p:nvPr>
            <p:ph sz="half" idx="2"/>
          </p:nvPr>
        </p:nvSpPr>
        <p:spPr/>
        <p:txBody>
          <a:bodyPr>
            <a:normAutofit fontScale="25000" lnSpcReduction="20000"/>
          </a:bodyPr>
          <a:lstStyle/>
          <a:p>
            <a:pPr marL="0" indent="0">
              <a:buNone/>
            </a:pPr>
            <a:r>
              <a:rPr lang="en-AU" dirty="0"/>
              <a:t>9. King J, McManus H, Kwon JA, et al. HIV, viral hepatitis and sexually transmissible infections in </a:t>
            </a:r>
          </a:p>
          <a:p>
            <a:pPr marL="0" indent="0">
              <a:buNone/>
            </a:pPr>
            <a:r>
              <a:rPr lang="en-AU" dirty="0"/>
              <a:t>Australia: annual surveillance report 2022. Available at: https://www.kirby.unsw.edu.au/research/</a:t>
            </a:r>
          </a:p>
          <a:p>
            <a:pPr marL="0" indent="0">
              <a:buNone/>
            </a:pPr>
            <a:r>
              <a:rPr lang="en-AU" dirty="0"/>
              <a:t>reports/asr2022 (accessed 2nd November, 2023).</a:t>
            </a:r>
          </a:p>
          <a:p>
            <a:pPr marL="0" indent="0">
              <a:buNone/>
            </a:pPr>
            <a:r>
              <a:rPr lang="en-AU" dirty="0"/>
              <a:t>10. Australian Government, Department of Health. National Notifiable Disease Surveillance </a:t>
            </a:r>
          </a:p>
          <a:p>
            <a:pPr marL="0" indent="0">
              <a:buNone/>
            </a:pPr>
            <a:r>
              <a:rPr lang="en-AU" dirty="0"/>
              <a:t>System. Canberra, Australia: Australian Government, Department of Health; 2022. Available at: </a:t>
            </a:r>
          </a:p>
          <a:p>
            <a:pPr marL="0" indent="0">
              <a:buNone/>
            </a:pPr>
            <a:r>
              <a:rPr lang="en-AU" dirty="0"/>
              <a:t>https://www.health.gov.au/initiatives-and-programs/nndss (accessed 18th September, 2023).</a:t>
            </a:r>
          </a:p>
          <a:p>
            <a:pPr marL="0" indent="0">
              <a:buNone/>
            </a:pPr>
            <a:r>
              <a:rPr lang="en-AU" dirty="0"/>
              <a:t>11. O’Keefe D, </a:t>
            </a:r>
            <a:r>
              <a:rPr lang="en-AU" dirty="0" err="1"/>
              <a:t>Horyniak</a:t>
            </a:r>
            <a:r>
              <a:rPr lang="en-AU" dirty="0"/>
              <a:t> D, </a:t>
            </a:r>
            <a:r>
              <a:rPr lang="en-AU" dirty="0" err="1"/>
              <a:t>Dietze</a:t>
            </a:r>
            <a:r>
              <a:rPr lang="en-AU" dirty="0"/>
              <a:t> P. From initiating injecting drug use to regular injecting: retrospective </a:t>
            </a:r>
          </a:p>
          <a:p>
            <a:pPr marL="0" indent="0">
              <a:buNone/>
            </a:pPr>
            <a:r>
              <a:rPr lang="en-AU" dirty="0"/>
              <a:t>survival analysis of injecting progression within a sample of people who inject drugs regularly. Drug Alcohol </a:t>
            </a:r>
          </a:p>
          <a:p>
            <a:pPr marL="0" indent="0">
              <a:buNone/>
            </a:pPr>
            <a:r>
              <a:rPr lang="en-AU" dirty="0"/>
              <a:t>Depend. 2016;158:177–180. </a:t>
            </a:r>
            <a:r>
              <a:rPr lang="en-AU" dirty="0" err="1"/>
              <a:t>doi</a:t>
            </a:r>
            <a:r>
              <a:rPr lang="en-AU" dirty="0"/>
              <a:t>: https://doi.org/10.1016/j.drugalcdep.2015.11.022.</a:t>
            </a:r>
          </a:p>
          <a:p>
            <a:pPr marL="0" indent="0">
              <a:buNone/>
            </a:pPr>
            <a:r>
              <a:rPr lang="en-AU" dirty="0"/>
              <a:t>12. Burnet Institute, Kirby Institute, and National Reference Laboratory. The Australian Collaboration </a:t>
            </a:r>
          </a:p>
          <a:p>
            <a:pPr marL="0" indent="0">
              <a:buNone/>
            </a:pPr>
            <a:r>
              <a:rPr lang="en-AU" dirty="0"/>
              <a:t>for Coordinated Enhanced Sentinel Surveillance of Sexually Transmissible Infections and Blood Borne </a:t>
            </a:r>
          </a:p>
          <a:p>
            <a:pPr marL="0" indent="0">
              <a:buNone/>
            </a:pPr>
            <a:r>
              <a:rPr lang="en-AU" dirty="0"/>
              <a:t>Viruses (ACCESS). Melbourne, Australia: Burnet Institute, Kirby Institute, and National Reference </a:t>
            </a:r>
          </a:p>
          <a:p>
            <a:pPr marL="0" indent="0">
              <a:buNone/>
            </a:pPr>
            <a:r>
              <a:rPr lang="en-AU" dirty="0"/>
              <a:t>Laboratory; 2022. Available at: https://accessproject.org.au/ (accessed 15th May, 2023).</a:t>
            </a:r>
          </a:p>
          <a:p>
            <a:pPr marL="0" indent="0">
              <a:buNone/>
            </a:pPr>
            <a:r>
              <a:rPr lang="en-AU" dirty="0"/>
              <a:t>13. Callander D, Moreira C, El-Hayek C, et al. Monitoring the control of sexually transmissible infections </a:t>
            </a:r>
          </a:p>
          <a:p>
            <a:pPr marL="0" indent="0">
              <a:buNone/>
            </a:pPr>
            <a:r>
              <a:rPr lang="en-AU" dirty="0"/>
              <a:t>and blood-borne viruses: protocol for the Australian Collaboration for Coordinated Enhanced Sentinel </a:t>
            </a:r>
          </a:p>
          <a:p>
            <a:pPr marL="0" indent="0">
              <a:buNone/>
            </a:pPr>
            <a:r>
              <a:rPr lang="en-AU" dirty="0"/>
              <a:t>Surveillance (ACCESS). JMIR Res </a:t>
            </a:r>
            <a:r>
              <a:rPr lang="en-AU" dirty="0" err="1"/>
              <a:t>Protoc</a:t>
            </a:r>
            <a:r>
              <a:rPr lang="en-AU" dirty="0"/>
              <a:t>. 2018;7(11):e11028. </a:t>
            </a:r>
            <a:r>
              <a:rPr lang="en-AU" dirty="0" err="1"/>
              <a:t>doi</a:t>
            </a:r>
            <a:r>
              <a:rPr lang="en-AU" dirty="0"/>
              <a:t>: https://www.researchprotocols.</a:t>
            </a:r>
          </a:p>
          <a:p>
            <a:pPr marL="0" indent="0">
              <a:buNone/>
            </a:pPr>
            <a:r>
              <a:rPr lang="en-AU" dirty="0"/>
              <a:t>org/2018/11/e11028/.</a:t>
            </a:r>
          </a:p>
          <a:p>
            <a:pPr marL="0" indent="0">
              <a:buNone/>
            </a:pPr>
            <a:r>
              <a:rPr lang="en-AU" dirty="0"/>
              <a:t>14. Nguyen L, Stoové M, Boyle D, et al. Privacy-preserving record linkage of deidentified records </a:t>
            </a:r>
          </a:p>
          <a:p>
            <a:pPr marL="0" indent="0">
              <a:buNone/>
            </a:pPr>
            <a:r>
              <a:rPr lang="en-AU" dirty="0"/>
              <a:t>within a public health surveillance system: evaluation study. J Med Internet Res. 2020;22(6):e16757. </a:t>
            </a:r>
          </a:p>
          <a:p>
            <a:pPr marL="0" indent="0">
              <a:buNone/>
            </a:pPr>
            <a:r>
              <a:rPr lang="en-AU" dirty="0" err="1"/>
              <a:t>doi</a:t>
            </a:r>
            <a:r>
              <a:rPr lang="en-AU" dirty="0"/>
              <a:t>: https://www.jmir.org/2020/6/e16757/.</a:t>
            </a:r>
          </a:p>
          <a:p>
            <a:pPr marL="0" indent="0">
              <a:buNone/>
            </a:pPr>
            <a:r>
              <a:rPr lang="en-AU" dirty="0"/>
              <a:t>15. ASHM. National Hepatitis C Testing Policy 2020. Sydney, Australia: ASHM; 2020. Available at: </a:t>
            </a:r>
          </a:p>
          <a:p>
            <a:pPr marL="0" indent="0">
              <a:buNone/>
            </a:pPr>
            <a:r>
              <a:rPr lang="en-AU" dirty="0"/>
              <a:t>http://testingportal.ashm.org.au/national-hcv-testing-policy/ (accessed 1st June, 2023).</a:t>
            </a:r>
          </a:p>
        </p:txBody>
      </p:sp>
      <p:sp>
        <p:nvSpPr>
          <p:cNvPr id="3" name="Footer Placeholder 2">
            <a:extLst>
              <a:ext uri="{FF2B5EF4-FFF2-40B4-BE49-F238E27FC236}">
                <a16:creationId xmlns:a16="http://schemas.microsoft.com/office/drawing/2014/main" id="{8663B74C-84AB-16B6-A61A-C7E8319D3943}"/>
              </a:ext>
            </a:extLst>
          </p:cNvPr>
          <p:cNvSpPr>
            <a:spLocks noGrp="1"/>
          </p:cNvSpPr>
          <p:nvPr>
            <p:ph type="ftr" sz="quarter" idx="11"/>
          </p:nvPr>
        </p:nvSpPr>
        <p:spPr/>
        <p:txBody>
          <a:bodyPr/>
          <a:lstStyle/>
          <a:p>
            <a:r>
              <a:rPr lang="en-AU"/>
              <a:t>Hepatitis C Elimination in Australia 2023</a:t>
            </a:r>
            <a:endParaRPr lang="en-AU" dirty="0"/>
          </a:p>
        </p:txBody>
      </p:sp>
    </p:spTree>
    <p:extLst>
      <p:ext uri="{BB962C8B-B14F-4D97-AF65-F5344CB8AC3E}">
        <p14:creationId xmlns:p14="http://schemas.microsoft.com/office/powerpoint/2010/main" val="34228432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232B3D-DCEE-3611-6C98-9FF76F670066}"/>
              </a:ext>
            </a:extLst>
          </p:cNvPr>
          <p:cNvSpPr>
            <a:spLocks noGrp="1"/>
          </p:cNvSpPr>
          <p:nvPr>
            <p:ph sz="half" idx="1"/>
          </p:nvPr>
        </p:nvSpPr>
        <p:spPr>
          <a:xfrm>
            <a:off x="838202" y="908720"/>
            <a:ext cx="4969766" cy="5268243"/>
          </a:xfrm>
        </p:spPr>
        <p:txBody>
          <a:bodyPr>
            <a:normAutofit fontScale="25000" lnSpcReduction="20000"/>
          </a:bodyPr>
          <a:lstStyle/>
          <a:p>
            <a:pPr marL="0" indent="0">
              <a:buNone/>
            </a:pPr>
            <a:r>
              <a:rPr lang="en-AU" dirty="0"/>
              <a:t>16. Hepatitis C Virus Infection Consensus Statement Working Group. Australian recommendations for </a:t>
            </a:r>
          </a:p>
          <a:p>
            <a:pPr marL="0" indent="0">
              <a:buNone/>
            </a:pPr>
            <a:r>
              <a:rPr lang="en-AU" dirty="0"/>
              <a:t>the management of hepatitis C virus infection: a consensus statement (2022). Melbourne, Australia: </a:t>
            </a:r>
          </a:p>
          <a:p>
            <a:pPr marL="0" indent="0">
              <a:buNone/>
            </a:pPr>
            <a:r>
              <a:rPr lang="en-AU" dirty="0" err="1"/>
              <a:t>Gasteroenterological</a:t>
            </a:r>
            <a:r>
              <a:rPr lang="en-AU" dirty="0"/>
              <a:t> Society of Australia, 2022. Available at: https://www.hepcguidelines.org.au/ </a:t>
            </a:r>
          </a:p>
          <a:p>
            <a:pPr marL="0" indent="0">
              <a:buNone/>
            </a:pPr>
            <a:r>
              <a:rPr lang="en-AU" dirty="0"/>
              <a:t>(accessed 3rd October, 2023).</a:t>
            </a:r>
          </a:p>
          <a:p>
            <a:pPr marL="0" indent="0">
              <a:buNone/>
            </a:pPr>
            <a:r>
              <a:rPr lang="en-AU" dirty="0"/>
              <a:t>17. Bradley C, </a:t>
            </a:r>
            <a:r>
              <a:rPr lang="en-AU" dirty="0" err="1"/>
              <a:t>Hengel</a:t>
            </a:r>
            <a:r>
              <a:rPr lang="en-AU" dirty="0"/>
              <a:t> B, Crawford K, et al. Establishment of a sentinel surveillance network for sexually </a:t>
            </a:r>
          </a:p>
          <a:p>
            <a:pPr marL="0" indent="0">
              <a:buNone/>
            </a:pPr>
            <a:r>
              <a:rPr lang="en-AU" dirty="0"/>
              <a:t>transmissible infections and blood borne viruses in Aboriginal primary care services across Australia: </a:t>
            </a:r>
          </a:p>
          <a:p>
            <a:pPr marL="0" indent="0">
              <a:buNone/>
            </a:pPr>
            <a:r>
              <a:rPr lang="en-AU" dirty="0"/>
              <a:t>the ATLAS project. BMC Health Services Research. 2020;20(769). </a:t>
            </a:r>
            <a:r>
              <a:rPr lang="en-AU" dirty="0" err="1"/>
              <a:t>doi</a:t>
            </a:r>
            <a:r>
              <a:rPr lang="en-AU" dirty="0"/>
              <a:t>: https://doi.org/10.1186/s12913020-05388-y.</a:t>
            </a:r>
          </a:p>
          <a:p>
            <a:pPr marL="0" indent="0">
              <a:buNone/>
            </a:pPr>
            <a:r>
              <a:rPr lang="en-AU" dirty="0"/>
              <a:t>18. Heard S, </a:t>
            </a:r>
            <a:r>
              <a:rPr lang="en-AU" dirty="0" err="1"/>
              <a:t>Zolala</a:t>
            </a:r>
            <a:r>
              <a:rPr lang="en-AU" dirty="0"/>
              <a:t> F, Maher L. Australian Needle Syringe Program Survey National Data Report </a:t>
            </a:r>
          </a:p>
          <a:p>
            <a:pPr marL="0" indent="0">
              <a:buNone/>
            </a:pPr>
            <a:r>
              <a:rPr lang="en-AU" dirty="0"/>
              <a:t>2018–2022: prevalence of HIV, HCV and injecting and sexual behaviour among NSP attendees. Sydney, </a:t>
            </a:r>
          </a:p>
          <a:p>
            <a:pPr marL="0" indent="0">
              <a:buNone/>
            </a:pPr>
            <a:r>
              <a:rPr lang="en-AU" dirty="0"/>
              <a:t>Australia: Kirby Institute, UNSW Sydney; 2023. Available at: https://www.kirby.unsw.edu.au/research/</a:t>
            </a:r>
          </a:p>
          <a:p>
            <a:pPr marL="0" indent="0">
              <a:buNone/>
            </a:pPr>
            <a:r>
              <a:rPr lang="en-AU" dirty="0"/>
              <a:t>reports/australian-nsp-survey-national-data-report-2018-2022 (accessed 1st September, 2023).</a:t>
            </a:r>
          </a:p>
          <a:p>
            <a:pPr marL="0" indent="0">
              <a:buNone/>
            </a:pPr>
            <a:r>
              <a:rPr lang="en-AU" dirty="0"/>
              <a:t>19. Australian Government. Medicare Australia Statistics. Canberra, Australia: Australian Government, </a:t>
            </a:r>
          </a:p>
          <a:p>
            <a:pPr marL="0" indent="0">
              <a:buNone/>
            </a:pPr>
            <a:r>
              <a:rPr lang="en-AU" dirty="0"/>
              <a:t>Department of Human Services; 2023. Available at: http://medicarestatistics.humanservices.gov.au/</a:t>
            </a:r>
          </a:p>
          <a:p>
            <a:pPr marL="0" indent="0">
              <a:buNone/>
            </a:pPr>
            <a:r>
              <a:rPr lang="en-AU" dirty="0"/>
              <a:t>statistics/</a:t>
            </a:r>
            <a:r>
              <a:rPr lang="en-AU" dirty="0" err="1"/>
              <a:t>mbs_item.jsp</a:t>
            </a:r>
            <a:r>
              <a:rPr lang="en-AU" dirty="0"/>
              <a:t> (accessed 5th August, 2023).</a:t>
            </a:r>
          </a:p>
          <a:p>
            <a:pPr marL="0" indent="0">
              <a:buNone/>
            </a:pPr>
            <a:r>
              <a:rPr lang="en-AU" dirty="0"/>
              <a:t>20. </a:t>
            </a:r>
            <a:r>
              <a:rPr lang="en-AU" dirty="0" err="1"/>
              <a:t>Vujcich</a:t>
            </a:r>
            <a:r>
              <a:rPr lang="en-AU" dirty="0"/>
              <a:t> D, Roberts M, Brown G, et al. Are sexual health survey items understood as intended </a:t>
            </a:r>
          </a:p>
          <a:p>
            <a:pPr marL="0" indent="0">
              <a:buNone/>
            </a:pPr>
            <a:r>
              <a:rPr lang="en-AU" dirty="0"/>
              <a:t>by African and Asian migrants to Australia? Methods, results and recommendations for qualitative </a:t>
            </a:r>
          </a:p>
          <a:p>
            <a:pPr marL="0" indent="0">
              <a:buNone/>
            </a:pPr>
            <a:r>
              <a:rPr lang="en-AU" dirty="0"/>
              <a:t>pretesting. BMJ Open. 2021;11(12):e049010. </a:t>
            </a:r>
            <a:r>
              <a:rPr lang="en-AU" dirty="0" err="1"/>
              <a:t>doi</a:t>
            </a:r>
            <a:r>
              <a:rPr lang="en-AU" dirty="0"/>
              <a:t>: https://doi.org/10.1136/bmjopen-2021-049010.</a:t>
            </a:r>
          </a:p>
          <a:p>
            <a:pPr marL="0" indent="0">
              <a:buNone/>
            </a:pPr>
            <a:r>
              <a:rPr lang="en-AU" dirty="0"/>
              <a:t>21. </a:t>
            </a:r>
            <a:r>
              <a:rPr lang="en-AU" dirty="0" err="1"/>
              <a:t>Vujcich</a:t>
            </a:r>
            <a:r>
              <a:rPr lang="en-AU" dirty="0"/>
              <a:t> D, Roberts M, Gu Z, et al. Translating best practice into real practice: methods, results and </a:t>
            </a:r>
          </a:p>
          <a:p>
            <a:pPr marL="0" indent="0">
              <a:buNone/>
            </a:pPr>
            <a:r>
              <a:rPr lang="en-AU" dirty="0"/>
              <a:t>lessons from a project to translate an English sexual health survey into four Asian languages. </a:t>
            </a:r>
            <a:r>
              <a:rPr lang="en-AU" dirty="0" err="1"/>
              <a:t>PLoS</a:t>
            </a:r>
            <a:r>
              <a:rPr lang="en-AU" dirty="0"/>
              <a:t> One.</a:t>
            </a:r>
          </a:p>
          <a:p>
            <a:pPr marL="0" indent="0">
              <a:buNone/>
            </a:pPr>
            <a:r>
              <a:rPr lang="en-AU" dirty="0"/>
              <a:t>2021;16(12):e0261074. </a:t>
            </a:r>
            <a:r>
              <a:rPr lang="en-AU" dirty="0" err="1"/>
              <a:t>doi</a:t>
            </a:r>
            <a:r>
              <a:rPr lang="en-AU" dirty="0"/>
              <a:t>: </a:t>
            </a:r>
            <a:r>
              <a:rPr lang="en-AU" dirty="0">
                <a:hlinkClick r:id="rId2"/>
              </a:rPr>
              <a:t>https://doi.org/10.1371/journal.pone.0261074</a:t>
            </a:r>
            <a:r>
              <a:rPr lang="en-AU" dirty="0"/>
              <a:t>..</a:t>
            </a:r>
          </a:p>
          <a:p>
            <a:pPr marL="0" indent="0">
              <a:buNone/>
            </a:pPr>
            <a:r>
              <a:rPr lang="en-AU" dirty="0"/>
              <a:t>22. </a:t>
            </a:r>
            <a:r>
              <a:rPr lang="en-AU" dirty="0" err="1"/>
              <a:t>Vujcich</a:t>
            </a:r>
            <a:r>
              <a:rPr lang="en-AU" dirty="0"/>
              <a:t> D, Brown G, Durham J, et al. Strategies for recruiting migrants to participate in a sexual </a:t>
            </a:r>
          </a:p>
          <a:p>
            <a:pPr marL="0" indent="0">
              <a:buNone/>
            </a:pPr>
            <a:r>
              <a:rPr lang="en-AU" dirty="0"/>
              <a:t>health survey: methods, results, and lessons. Int J Environ Res Public Health. 2022;19(19):12213. </a:t>
            </a:r>
          </a:p>
          <a:p>
            <a:pPr marL="0" indent="0">
              <a:buNone/>
            </a:pPr>
            <a:r>
              <a:rPr lang="en-AU" dirty="0" err="1"/>
              <a:t>doi</a:t>
            </a:r>
            <a:r>
              <a:rPr lang="en-AU" dirty="0"/>
              <a:t>: https://doi.org/10.3390/ijerph191912213.</a:t>
            </a:r>
          </a:p>
          <a:p>
            <a:pPr marL="0" indent="0">
              <a:buNone/>
            </a:pPr>
            <a:r>
              <a:rPr lang="en-AU" dirty="0"/>
              <a:t>23. Heard S, Iversen J, Geddes L, et al. Australian NSP survey: prevalence of HIV, HCV and injecting and </a:t>
            </a:r>
          </a:p>
          <a:p>
            <a:pPr marL="0" indent="0">
              <a:buNone/>
            </a:pPr>
            <a:r>
              <a:rPr lang="en-AU" dirty="0"/>
              <a:t>sexual behaviour among NSP attendees, 25 year National Data Report 1995–2019. Sydney, Australia: </a:t>
            </a:r>
          </a:p>
          <a:p>
            <a:pPr marL="0" indent="0">
              <a:buNone/>
            </a:pPr>
            <a:r>
              <a:rPr lang="en-AU" dirty="0"/>
              <a:t>Kirby Institute, UNSW Sydney; 2020. Available at: https://kirby.unsw.edu.au/report/australian-nspsurvey-25-year-national-data-report-1995-2019 (accessed 15th April, 2023).</a:t>
            </a:r>
          </a:p>
          <a:p>
            <a:pPr marL="0" indent="0">
              <a:buNone/>
            </a:pPr>
            <a:endParaRPr lang="en-AU" dirty="0"/>
          </a:p>
        </p:txBody>
      </p:sp>
      <p:sp>
        <p:nvSpPr>
          <p:cNvPr id="4" name="Content Placeholder 3">
            <a:extLst>
              <a:ext uri="{FF2B5EF4-FFF2-40B4-BE49-F238E27FC236}">
                <a16:creationId xmlns:a16="http://schemas.microsoft.com/office/drawing/2014/main" id="{9F33BA11-F8EC-C909-0149-35215675B4F5}"/>
              </a:ext>
            </a:extLst>
          </p:cNvPr>
          <p:cNvSpPr>
            <a:spLocks noGrp="1"/>
          </p:cNvSpPr>
          <p:nvPr>
            <p:ph sz="half" idx="2"/>
          </p:nvPr>
        </p:nvSpPr>
        <p:spPr>
          <a:xfrm>
            <a:off x="6384034" y="908720"/>
            <a:ext cx="4969766" cy="5268243"/>
          </a:xfrm>
        </p:spPr>
        <p:txBody>
          <a:bodyPr>
            <a:normAutofit fontScale="25000" lnSpcReduction="20000"/>
          </a:bodyPr>
          <a:lstStyle/>
          <a:p>
            <a:pPr marL="0" indent="0">
              <a:buNone/>
            </a:pPr>
            <a:r>
              <a:rPr lang="en-AU" dirty="0"/>
              <a:t>24. Scott N, Sacks-Davis R, Wade AJ, et al. Australia needs to increase testing to achieve hepatitis C </a:t>
            </a:r>
          </a:p>
          <a:p>
            <a:pPr marL="0" indent="0">
              <a:buNone/>
            </a:pPr>
            <a:r>
              <a:rPr lang="en-AU" dirty="0"/>
              <a:t>elimination. Med J Aust. 2020;212(8):365–370. </a:t>
            </a:r>
            <a:r>
              <a:rPr lang="en-AU" dirty="0" err="1"/>
              <a:t>doi</a:t>
            </a:r>
            <a:r>
              <a:rPr lang="en-AU" dirty="0"/>
              <a:t>: https://doi.org/10.5694/mja2.50544.</a:t>
            </a:r>
          </a:p>
          <a:p>
            <a:pPr marL="0" indent="0">
              <a:buNone/>
            </a:pPr>
            <a:r>
              <a:rPr lang="en-AU" dirty="0"/>
              <a:t>25. Martin NK, Thornton A, Hickman M, et al. Can hepatitis C Virus (HCV) direct-acting antiviral </a:t>
            </a:r>
          </a:p>
          <a:p>
            <a:pPr marL="0" indent="0">
              <a:buNone/>
            </a:pPr>
            <a:r>
              <a:rPr lang="en-AU" dirty="0"/>
              <a:t>treatment as prevention reverse the HCV epidemic among men who have sex with men in the </a:t>
            </a:r>
          </a:p>
          <a:p>
            <a:pPr marL="0" indent="0">
              <a:buNone/>
            </a:pPr>
            <a:r>
              <a:rPr lang="en-AU" dirty="0"/>
              <a:t>United Kingdom? Epidemiological and </a:t>
            </a:r>
            <a:r>
              <a:rPr lang="en-AU" dirty="0" err="1"/>
              <a:t>modeling</a:t>
            </a:r>
            <a:r>
              <a:rPr lang="en-AU" dirty="0"/>
              <a:t> insights. Clin Infect Dis. 2016;62(9):1072–1080. </a:t>
            </a:r>
          </a:p>
          <a:p>
            <a:pPr marL="0" indent="0">
              <a:buNone/>
            </a:pPr>
            <a:r>
              <a:rPr lang="en-AU" dirty="0" err="1"/>
              <a:t>doi</a:t>
            </a:r>
            <a:r>
              <a:rPr lang="en-AU" dirty="0"/>
              <a:t>: https://doi.org/10.1093/cid/ciw075.</a:t>
            </a:r>
          </a:p>
          <a:p>
            <a:pPr marL="0" indent="0">
              <a:buNone/>
            </a:pPr>
            <a:r>
              <a:rPr lang="en-AU" dirty="0"/>
              <a:t>26. Scott N, McBryde ES, Thompson A, et al. Treatment scale-up to achieve global HCV incidence </a:t>
            </a:r>
          </a:p>
          <a:p>
            <a:pPr marL="0" indent="0">
              <a:buNone/>
            </a:pPr>
            <a:r>
              <a:rPr lang="en-AU" dirty="0"/>
              <a:t>and mortality elimination targets: a cost-effectiveness model. Gut. 2017;66(8):1507–1515. </a:t>
            </a:r>
          </a:p>
          <a:p>
            <a:pPr marL="0" indent="0">
              <a:buNone/>
            </a:pPr>
            <a:r>
              <a:rPr lang="en-AU" dirty="0" err="1"/>
              <a:t>doi</a:t>
            </a:r>
            <a:r>
              <a:rPr lang="en-AU" dirty="0"/>
              <a:t>: http://dx.doi.org/10.1136/gutjnl-2016-311504.</a:t>
            </a:r>
          </a:p>
          <a:p>
            <a:pPr marL="0" indent="0">
              <a:buNone/>
            </a:pPr>
            <a:r>
              <a:rPr lang="en-AU" dirty="0"/>
              <a:t>27. Kirby Institute. Monitoring hepatitis C treatment uptake in Australia (Issue 13). Sydney, Australia: </a:t>
            </a:r>
          </a:p>
          <a:p>
            <a:pPr marL="0" indent="0">
              <a:buNone/>
            </a:pPr>
            <a:r>
              <a:rPr lang="en-AU" dirty="0"/>
              <a:t>Kirby Institute, UNSW Sydney; July 2023. Available at: https://www.kirby.unsw.edu.au/research/reports/</a:t>
            </a:r>
          </a:p>
          <a:p>
            <a:pPr marL="0" indent="0">
              <a:buNone/>
            </a:pPr>
            <a:r>
              <a:rPr lang="en-AU" dirty="0"/>
              <a:t>monitoring-hepatitis-c-treatment-uptake-australia-issue-13-july-2023 (accessed 4th August, 2023).</a:t>
            </a:r>
          </a:p>
          <a:p>
            <a:pPr marL="0" indent="0">
              <a:buNone/>
            </a:pPr>
            <a:r>
              <a:rPr lang="en-AU" dirty="0"/>
              <a:t>28. National Prisons Hepatitis Network. Sydney, Australia: Kirby Institute, UNSW Sydney; 2023. </a:t>
            </a:r>
          </a:p>
          <a:p>
            <a:pPr marL="0" indent="0">
              <a:buNone/>
            </a:pPr>
            <a:r>
              <a:rPr lang="en-AU" dirty="0"/>
              <a:t>Available at: https://www.nphn.net.au/about (accessed 5th November, 2023).</a:t>
            </a:r>
          </a:p>
          <a:p>
            <a:pPr marL="0" indent="0">
              <a:buNone/>
            </a:pPr>
            <a:r>
              <a:rPr lang="en-AU" dirty="0"/>
              <a:t>29. Yee J, Carson J, Hanson J, et al. Real world efficacy of antiviral therapy in chronic hepatitis C in </a:t>
            </a:r>
          </a:p>
          <a:p>
            <a:pPr marL="0" indent="0">
              <a:buNone/>
            </a:pPr>
            <a:r>
              <a:rPr lang="en-AU" dirty="0"/>
              <a:t>Australia (REACH-C). Sydney, Australia: Kirby Institute, UNSW Sydney; 2023. Available at: https://</a:t>
            </a:r>
          </a:p>
          <a:p>
            <a:pPr marL="0" indent="0">
              <a:buNone/>
            </a:pPr>
            <a:r>
              <a:rPr lang="en-AU" dirty="0"/>
              <a:t>kirby.unsw.edu.au/project/reach-c (accessed 7th October, 2023).</a:t>
            </a:r>
          </a:p>
          <a:p>
            <a:pPr marL="0" indent="0">
              <a:buNone/>
            </a:pPr>
            <a:r>
              <a:rPr lang="en-AU" dirty="0"/>
              <a:t>30. Carson JM, </a:t>
            </a:r>
            <a:r>
              <a:rPr lang="en-AU" dirty="0" err="1"/>
              <a:t>Hajarizadeh</a:t>
            </a:r>
            <a:r>
              <a:rPr lang="en-AU" dirty="0"/>
              <a:t> B, Hanson J, et al. Retreatment for hepatitis C virus direct acting </a:t>
            </a:r>
          </a:p>
          <a:p>
            <a:pPr marL="0" indent="0">
              <a:buNone/>
            </a:pPr>
            <a:r>
              <a:rPr lang="en-AU" dirty="0"/>
              <a:t>antiviral therapy virological failure in primary and tertiary settings: the REACH-C cohort. J Viral </a:t>
            </a:r>
            <a:r>
              <a:rPr lang="en-AU" dirty="0" err="1"/>
              <a:t>Hepat</a:t>
            </a:r>
            <a:r>
              <a:rPr lang="en-AU" dirty="0"/>
              <a:t>.</a:t>
            </a:r>
          </a:p>
          <a:p>
            <a:pPr marL="0" indent="0">
              <a:buNone/>
            </a:pPr>
            <a:r>
              <a:rPr lang="en-AU" dirty="0"/>
              <a:t>2022;29(8):661–676. </a:t>
            </a:r>
            <a:r>
              <a:rPr lang="en-AU" dirty="0" err="1"/>
              <a:t>doi</a:t>
            </a:r>
            <a:r>
              <a:rPr lang="en-AU" dirty="0"/>
              <a:t>: </a:t>
            </a:r>
            <a:r>
              <a:rPr lang="en-AU" dirty="0">
                <a:hlinkClick r:id="rId3"/>
              </a:rPr>
              <a:t>https://doi.org/10.1111/jvh.13705</a:t>
            </a:r>
            <a:r>
              <a:rPr lang="en-AU" dirty="0"/>
              <a:t>.</a:t>
            </a:r>
          </a:p>
          <a:p>
            <a:pPr marL="0" indent="0">
              <a:buNone/>
            </a:pPr>
            <a:r>
              <a:rPr lang="en-AU" dirty="0"/>
              <a:t>31. Carson JM, Barbieri S, Matthews GV, et al. National trends in retreatment of HCV due to reinfection </a:t>
            </a:r>
          </a:p>
          <a:p>
            <a:pPr marL="0" indent="0">
              <a:buNone/>
            </a:pPr>
            <a:r>
              <a:rPr lang="en-AU" dirty="0"/>
              <a:t>or treatment failure in Australia. J Hepatol. 2022;78(2):260–270. </a:t>
            </a:r>
            <a:r>
              <a:rPr lang="en-AU" dirty="0" err="1"/>
              <a:t>doi</a:t>
            </a:r>
            <a:r>
              <a:rPr lang="en-AU" dirty="0"/>
              <a:t>: https://doi.org/10.1016/j.</a:t>
            </a:r>
          </a:p>
          <a:p>
            <a:pPr marL="0" indent="0">
              <a:buNone/>
            </a:pPr>
            <a:r>
              <a:rPr lang="en-AU" dirty="0"/>
              <a:t>jhep.2022.09.011.</a:t>
            </a:r>
          </a:p>
          <a:p>
            <a:pPr marL="0" indent="0">
              <a:buNone/>
            </a:pPr>
            <a:r>
              <a:rPr lang="en-AU" dirty="0"/>
              <a:t>32. Carson J, Barbieri S, Matthews GV, et al. Increasing national trend of direct-acting antiviral </a:t>
            </a:r>
          </a:p>
          <a:p>
            <a:pPr marL="0" indent="0">
              <a:buNone/>
            </a:pPr>
            <a:r>
              <a:rPr lang="en-AU" dirty="0"/>
              <a:t>discontinuation among people treated for HCV 2016–2021. Hepatol </a:t>
            </a:r>
            <a:r>
              <a:rPr lang="en-AU" dirty="0" err="1"/>
              <a:t>Commun</a:t>
            </a:r>
            <a:r>
              <a:rPr lang="en-AU" dirty="0"/>
              <a:t>. 2023;7(4):e0125. </a:t>
            </a:r>
          </a:p>
          <a:p>
            <a:pPr marL="0" indent="0">
              <a:buNone/>
            </a:pPr>
            <a:r>
              <a:rPr lang="en-AU" dirty="0" err="1"/>
              <a:t>doi</a:t>
            </a:r>
            <a:r>
              <a:rPr lang="en-AU" dirty="0"/>
              <a:t>: https://doi.org/10.1097/HC9.0000000000000125.</a:t>
            </a:r>
          </a:p>
          <a:p>
            <a:pPr marL="0" indent="0">
              <a:buNone/>
            </a:pPr>
            <a:endParaRPr lang="en-AU" dirty="0"/>
          </a:p>
          <a:p>
            <a:endParaRPr lang="en-AU" dirty="0"/>
          </a:p>
        </p:txBody>
      </p:sp>
      <p:sp>
        <p:nvSpPr>
          <p:cNvPr id="5" name="Footer Placeholder 4">
            <a:extLst>
              <a:ext uri="{FF2B5EF4-FFF2-40B4-BE49-F238E27FC236}">
                <a16:creationId xmlns:a16="http://schemas.microsoft.com/office/drawing/2014/main" id="{F7E90C5B-521B-E153-FDA2-396F1E1CA7A8}"/>
              </a:ext>
            </a:extLst>
          </p:cNvPr>
          <p:cNvSpPr>
            <a:spLocks noGrp="1"/>
          </p:cNvSpPr>
          <p:nvPr>
            <p:ph type="ftr" sz="quarter" idx="11"/>
          </p:nvPr>
        </p:nvSpPr>
        <p:spPr/>
        <p:txBody>
          <a:bodyPr/>
          <a:lstStyle/>
          <a:p>
            <a:r>
              <a:rPr lang="en-AU"/>
              <a:t>Hepatitis C Elimination in Australia 2023</a:t>
            </a:r>
            <a:endParaRPr lang="en-AU" dirty="0"/>
          </a:p>
        </p:txBody>
      </p:sp>
    </p:spTree>
    <p:extLst>
      <p:ext uri="{BB962C8B-B14F-4D97-AF65-F5344CB8AC3E}">
        <p14:creationId xmlns:p14="http://schemas.microsoft.com/office/powerpoint/2010/main" val="15972257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C7B45E-D8D2-2471-E1A7-5918E046EA85}"/>
              </a:ext>
            </a:extLst>
          </p:cNvPr>
          <p:cNvSpPr>
            <a:spLocks noGrp="1"/>
          </p:cNvSpPr>
          <p:nvPr>
            <p:ph sz="half" idx="1"/>
          </p:nvPr>
        </p:nvSpPr>
        <p:spPr>
          <a:xfrm>
            <a:off x="838202" y="908720"/>
            <a:ext cx="4969766" cy="5447630"/>
          </a:xfrm>
        </p:spPr>
        <p:txBody>
          <a:bodyPr>
            <a:normAutofit fontScale="25000" lnSpcReduction="20000"/>
          </a:bodyPr>
          <a:lstStyle/>
          <a:p>
            <a:pPr marL="0" indent="0">
              <a:buNone/>
            </a:pPr>
            <a:r>
              <a:rPr lang="en-AU" dirty="0"/>
              <a:t>33. Traeger MW, Pedrana AE, van Santen DK, et al. The impact of universal access to direct-acting </a:t>
            </a:r>
          </a:p>
          <a:p>
            <a:pPr marL="0" indent="0">
              <a:buNone/>
            </a:pPr>
            <a:r>
              <a:rPr lang="en-AU" dirty="0"/>
              <a:t>antiviral therapy on the hepatitis C cascade of care among individuals attending primary and community </a:t>
            </a:r>
          </a:p>
          <a:p>
            <a:pPr marL="0" indent="0">
              <a:buNone/>
            </a:pPr>
            <a:r>
              <a:rPr lang="en-AU" dirty="0"/>
              <a:t>health services. </a:t>
            </a:r>
            <a:r>
              <a:rPr lang="en-AU" dirty="0" err="1"/>
              <a:t>PLoS</a:t>
            </a:r>
            <a:r>
              <a:rPr lang="en-AU" dirty="0"/>
              <a:t> One. 2020;15(6):e0235445. </a:t>
            </a:r>
            <a:r>
              <a:rPr lang="en-AU" dirty="0" err="1"/>
              <a:t>doi</a:t>
            </a:r>
            <a:r>
              <a:rPr lang="en-AU" dirty="0"/>
              <a:t>: https://doi.org/10.1371/journal.pone.0235445.</a:t>
            </a:r>
          </a:p>
          <a:p>
            <a:pPr marL="0" indent="0">
              <a:buNone/>
            </a:pPr>
            <a:r>
              <a:rPr lang="en-AU" dirty="0"/>
              <a:t>34. </a:t>
            </a:r>
            <a:r>
              <a:rPr lang="en-AU" dirty="0" err="1"/>
              <a:t>Merone</a:t>
            </a:r>
            <a:r>
              <a:rPr lang="en-AU" dirty="0"/>
              <a:t> L, Ashton S, Harris A, et al. A complex increase in hepatitis C virus in a correctional </a:t>
            </a:r>
          </a:p>
          <a:p>
            <a:pPr marL="0" indent="0">
              <a:buNone/>
            </a:pPr>
            <a:r>
              <a:rPr lang="en-AU" dirty="0"/>
              <a:t>facility: bumps in the road. Aust NZ J Public Health. 2022;46(3):377–381. </a:t>
            </a:r>
            <a:r>
              <a:rPr lang="en-AU" dirty="0" err="1"/>
              <a:t>doi</a:t>
            </a:r>
            <a:r>
              <a:rPr lang="en-AU" dirty="0"/>
              <a:t>: https://doi.</a:t>
            </a:r>
          </a:p>
          <a:p>
            <a:pPr marL="0" indent="0">
              <a:buNone/>
            </a:pPr>
            <a:r>
              <a:rPr lang="en-AU" dirty="0"/>
              <a:t>org/10.1111/1753-6405.13238.</a:t>
            </a:r>
          </a:p>
          <a:p>
            <a:pPr marL="0" indent="0">
              <a:buNone/>
            </a:pPr>
            <a:r>
              <a:rPr lang="en-AU" dirty="0"/>
              <a:t>35. </a:t>
            </a:r>
            <a:r>
              <a:rPr lang="en-AU" dirty="0" err="1"/>
              <a:t>Hajarizadeh</a:t>
            </a:r>
            <a:r>
              <a:rPr lang="en-AU" dirty="0"/>
              <a:t> B, </a:t>
            </a:r>
            <a:r>
              <a:rPr lang="en-AU" dirty="0" err="1"/>
              <a:t>Grebely</a:t>
            </a:r>
            <a:r>
              <a:rPr lang="en-AU" dirty="0"/>
              <a:t> J, Byrne M, et al. Evaluation of hepatitis C treatment-as-prevention </a:t>
            </a:r>
          </a:p>
          <a:p>
            <a:pPr marL="0" indent="0">
              <a:buNone/>
            </a:pPr>
            <a:r>
              <a:rPr lang="en-AU" dirty="0"/>
              <a:t>within Australian prisons (</a:t>
            </a:r>
            <a:r>
              <a:rPr lang="en-AU" dirty="0" err="1"/>
              <a:t>SToP</a:t>
            </a:r>
            <a:r>
              <a:rPr lang="en-AU" dirty="0"/>
              <a:t>-C): a prospective cohort study. Lancet Gastroenterol Hepatol.</a:t>
            </a:r>
          </a:p>
          <a:p>
            <a:pPr marL="0" indent="0">
              <a:buNone/>
            </a:pPr>
            <a:r>
              <a:rPr lang="en-AU" dirty="0"/>
              <a:t>2021;6(7):533–546. </a:t>
            </a:r>
            <a:r>
              <a:rPr lang="en-AU" dirty="0" err="1"/>
              <a:t>doi</a:t>
            </a:r>
            <a:r>
              <a:rPr lang="en-AU" dirty="0"/>
              <a:t>: https://doi.org/10.1016/S2468-1253(21)00077-7.</a:t>
            </a:r>
          </a:p>
          <a:p>
            <a:pPr marL="0" indent="0">
              <a:buNone/>
            </a:pPr>
            <a:r>
              <a:rPr lang="en-AU" dirty="0"/>
              <a:t>36. Cunningham EB, </a:t>
            </a:r>
            <a:r>
              <a:rPr lang="en-AU" dirty="0" err="1"/>
              <a:t>Hajarizadeh</a:t>
            </a:r>
            <a:r>
              <a:rPr lang="en-AU" dirty="0"/>
              <a:t> B, </a:t>
            </a:r>
            <a:r>
              <a:rPr lang="en-AU" dirty="0" err="1"/>
              <a:t>Bretana</a:t>
            </a:r>
            <a:r>
              <a:rPr lang="en-AU" dirty="0"/>
              <a:t> NA, et al. Ongoing incident hepatitis C virus infection </a:t>
            </a:r>
          </a:p>
          <a:p>
            <a:pPr marL="0" indent="0">
              <a:buNone/>
            </a:pPr>
            <a:r>
              <a:rPr lang="en-AU" dirty="0"/>
              <a:t>among people with a history of injecting drug use in an Australian prison setting, 2005–2014: the </a:t>
            </a:r>
          </a:p>
          <a:p>
            <a:pPr marL="0" indent="0">
              <a:buNone/>
            </a:pPr>
            <a:r>
              <a:rPr lang="en-AU" dirty="0"/>
              <a:t>HITS-p study. J Viral </a:t>
            </a:r>
            <a:r>
              <a:rPr lang="en-AU" dirty="0" err="1"/>
              <a:t>Hepat</a:t>
            </a:r>
            <a:r>
              <a:rPr lang="en-AU" dirty="0"/>
              <a:t>. 2017;24(9):733–741. </a:t>
            </a:r>
            <a:r>
              <a:rPr lang="en-AU" dirty="0" err="1"/>
              <a:t>doi</a:t>
            </a:r>
            <a:r>
              <a:rPr lang="en-AU" dirty="0"/>
              <a:t>: https://doi.org/10.1111/jvh.12701.</a:t>
            </a:r>
          </a:p>
          <a:p>
            <a:pPr marL="0" indent="0">
              <a:buNone/>
            </a:pPr>
            <a:r>
              <a:rPr lang="en-AU" dirty="0"/>
              <a:t>37. Butler T, Simpson M. National prison entrants’ blood-borne virus survey report 2004, 2007, 2010, </a:t>
            </a:r>
          </a:p>
          <a:p>
            <a:pPr marL="0" indent="0">
              <a:buNone/>
            </a:pPr>
            <a:r>
              <a:rPr lang="en-AU" dirty="0"/>
              <a:t>2013 and 2016. Sydney, Australia: Kirby Institute, UNSW Sydney; 2017. Available at: https://www.kirby.</a:t>
            </a:r>
          </a:p>
          <a:p>
            <a:pPr marL="0" indent="0">
              <a:buNone/>
            </a:pPr>
            <a:r>
              <a:rPr lang="en-AU" dirty="0"/>
              <a:t>unsw.edu.au/research/reports/national-prison-entrants-bloodborne-virus-and-risk-behaviour-surveyreport-2004-2007-2010-2013-and-2016 (accessed 22nd August, 2023).</a:t>
            </a:r>
          </a:p>
          <a:p>
            <a:pPr marL="0" indent="0">
              <a:buNone/>
            </a:pPr>
            <a:r>
              <a:rPr lang="en-AU" dirty="0"/>
              <a:t>38. Australian and New Zealand Liver and Intestinal Transplant Registry. Melbourne, Australia: Austin </a:t>
            </a:r>
          </a:p>
          <a:p>
            <a:pPr marL="0" indent="0">
              <a:buNone/>
            </a:pPr>
            <a:r>
              <a:rPr lang="en-AU" dirty="0"/>
              <a:t>Hospital; 2023. Available at: https://www.anzlitr.org/ (accessed 24th August, 2023).</a:t>
            </a:r>
          </a:p>
          <a:p>
            <a:pPr marL="0" indent="0">
              <a:buNone/>
            </a:pPr>
            <a:r>
              <a:rPr lang="en-AU" dirty="0"/>
              <a:t>39. </a:t>
            </a:r>
            <a:r>
              <a:rPr lang="en-AU" dirty="0" err="1"/>
              <a:t>Broady</a:t>
            </a:r>
            <a:r>
              <a:rPr lang="en-AU" dirty="0"/>
              <a:t> TR, Cama E, </a:t>
            </a:r>
            <a:r>
              <a:rPr lang="en-AU" dirty="0" err="1"/>
              <a:t>Brener</a:t>
            </a:r>
            <a:r>
              <a:rPr lang="en-AU" dirty="0"/>
              <a:t> L, et al. Responding to a national policy need: development of a stigma </a:t>
            </a:r>
          </a:p>
          <a:p>
            <a:pPr marL="0" indent="0">
              <a:buNone/>
            </a:pPr>
            <a:r>
              <a:rPr lang="en-AU" dirty="0"/>
              <a:t>indicator for blood-borne viruses and sexually transmissible infections. Aust NZ J Public Health.</a:t>
            </a:r>
          </a:p>
          <a:p>
            <a:pPr marL="0" indent="0">
              <a:buNone/>
            </a:pPr>
            <a:r>
              <a:rPr lang="en-AU" dirty="0"/>
              <a:t>2018;42(6):513–515. </a:t>
            </a:r>
            <a:r>
              <a:rPr lang="en-AU" dirty="0" err="1"/>
              <a:t>doi</a:t>
            </a:r>
            <a:r>
              <a:rPr lang="en-AU" dirty="0"/>
              <a:t>: </a:t>
            </a:r>
            <a:r>
              <a:rPr lang="en-AU" dirty="0">
                <a:hlinkClick r:id="rId2"/>
              </a:rPr>
              <a:t>https://doi.org/10.1111/1753-6405.12809</a:t>
            </a:r>
            <a:r>
              <a:rPr lang="en-AU" dirty="0"/>
              <a:t>.</a:t>
            </a:r>
          </a:p>
          <a:p>
            <a:pPr marL="0" indent="0">
              <a:buNone/>
            </a:pPr>
            <a:r>
              <a:rPr lang="en-AU" dirty="0"/>
              <a:t>40. </a:t>
            </a:r>
            <a:r>
              <a:rPr lang="en-AU" dirty="0" err="1"/>
              <a:t>Broady</a:t>
            </a:r>
            <a:r>
              <a:rPr lang="en-AU" dirty="0"/>
              <a:t> T, </a:t>
            </a:r>
            <a:r>
              <a:rPr lang="en-AU" dirty="0" err="1"/>
              <a:t>Brener</a:t>
            </a:r>
            <a:r>
              <a:rPr lang="en-AU" dirty="0"/>
              <a:t> L, Cama E, et al. Stigma snapshot: health care workers 2022. Sydney, Australia: </a:t>
            </a:r>
          </a:p>
          <a:p>
            <a:pPr marL="0" indent="0">
              <a:buNone/>
            </a:pPr>
            <a:r>
              <a:rPr lang="en-AU" dirty="0"/>
              <a:t>Centre for Social Research in Health, UNSW Sydney; 2022. Available at: https://www.unsw.edu.au/</a:t>
            </a:r>
          </a:p>
          <a:p>
            <a:pPr marL="0" indent="0">
              <a:buNone/>
            </a:pPr>
            <a:r>
              <a:rPr lang="en-AU" dirty="0"/>
              <a:t>arts-design-architecture/our-research/research-centres-institutes/centre-social-research-health/</a:t>
            </a:r>
            <a:r>
              <a:rPr lang="en-AU" dirty="0" err="1"/>
              <a:t>ourprojects</a:t>
            </a:r>
            <a:r>
              <a:rPr lang="en-AU" dirty="0"/>
              <a:t>/stigma-indicators-monitoring-project (accessed 3rd October, 2023).</a:t>
            </a:r>
          </a:p>
          <a:p>
            <a:pPr marL="0" indent="0">
              <a:buNone/>
            </a:pPr>
            <a:r>
              <a:rPr lang="en-AU" dirty="0"/>
              <a:t>41. </a:t>
            </a:r>
            <a:r>
              <a:rPr lang="en-AU" dirty="0" err="1"/>
              <a:t>Broady</a:t>
            </a:r>
            <a:r>
              <a:rPr lang="en-AU" dirty="0"/>
              <a:t> T, </a:t>
            </a:r>
            <a:r>
              <a:rPr lang="en-AU" dirty="0" err="1"/>
              <a:t>Brener</a:t>
            </a:r>
            <a:r>
              <a:rPr lang="en-AU" dirty="0"/>
              <a:t> L, Cama E, et al. Stigma snapshot: general public 2021. Sydney, Australia: </a:t>
            </a:r>
          </a:p>
          <a:p>
            <a:pPr marL="0" indent="0">
              <a:buNone/>
            </a:pPr>
            <a:r>
              <a:rPr lang="en-AU" dirty="0"/>
              <a:t>Centre for Social Research in Health, UNSW Sydney; 2022. Available at: https://www.unsw.edu.au/</a:t>
            </a:r>
          </a:p>
          <a:p>
            <a:pPr marL="0" indent="0">
              <a:buNone/>
            </a:pPr>
            <a:r>
              <a:rPr lang="en-AU" dirty="0"/>
              <a:t>arts-design-architecture/our-research/research-centres-institutes/centre-social-research-health/</a:t>
            </a:r>
            <a:r>
              <a:rPr lang="en-AU" dirty="0" err="1"/>
              <a:t>ourprojects</a:t>
            </a:r>
            <a:r>
              <a:rPr lang="en-AU" dirty="0"/>
              <a:t>/stigma-indicators-monitoring-project (accessed 3rd October, 2023).</a:t>
            </a:r>
          </a:p>
        </p:txBody>
      </p:sp>
      <p:sp>
        <p:nvSpPr>
          <p:cNvPr id="4" name="Content Placeholder 3">
            <a:extLst>
              <a:ext uri="{FF2B5EF4-FFF2-40B4-BE49-F238E27FC236}">
                <a16:creationId xmlns:a16="http://schemas.microsoft.com/office/drawing/2014/main" id="{0B0E0957-38B5-7493-5D77-625075569B0C}"/>
              </a:ext>
            </a:extLst>
          </p:cNvPr>
          <p:cNvSpPr>
            <a:spLocks noGrp="1"/>
          </p:cNvSpPr>
          <p:nvPr>
            <p:ph sz="half" idx="2"/>
          </p:nvPr>
        </p:nvSpPr>
        <p:spPr>
          <a:xfrm>
            <a:off x="6384034" y="908720"/>
            <a:ext cx="4969766" cy="5268243"/>
          </a:xfrm>
        </p:spPr>
        <p:txBody>
          <a:bodyPr>
            <a:normAutofit fontScale="25000" lnSpcReduction="20000"/>
          </a:bodyPr>
          <a:lstStyle/>
          <a:p>
            <a:pPr marL="0" indent="0">
              <a:buNone/>
            </a:pPr>
            <a:r>
              <a:rPr lang="en-AU" dirty="0"/>
              <a:t>42. Burnet Institute and Kirby Institute. Australia’s progress towards hepatitis C elimination: annual </a:t>
            </a:r>
          </a:p>
          <a:p>
            <a:pPr marL="0" indent="0">
              <a:buNone/>
            </a:pPr>
            <a:r>
              <a:rPr lang="en-AU" dirty="0"/>
              <a:t>report 2022. Melbourne, Australia: Burnet Institute; 2022. Available at: https://www.burnet.edu.au/</a:t>
            </a:r>
          </a:p>
          <a:p>
            <a:pPr marL="0" indent="0">
              <a:buNone/>
            </a:pPr>
            <a:r>
              <a:rPr lang="en-AU" dirty="0"/>
              <a:t>knowledge-and-media/research-reports-plus-policy-briefs/australia-s-progress-towards-hepatitis-celimination-annual-report-2022/ (accessed 5th September, 2023).</a:t>
            </a:r>
          </a:p>
          <a:p>
            <a:pPr marL="0" indent="0">
              <a:buNone/>
            </a:pPr>
            <a:r>
              <a:rPr lang="en-AU" dirty="0"/>
              <a:t>43. </a:t>
            </a:r>
            <a:r>
              <a:rPr lang="en-AU" dirty="0" err="1"/>
              <a:t>Broady</a:t>
            </a:r>
            <a:r>
              <a:rPr lang="en-AU" dirty="0"/>
              <a:t> T, </a:t>
            </a:r>
            <a:r>
              <a:rPr lang="en-AU" dirty="0" err="1"/>
              <a:t>Brener</a:t>
            </a:r>
            <a:r>
              <a:rPr lang="en-AU" dirty="0"/>
              <a:t> L, Cama E, et al. Stigma snapshot: people who inject drugs 2021. Sydney, </a:t>
            </a:r>
          </a:p>
          <a:p>
            <a:pPr marL="0" indent="0">
              <a:buNone/>
            </a:pPr>
            <a:r>
              <a:rPr lang="en-AU" dirty="0"/>
              <a:t>Australia: Centre for Social Research in Health, UNSW Sydney; 2022. Available at: https://www.unsw.</a:t>
            </a:r>
          </a:p>
          <a:p>
            <a:pPr marL="0" indent="0">
              <a:buNone/>
            </a:pPr>
            <a:r>
              <a:rPr lang="en-AU" dirty="0"/>
              <a:t>edu.au/arts-design-architecture/our-research/research-centres-institutes/</a:t>
            </a:r>
            <a:r>
              <a:rPr lang="en-AU" dirty="0" err="1"/>
              <a:t>centre-social-researchhealth</a:t>
            </a:r>
            <a:r>
              <a:rPr lang="en-AU" dirty="0"/>
              <a:t>/our-projects/stigma-indicators-monitoring-project (accessed 5th October, 2023).</a:t>
            </a:r>
          </a:p>
          <a:p>
            <a:pPr marL="0" indent="0">
              <a:buNone/>
            </a:pPr>
            <a:r>
              <a:rPr lang="en-AU" dirty="0"/>
              <a:t>44. </a:t>
            </a:r>
            <a:r>
              <a:rPr lang="en-AU" dirty="0" err="1"/>
              <a:t>Broady</a:t>
            </a:r>
            <a:r>
              <a:rPr lang="en-AU" dirty="0"/>
              <a:t> T, </a:t>
            </a:r>
            <a:r>
              <a:rPr lang="en-AU" dirty="0" err="1"/>
              <a:t>Brener</a:t>
            </a:r>
            <a:r>
              <a:rPr lang="en-AU" dirty="0"/>
              <a:t> L, Cama E, et al. Stigma snapshot: people living with hepatitis C 2021. Sydney, </a:t>
            </a:r>
          </a:p>
          <a:p>
            <a:pPr marL="0" indent="0">
              <a:buNone/>
            </a:pPr>
            <a:r>
              <a:rPr lang="en-AU" dirty="0"/>
              <a:t>Australia: Centre for Social Research in Health, UNSW Sydney; 2022. Available at: https://www.unsw.</a:t>
            </a:r>
          </a:p>
          <a:p>
            <a:pPr marL="0" indent="0">
              <a:buNone/>
            </a:pPr>
            <a:r>
              <a:rPr lang="en-AU" dirty="0"/>
              <a:t>edu.au/arts-design-architecture/our-research/research-centres-institutes/</a:t>
            </a:r>
            <a:r>
              <a:rPr lang="en-AU" dirty="0" err="1"/>
              <a:t>centre-social-researchhealth</a:t>
            </a:r>
            <a:r>
              <a:rPr lang="en-AU" dirty="0"/>
              <a:t>/our-projects/stigma-indicators-monitoring-project (accessed 3rd October, 2023).</a:t>
            </a:r>
          </a:p>
          <a:p>
            <a:pPr marL="0" indent="0">
              <a:buNone/>
            </a:pPr>
            <a:r>
              <a:rPr lang="en-AU" dirty="0"/>
              <a:t>45. Sutherland R, </a:t>
            </a:r>
            <a:r>
              <a:rPr lang="en-AU" dirty="0" err="1"/>
              <a:t>Uporova</a:t>
            </a:r>
            <a:r>
              <a:rPr lang="en-AU" dirty="0"/>
              <a:t> J, King C, et al. Australian Drug Trends 2022: key findings from the National </a:t>
            </a:r>
          </a:p>
          <a:p>
            <a:pPr marL="0" indent="0">
              <a:buNone/>
            </a:pPr>
            <a:r>
              <a:rPr lang="en-AU" dirty="0"/>
              <a:t>Illicit Drug Reporting System (IDRS) Interviews. Sydney, Australia: National Drug and Alcohol Research </a:t>
            </a:r>
          </a:p>
          <a:p>
            <a:pPr marL="0" indent="0">
              <a:buNone/>
            </a:pPr>
            <a:r>
              <a:rPr lang="en-AU" dirty="0"/>
              <a:t>Centre, UNSW Sydney; 2022. Available at: https://ndarc.med.unsw.edu.au/project/</a:t>
            </a:r>
            <a:r>
              <a:rPr lang="en-AU" dirty="0" err="1"/>
              <a:t>illicit-drugreporting-system-idrs</a:t>
            </a:r>
            <a:r>
              <a:rPr lang="en-AU" dirty="0"/>
              <a:t> (accessed 8th October, 2023).</a:t>
            </a:r>
          </a:p>
          <a:p>
            <a:pPr marL="0" indent="0">
              <a:buNone/>
            </a:pPr>
            <a:r>
              <a:rPr lang="en-AU" dirty="0"/>
              <a:t>46. </a:t>
            </a:r>
            <a:r>
              <a:rPr lang="en-AU" dirty="0" err="1"/>
              <a:t>Broady</a:t>
            </a:r>
            <a:r>
              <a:rPr lang="en-AU" dirty="0"/>
              <a:t> TR, </a:t>
            </a:r>
            <a:r>
              <a:rPr lang="en-AU" dirty="0" err="1"/>
              <a:t>Brener</a:t>
            </a:r>
            <a:r>
              <a:rPr lang="en-AU" dirty="0"/>
              <a:t> L, Horwitz R, et al. Reducing stigma towards people living with HIV and people </a:t>
            </a:r>
          </a:p>
          <a:p>
            <a:pPr marL="0" indent="0">
              <a:buNone/>
            </a:pPr>
            <a:r>
              <a:rPr lang="en-AU" dirty="0"/>
              <a:t>who inject drugs using social norms theory: an online study with Australian health care workers. </a:t>
            </a:r>
          </a:p>
          <a:p>
            <a:pPr marL="0" indent="0">
              <a:buNone/>
            </a:pPr>
            <a:r>
              <a:rPr lang="en-AU" dirty="0"/>
              <a:t>Drug Alcohol Depend. 2023;249:109953. </a:t>
            </a:r>
            <a:r>
              <a:rPr lang="en-AU" dirty="0" err="1"/>
              <a:t>doi</a:t>
            </a:r>
            <a:r>
              <a:rPr lang="en-AU" dirty="0"/>
              <a:t>: https://doi.org/10.1016/j.drugalcdep.2023.109953.</a:t>
            </a:r>
          </a:p>
          <a:p>
            <a:pPr marL="0" indent="0">
              <a:buNone/>
            </a:pPr>
            <a:r>
              <a:rPr lang="en-AU" dirty="0"/>
              <a:t>47. Treloar C, Cama E, Lancaster K, et al. A universal precautions approach to reducing stigma </a:t>
            </a:r>
          </a:p>
          <a:p>
            <a:pPr marL="0" indent="0">
              <a:buNone/>
            </a:pPr>
            <a:r>
              <a:rPr lang="en-AU" dirty="0"/>
              <a:t>in health care: getting beyond HIV-specific stigma. Harm Reduction Journal. 2022;19(1):74. </a:t>
            </a:r>
          </a:p>
          <a:p>
            <a:pPr marL="0" indent="0">
              <a:buNone/>
            </a:pPr>
            <a:r>
              <a:rPr lang="en-AU" dirty="0" err="1"/>
              <a:t>doi</a:t>
            </a:r>
            <a:r>
              <a:rPr lang="en-AU" dirty="0"/>
              <a:t>: https://doi.org/10.1186/s12954-022-00658-w.</a:t>
            </a:r>
          </a:p>
          <a:p>
            <a:pPr marL="0" indent="0">
              <a:buNone/>
            </a:pPr>
            <a:r>
              <a:rPr lang="en-AU" dirty="0"/>
              <a:t>48. Heard S, Iversen J, Geddes L, et al. Needle Syringe Program National Minimum Data Collection: </a:t>
            </a:r>
          </a:p>
          <a:p>
            <a:pPr marL="0" indent="0">
              <a:buNone/>
            </a:pPr>
            <a:r>
              <a:rPr lang="en-AU" dirty="0"/>
              <a:t>National Data Report 2022. Sydney, Australia: Kirby Institute, UNSW Sydney; 2022. Available at: https://</a:t>
            </a:r>
          </a:p>
          <a:p>
            <a:pPr marL="0" indent="0">
              <a:buNone/>
            </a:pPr>
            <a:r>
              <a:rPr lang="en-AU" dirty="0"/>
              <a:t>www.kirby.unsw.edu.au/sites/default/files/documents/NSP-NMDC-2022_National-Data-Report.pdf </a:t>
            </a:r>
          </a:p>
          <a:p>
            <a:pPr marL="0" indent="0">
              <a:buNone/>
            </a:pPr>
            <a:r>
              <a:rPr lang="en-AU" dirty="0"/>
              <a:t>(accessed 25th September, 2023).</a:t>
            </a:r>
          </a:p>
          <a:p>
            <a:pPr marL="0" indent="0">
              <a:buNone/>
            </a:pPr>
            <a:r>
              <a:rPr lang="en-AU" dirty="0"/>
              <a:t>49. </a:t>
            </a:r>
            <a:r>
              <a:rPr lang="en-AU" dirty="0" err="1"/>
              <a:t>Broady</a:t>
            </a:r>
            <a:r>
              <a:rPr lang="en-AU" dirty="0"/>
              <a:t> T, Cama E, </a:t>
            </a:r>
            <a:r>
              <a:rPr lang="en-AU" dirty="0" err="1"/>
              <a:t>Rance</a:t>
            </a:r>
            <a:r>
              <a:rPr lang="en-AU" dirty="0"/>
              <a:t> J, et al. Annual Report of Trends in Behaviour 2022: HIV and STIs in </a:t>
            </a:r>
          </a:p>
          <a:p>
            <a:pPr marL="0" indent="0">
              <a:buNone/>
            </a:pPr>
            <a:r>
              <a:rPr lang="en-AU" dirty="0"/>
              <a:t>Australia. Sydney, Australia: Centre for Social Research in Health, UNSW Sydney; 2022. Available </a:t>
            </a:r>
          </a:p>
          <a:p>
            <a:pPr marL="0" indent="0">
              <a:buNone/>
            </a:pPr>
            <a:r>
              <a:rPr lang="en-AU" dirty="0"/>
              <a:t>at: https://www.unsw.edu.au/research/csrh/our-projects/annual-report-of-trends-in-behaviour </a:t>
            </a:r>
          </a:p>
          <a:p>
            <a:pPr marL="0" indent="0">
              <a:buNone/>
            </a:pPr>
            <a:r>
              <a:rPr lang="en-AU" dirty="0"/>
              <a:t>(accessed 25th September, 2023).</a:t>
            </a:r>
          </a:p>
        </p:txBody>
      </p:sp>
      <p:sp>
        <p:nvSpPr>
          <p:cNvPr id="5" name="Footer Placeholder 4">
            <a:extLst>
              <a:ext uri="{FF2B5EF4-FFF2-40B4-BE49-F238E27FC236}">
                <a16:creationId xmlns:a16="http://schemas.microsoft.com/office/drawing/2014/main" id="{6A532374-99E7-1EA6-CE01-581BB17EA863}"/>
              </a:ext>
            </a:extLst>
          </p:cNvPr>
          <p:cNvSpPr>
            <a:spLocks noGrp="1"/>
          </p:cNvSpPr>
          <p:nvPr>
            <p:ph type="ftr" sz="quarter" idx="11"/>
          </p:nvPr>
        </p:nvSpPr>
        <p:spPr/>
        <p:txBody>
          <a:bodyPr/>
          <a:lstStyle/>
          <a:p>
            <a:r>
              <a:rPr lang="en-AU"/>
              <a:t>Hepatitis C Elimination in Australia 2023</a:t>
            </a:r>
            <a:endParaRPr lang="en-AU" dirty="0"/>
          </a:p>
        </p:txBody>
      </p:sp>
    </p:spTree>
    <p:extLst>
      <p:ext uri="{BB962C8B-B14F-4D97-AF65-F5344CB8AC3E}">
        <p14:creationId xmlns:p14="http://schemas.microsoft.com/office/powerpoint/2010/main" val="39215792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D8343D-D97C-42FE-4BB5-740E04AC0DDB}"/>
              </a:ext>
            </a:extLst>
          </p:cNvPr>
          <p:cNvSpPr>
            <a:spLocks noGrp="1"/>
          </p:cNvSpPr>
          <p:nvPr>
            <p:ph sz="half" idx="1"/>
          </p:nvPr>
        </p:nvSpPr>
        <p:spPr>
          <a:xfrm>
            <a:off x="838202" y="908720"/>
            <a:ext cx="4969766" cy="5268243"/>
          </a:xfrm>
        </p:spPr>
        <p:txBody>
          <a:bodyPr>
            <a:normAutofit fontScale="25000" lnSpcReduction="20000"/>
          </a:bodyPr>
          <a:lstStyle/>
          <a:p>
            <a:pPr marL="0" indent="0">
              <a:buNone/>
            </a:pPr>
            <a:r>
              <a:rPr lang="en-AU" dirty="0"/>
              <a:t>50. Holt M, Lea T, Mao L, et al. Adapting behavioural surveillance to antiretroviral-based HIV </a:t>
            </a:r>
          </a:p>
          <a:p>
            <a:pPr marL="0" indent="0">
              <a:buNone/>
            </a:pPr>
            <a:r>
              <a:rPr lang="en-AU" dirty="0"/>
              <a:t>prevention: reviewing and anticipating trends in the Australian Gay Community Periodic Surveys. </a:t>
            </a:r>
          </a:p>
          <a:p>
            <a:pPr marL="0" indent="0">
              <a:buNone/>
            </a:pPr>
            <a:r>
              <a:rPr lang="en-AU" dirty="0"/>
              <a:t>Sex Health. 2017;14(1):72–79. </a:t>
            </a:r>
            <a:r>
              <a:rPr lang="en-AU" dirty="0" err="1"/>
              <a:t>doi</a:t>
            </a:r>
            <a:r>
              <a:rPr lang="en-AU" dirty="0"/>
              <a:t>: https://doi.org/10.1071/SH16072.</a:t>
            </a:r>
          </a:p>
          <a:p>
            <a:pPr marL="0" indent="0">
              <a:buNone/>
            </a:pPr>
            <a:r>
              <a:rPr lang="en-AU" dirty="0"/>
              <a:t>51. Lubel JS, Roberts SK, Strasser SI, et al. Australian recommendations for the management of </a:t>
            </a:r>
          </a:p>
          <a:p>
            <a:pPr marL="0" indent="0">
              <a:buNone/>
            </a:pPr>
            <a:r>
              <a:rPr lang="en-AU" dirty="0"/>
              <a:t>hepatocellular carcinoma: a consensus statement. Med J Aust. 2021;214(10):475–483. </a:t>
            </a:r>
            <a:r>
              <a:rPr lang="en-AU" dirty="0" err="1"/>
              <a:t>doi</a:t>
            </a:r>
            <a:r>
              <a:rPr lang="en-AU" dirty="0"/>
              <a:t>: https://</a:t>
            </a:r>
          </a:p>
          <a:p>
            <a:pPr marL="0" indent="0">
              <a:buNone/>
            </a:pPr>
            <a:r>
              <a:rPr lang="en-AU" dirty="0"/>
              <a:t>doi.org/10.5694/mja2.50885.</a:t>
            </a:r>
          </a:p>
          <a:p>
            <a:pPr marL="0" indent="0">
              <a:buNone/>
            </a:pPr>
            <a:r>
              <a:rPr lang="en-AU" dirty="0"/>
              <a:t>52. Cumming J, Scott N, Howell J, et al. Improving hepatocellular carcinoma screening outcomes in </a:t>
            </a:r>
          </a:p>
          <a:p>
            <a:pPr marL="0" indent="0">
              <a:buNone/>
            </a:pPr>
            <a:r>
              <a:rPr lang="en-AU" dirty="0"/>
              <a:t>patients with cirrhosis who have been successfully treated for hepatitis C: a Markov chain model. </a:t>
            </a:r>
          </a:p>
          <a:p>
            <a:pPr marL="0" indent="0">
              <a:buNone/>
            </a:pPr>
            <a:r>
              <a:rPr lang="en-AU" dirty="0"/>
              <a:t>Paper presented at: International HIV Coinfection and Viral Hepatitis Elimination Conference; July 2023; </a:t>
            </a:r>
          </a:p>
          <a:p>
            <a:pPr marL="0" indent="0">
              <a:buNone/>
            </a:pPr>
            <a:r>
              <a:rPr lang="en-AU" dirty="0"/>
              <a:t>Brisbane, Australia. Available at: https://az659834.vo.msecnd.net/</a:t>
            </a:r>
            <a:r>
              <a:rPr lang="en-AU" dirty="0" err="1"/>
              <a:t>eventsairaueprod</a:t>
            </a:r>
            <a:r>
              <a:rPr lang="en-AU" dirty="0"/>
              <a:t>/</a:t>
            </a:r>
            <a:r>
              <a:rPr lang="en-AU" dirty="0" err="1"/>
              <a:t>productionashm-public</a:t>
            </a:r>
            <a:r>
              <a:rPr lang="en-AU" dirty="0"/>
              <a:t>/00decd0deea648cea64ac9b9d57fb6aa (accessed 1st November, 2023).</a:t>
            </a:r>
          </a:p>
          <a:p>
            <a:pPr marL="0" indent="0">
              <a:buNone/>
            </a:pPr>
            <a:r>
              <a:rPr lang="en-AU" dirty="0"/>
              <a:t>53. </a:t>
            </a:r>
            <a:r>
              <a:rPr lang="en-AU" dirty="0" err="1"/>
              <a:t>Ampt</a:t>
            </a:r>
            <a:r>
              <a:rPr lang="en-AU" dirty="0"/>
              <a:t> FH, El Hayek C, </a:t>
            </a:r>
            <a:r>
              <a:rPr lang="en-AU" dirty="0" err="1"/>
              <a:t>Agius</a:t>
            </a:r>
            <a:r>
              <a:rPr lang="en-AU" dirty="0"/>
              <a:t> PA, et al. Anorectal swabs as a marker of male-to-male sexual exposure </a:t>
            </a:r>
          </a:p>
          <a:p>
            <a:pPr marL="0" indent="0">
              <a:buNone/>
            </a:pPr>
            <a:r>
              <a:rPr lang="en-AU" dirty="0"/>
              <a:t>in STI surveillance systems. Epidemiol Infect. 2017;145(12):2530–2535. </a:t>
            </a:r>
            <a:r>
              <a:rPr lang="en-AU" dirty="0" err="1"/>
              <a:t>doi</a:t>
            </a:r>
            <a:r>
              <a:rPr lang="en-AU" dirty="0"/>
              <a:t>: https://doi.org/10.1017/</a:t>
            </a:r>
          </a:p>
          <a:p>
            <a:pPr marL="0" indent="0">
              <a:buNone/>
            </a:pPr>
            <a:r>
              <a:rPr lang="en-AU" dirty="0"/>
              <a:t>S095026881700098X.</a:t>
            </a:r>
          </a:p>
          <a:p>
            <a:pPr marL="0" indent="0">
              <a:buNone/>
            </a:pPr>
            <a:r>
              <a:rPr lang="en-AU" dirty="0"/>
              <a:t>54. Prince DS, </a:t>
            </a:r>
            <a:r>
              <a:rPr lang="en-AU" dirty="0" err="1"/>
              <a:t>Pipicella</a:t>
            </a:r>
            <a:r>
              <a:rPr lang="en-AU" dirty="0"/>
              <a:t> JL, Fraser M, et al. Screening Emergency Admissions at Risk of Chronic Hepatitis C </a:t>
            </a:r>
          </a:p>
          <a:p>
            <a:pPr marL="0" indent="0">
              <a:buNone/>
            </a:pPr>
            <a:r>
              <a:rPr lang="en-AU" dirty="0"/>
              <a:t>(SEARCH) to diagnose or ‘re-diagnose’ infections is effective in Australia. J Viral </a:t>
            </a:r>
            <a:r>
              <a:rPr lang="en-AU" dirty="0" err="1"/>
              <a:t>Hepat</a:t>
            </a:r>
            <a:r>
              <a:rPr lang="en-AU" dirty="0"/>
              <a:t>. 2021;28(1):121–128. </a:t>
            </a:r>
          </a:p>
          <a:p>
            <a:pPr marL="0" indent="0">
              <a:buNone/>
            </a:pPr>
            <a:r>
              <a:rPr lang="en-AU" dirty="0" err="1"/>
              <a:t>doi</a:t>
            </a:r>
            <a:r>
              <a:rPr lang="en-AU" dirty="0"/>
              <a:t>: https://doi.org/10.1111/jvh.13393.</a:t>
            </a:r>
          </a:p>
          <a:p>
            <a:pPr marL="0" indent="0">
              <a:buNone/>
            </a:pPr>
            <a:r>
              <a:rPr lang="en-AU" dirty="0"/>
              <a:t>55. Valerio H, </a:t>
            </a:r>
            <a:r>
              <a:rPr lang="en-AU" dirty="0" err="1"/>
              <a:t>Alavi</a:t>
            </a:r>
            <a:r>
              <a:rPr lang="en-AU" dirty="0"/>
              <a:t> M, Conway A, et al. Declining prevalence of current HCV infection and increased </a:t>
            </a:r>
          </a:p>
          <a:p>
            <a:pPr marL="0" indent="0">
              <a:buNone/>
            </a:pPr>
            <a:r>
              <a:rPr lang="en-AU" dirty="0"/>
              <a:t>treatment uptake among people who inject drugs: the ETHOS Engage study. Int J Drug Policy.</a:t>
            </a:r>
          </a:p>
          <a:p>
            <a:pPr marL="0" indent="0">
              <a:buNone/>
            </a:pPr>
            <a:r>
              <a:rPr lang="en-AU" dirty="0"/>
              <a:t>2022;105:103706. </a:t>
            </a:r>
            <a:r>
              <a:rPr lang="en-AU" dirty="0" err="1"/>
              <a:t>doi</a:t>
            </a:r>
            <a:r>
              <a:rPr lang="en-AU" dirty="0"/>
              <a:t>: https://doi.org/10.1016/j.drugpo.2022.103706.</a:t>
            </a:r>
          </a:p>
          <a:p>
            <a:pPr marL="0" indent="0">
              <a:buNone/>
            </a:pPr>
            <a:r>
              <a:rPr lang="en-AU" dirty="0"/>
              <a:t>56. Bartlett SR, Yu A, </a:t>
            </a:r>
            <a:r>
              <a:rPr lang="en-AU" dirty="0" err="1"/>
              <a:t>Chapinal</a:t>
            </a:r>
            <a:r>
              <a:rPr lang="en-AU" dirty="0"/>
              <a:t> N, et al. The population level care cascade for hepatitis C in British </a:t>
            </a:r>
          </a:p>
          <a:p>
            <a:pPr marL="0" indent="0">
              <a:buNone/>
            </a:pPr>
            <a:r>
              <a:rPr lang="en-AU" dirty="0"/>
              <a:t>Columbia, Canada as of 2018: impact of direct acting antivirals. Liver Int. 2019;39(12):2261–2272. </a:t>
            </a:r>
          </a:p>
          <a:p>
            <a:pPr marL="0" indent="0">
              <a:buNone/>
            </a:pPr>
            <a:r>
              <a:rPr lang="en-AU" dirty="0" err="1"/>
              <a:t>doi</a:t>
            </a:r>
            <a:r>
              <a:rPr lang="en-AU" dirty="0"/>
              <a:t>: </a:t>
            </a:r>
            <a:r>
              <a:rPr lang="en-AU" dirty="0">
                <a:hlinkClick r:id="rId2"/>
              </a:rPr>
              <a:t>https://doi.org/10.1111/liv.14227</a:t>
            </a:r>
            <a:r>
              <a:rPr lang="en-AU" dirty="0"/>
              <a:t>.</a:t>
            </a:r>
          </a:p>
          <a:p>
            <a:pPr marL="0" indent="0">
              <a:buNone/>
            </a:pPr>
            <a:r>
              <a:rPr lang="en-AU" dirty="0"/>
              <a:t>57. </a:t>
            </a:r>
            <a:r>
              <a:rPr lang="en-AU" dirty="0" err="1"/>
              <a:t>Aisyah</a:t>
            </a:r>
            <a:r>
              <a:rPr lang="en-AU" dirty="0"/>
              <a:t> DN, Shallcross L, Hully AJ, et al. Assessing hepatitis C spontaneous clearance and understanding </a:t>
            </a:r>
          </a:p>
          <a:p>
            <a:pPr marL="0" indent="0">
              <a:buNone/>
            </a:pPr>
            <a:r>
              <a:rPr lang="en-AU" dirty="0"/>
              <a:t>associated factors: a systematic review and meta-analysis. J Viral </a:t>
            </a:r>
            <a:r>
              <a:rPr lang="en-AU" dirty="0" err="1"/>
              <a:t>Hepat</a:t>
            </a:r>
            <a:r>
              <a:rPr lang="en-AU" dirty="0"/>
              <a:t>. 2018;25(6):680–698. </a:t>
            </a:r>
          </a:p>
          <a:p>
            <a:pPr marL="0" indent="0">
              <a:buNone/>
            </a:pPr>
            <a:r>
              <a:rPr lang="en-AU" dirty="0" err="1"/>
              <a:t>doi</a:t>
            </a:r>
            <a:r>
              <a:rPr lang="en-AU" dirty="0"/>
              <a:t>: https://doi.org/10.1111/jvh.12866.</a:t>
            </a:r>
          </a:p>
        </p:txBody>
      </p:sp>
      <p:sp>
        <p:nvSpPr>
          <p:cNvPr id="4" name="Content Placeholder 3">
            <a:extLst>
              <a:ext uri="{FF2B5EF4-FFF2-40B4-BE49-F238E27FC236}">
                <a16:creationId xmlns:a16="http://schemas.microsoft.com/office/drawing/2014/main" id="{1FB1BF35-349D-8903-5C76-A6ED3A55AADD}"/>
              </a:ext>
            </a:extLst>
          </p:cNvPr>
          <p:cNvSpPr>
            <a:spLocks noGrp="1"/>
          </p:cNvSpPr>
          <p:nvPr>
            <p:ph sz="half" idx="2"/>
          </p:nvPr>
        </p:nvSpPr>
        <p:spPr>
          <a:xfrm>
            <a:off x="6384034" y="908720"/>
            <a:ext cx="4969766" cy="5268243"/>
          </a:xfrm>
        </p:spPr>
        <p:txBody>
          <a:bodyPr>
            <a:normAutofit fontScale="25000" lnSpcReduction="20000"/>
          </a:bodyPr>
          <a:lstStyle/>
          <a:p>
            <a:pPr marL="0" indent="0">
              <a:buNone/>
            </a:pPr>
            <a:r>
              <a:rPr lang="en-AU" dirty="0"/>
              <a:t>58. </a:t>
            </a:r>
            <a:r>
              <a:rPr lang="en-AU" dirty="0" err="1"/>
              <a:t>Grebely</a:t>
            </a:r>
            <a:r>
              <a:rPr lang="en-AU" dirty="0"/>
              <a:t> J, </a:t>
            </a:r>
            <a:r>
              <a:rPr lang="en-AU" dirty="0" err="1"/>
              <a:t>Larney</a:t>
            </a:r>
            <a:r>
              <a:rPr lang="en-AU" dirty="0"/>
              <a:t> S, Peacock A, et al. Global, regional, and country-level estimates of hepatitis C </a:t>
            </a:r>
          </a:p>
          <a:p>
            <a:pPr marL="0" indent="0">
              <a:buNone/>
            </a:pPr>
            <a:r>
              <a:rPr lang="en-AU" dirty="0"/>
              <a:t>infection among people who have recently injected drugs. Addiction. 2019;114(1):150–166. </a:t>
            </a:r>
          </a:p>
          <a:p>
            <a:pPr marL="0" indent="0">
              <a:buNone/>
            </a:pPr>
            <a:r>
              <a:rPr lang="en-AU" dirty="0" err="1"/>
              <a:t>doi</a:t>
            </a:r>
            <a:r>
              <a:rPr lang="en-AU" dirty="0"/>
              <a:t>: https://doi.org/10.1111/add.14393.</a:t>
            </a:r>
          </a:p>
          <a:p>
            <a:pPr marL="0" indent="0">
              <a:buNone/>
            </a:pPr>
            <a:r>
              <a:rPr lang="en-AU" dirty="0"/>
              <a:t>59. Iversen J, Dore GJ, Starr M, et al. Estimating the Consensus hepatitis C Cascade of Care among people </a:t>
            </a:r>
          </a:p>
          <a:p>
            <a:pPr marL="0" indent="0">
              <a:buNone/>
            </a:pPr>
            <a:r>
              <a:rPr lang="en-AU" dirty="0"/>
              <a:t>who inject drugs in Australia: pre and post availability of direct acting antiviral therapy. Int J Drug Policy.</a:t>
            </a:r>
          </a:p>
          <a:p>
            <a:pPr marL="0" indent="0">
              <a:buNone/>
            </a:pPr>
            <a:r>
              <a:rPr lang="en-AU" dirty="0"/>
              <a:t>2020;83:102837. </a:t>
            </a:r>
            <a:r>
              <a:rPr lang="en-AU" dirty="0" err="1"/>
              <a:t>doi</a:t>
            </a:r>
            <a:r>
              <a:rPr lang="en-AU" dirty="0"/>
              <a:t>: </a:t>
            </a:r>
            <a:r>
              <a:rPr lang="en-AU" dirty="0">
                <a:hlinkClick r:id="rId3"/>
              </a:rPr>
              <a:t>https://doi.org/10.1016/j.drugpo.2020.102837</a:t>
            </a:r>
            <a:r>
              <a:rPr lang="en-AU" dirty="0"/>
              <a:t>.</a:t>
            </a:r>
          </a:p>
          <a:p>
            <a:pPr marL="0" indent="0">
              <a:buNone/>
            </a:pPr>
            <a:r>
              <a:rPr lang="en-AU" dirty="0"/>
              <a:t>60. </a:t>
            </a:r>
            <a:r>
              <a:rPr lang="en-AU" dirty="0" err="1"/>
              <a:t>Seeff</a:t>
            </a:r>
            <a:r>
              <a:rPr lang="en-AU" dirty="0"/>
              <a:t> LB, Hollinger FB, Alter HJ, et al. Long-term mortality and morbidity of transfusion-associated </a:t>
            </a:r>
          </a:p>
          <a:p>
            <a:pPr marL="0" indent="0">
              <a:buNone/>
            </a:pPr>
            <a:r>
              <a:rPr lang="en-AU" dirty="0"/>
              <a:t>non-A, non-B, and type C hepatitis: a National Heart, Lung, and Blood Institute collaborative study. </a:t>
            </a:r>
          </a:p>
          <a:p>
            <a:pPr marL="0" indent="0">
              <a:buNone/>
            </a:pPr>
            <a:r>
              <a:rPr lang="en-AU" dirty="0"/>
              <a:t>Hepatology. 2001;33(2):455–463. </a:t>
            </a:r>
            <a:r>
              <a:rPr lang="en-AU" dirty="0" err="1"/>
              <a:t>doi</a:t>
            </a:r>
            <a:r>
              <a:rPr lang="en-AU" dirty="0"/>
              <a:t>: </a:t>
            </a:r>
            <a:r>
              <a:rPr lang="en-AU" dirty="0">
                <a:hlinkClick r:id="rId4"/>
              </a:rPr>
              <a:t>https://doi.org/10.1053/jhep.2001.21905</a:t>
            </a:r>
            <a:r>
              <a:rPr lang="en-AU" dirty="0"/>
              <a:t>.</a:t>
            </a:r>
          </a:p>
          <a:p>
            <a:pPr marL="0" indent="0">
              <a:buNone/>
            </a:pPr>
            <a:r>
              <a:rPr lang="en-AU" dirty="0"/>
              <a:t>61. Morgan RL, Baack B, Smith BD, et al. Eradication of hepatitis C virus infection and the </a:t>
            </a:r>
          </a:p>
          <a:p>
            <a:pPr marL="0" indent="0">
              <a:buNone/>
            </a:pPr>
            <a:r>
              <a:rPr lang="en-AU" dirty="0"/>
              <a:t>development of hepatocellular carcinoma: a meta-analysis of observational studies. Ann Intern Med.</a:t>
            </a:r>
          </a:p>
          <a:p>
            <a:pPr marL="0" indent="0">
              <a:buNone/>
            </a:pPr>
            <a:r>
              <a:rPr lang="en-AU" dirty="0"/>
              <a:t>2013;158(5):329–337. </a:t>
            </a:r>
            <a:r>
              <a:rPr lang="en-AU" dirty="0" err="1"/>
              <a:t>doi</a:t>
            </a:r>
            <a:r>
              <a:rPr lang="en-AU" dirty="0"/>
              <a:t>: https://doi.org/10.7326/0003-4819-158-5-201303050-00005.</a:t>
            </a:r>
          </a:p>
          <a:p>
            <a:pPr marL="0" indent="0">
              <a:buNone/>
            </a:pPr>
            <a:r>
              <a:rPr lang="en-AU" dirty="0"/>
              <a:t>62. Di Marco V, </a:t>
            </a:r>
            <a:r>
              <a:rPr lang="en-AU" dirty="0" err="1"/>
              <a:t>Calvaruso</a:t>
            </a:r>
            <a:r>
              <a:rPr lang="en-AU" dirty="0"/>
              <a:t> V, Ferraro D, et al. Effects of eradicating hepatitis C virus infection in patients </a:t>
            </a:r>
          </a:p>
          <a:p>
            <a:pPr marL="0" indent="0">
              <a:buNone/>
            </a:pPr>
            <a:r>
              <a:rPr lang="en-AU" dirty="0"/>
              <a:t>with cirrhosis differ with stage of portal hypertension. Gastroenterology. 2016;151(1):130–139.e132. </a:t>
            </a:r>
          </a:p>
          <a:p>
            <a:pPr marL="0" indent="0">
              <a:buNone/>
            </a:pPr>
            <a:r>
              <a:rPr lang="en-AU" dirty="0" err="1"/>
              <a:t>doi</a:t>
            </a:r>
            <a:r>
              <a:rPr lang="en-AU" dirty="0"/>
              <a:t>: https://doi.org/10.1053/j.gastro.2016.03.036.</a:t>
            </a:r>
          </a:p>
          <a:p>
            <a:pPr marL="0" indent="0">
              <a:buNone/>
            </a:pPr>
            <a:r>
              <a:rPr lang="en-AU" dirty="0"/>
              <a:t>63. </a:t>
            </a:r>
            <a:r>
              <a:rPr lang="en-AU" dirty="0" err="1"/>
              <a:t>Nahon</a:t>
            </a:r>
            <a:r>
              <a:rPr lang="en-AU" dirty="0"/>
              <a:t> P, </a:t>
            </a:r>
            <a:r>
              <a:rPr lang="en-AU" dirty="0" err="1"/>
              <a:t>Bourcier</a:t>
            </a:r>
            <a:r>
              <a:rPr lang="en-AU" dirty="0"/>
              <a:t> V, </a:t>
            </a:r>
            <a:r>
              <a:rPr lang="en-AU" dirty="0" err="1"/>
              <a:t>Layese</a:t>
            </a:r>
            <a:r>
              <a:rPr lang="en-AU" dirty="0"/>
              <a:t> R, et al. Eradication of hepatitis C virus infection in patients with </a:t>
            </a:r>
          </a:p>
          <a:p>
            <a:pPr marL="0" indent="0">
              <a:buNone/>
            </a:pPr>
            <a:r>
              <a:rPr lang="en-AU" dirty="0"/>
              <a:t>cirrhosis reduces risk of liver and non-liver complications. Gastroenterology. 2017;152(1):142–156. </a:t>
            </a:r>
          </a:p>
          <a:p>
            <a:pPr marL="0" indent="0">
              <a:buNone/>
            </a:pPr>
            <a:r>
              <a:rPr lang="en-AU" dirty="0" err="1"/>
              <a:t>doi</a:t>
            </a:r>
            <a:r>
              <a:rPr lang="en-AU" dirty="0"/>
              <a:t>: https://pubmed.ncbi.nlm.nih.gov/27641509/.</a:t>
            </a:r>
          </a:p>
          <a:p>
            <a:pPr marL="0" indent="0">
              <a:buNone/>
            </a:pPr>
            <a:r>
              <a:rPr lang="en-AU" dirty="0"/>
              <a:t>64. Morisco F, Federico A, </a:t>
            </a:r>
            <a:r>
              <a:rPr lang="en-AU" dirty="0" err="1"/>
              <a:t>Marignani</a:t>
            </a:r>
            <a:r>
              <a:rPr lang="en-AU" dirty="0"/>
              <a:t> M, et al. Risk factors for liver decompensation and </a:t>
            </a:r>
          </a:p>
          <a:p>
            <a:pPr marL="0" indent="0">
              <a:buNone/>
            </a:pPr>
            <a:r>
              <a:rPr lang="en-AU" dirty="0"/>
              <a:t>HCC in HCV-cirrhotic patients after DAAs: a </a:t>
            </a:r>
            <a:r>
              <a:rPr lang="en-AU" dirty="0" err="1"/>
              <a:t>multicenter</a:t>
            </a:r>
            <a:r>
              <a:rPr lang="en-AU" dirty="0"/>
              <a:t> prospective study. Cancers (Basel).</a:t>
            </a:r>
          </a:p>
          <a:p>
            <a:pPr marL="0" indent="0">
              <a:buNone/>
            </a:pPr>
            <a:r>
              <a:rPr lang="en-AU" dirty="0"/>
              <a:t>2021;13(15):3810. </a:t>
            </a:r>
            <a:r>
              <a:rPr lang="en-AU" dirty="0" err="1"/>
              <a:t>doi</a:t>
            </a:r>
            <a:r>
              <a:rPr lang="en-AU" dirty="0"/>
              <a:t>: https://doi.org/10.3390/cancers13153810.</a:t>
            </a:r>
          </a:p>
          <a:p>
            <a:pPr marL="0" indent="0">
              <a:buNone/>
            </a:pPr>
            <a:r>
              <a:rPr lang="en-AU" dirty="0"/>
              <a:t>65. Australian Government, Department of Health. Australian national notifiable diseases and case </a:t>
            </a:r>
          </a:p>
          <a:p>
            <a:pPr marL="0" indent="0">
              <a:buNone/>
            </a:pPr>
            <a:r>
              <a:rPr lang="en-AU" dirty="0"/>
              <a:t>definitions. Canberra, Australia: Australian Government, Department of Health; 2023. Available at: </a:t>
            </a:r>
          </a:p>
          <a:p>
            <a:pPr marL="0" indent="0">
              <a:buNone/>
            </a:pPr>
            <a:r>
              <a:rPr lang="en-AU" dirty="0"/>
              <a:t>https://www1.health.gov.au/internet/main/publishing.nsf/Content/cdna-casedefinitions.htm </a:t>
            </a:r>
          </a:p>
          <a:p>
            <a:pPr marL="0" indent="0">
              <a:buNone/>
            </a:pPr>
            <a:r>
              <a:rPr lang="en-AU" dirty="0"/>
              <a:t>(accessed 7th June, 2023).</a:t>
            </a:r>
          </a:p>
        </p:txBody>
      </p:sp>
      <p:sp>
        <p:nvSpPr>
          <p:cNvPr id="5" name="Footer Placeholder 4">
            <a:extLst>
              <a:ext uri="{FF2B5EF4-FFF2-40B4-BE49-F238E27FC236}">
                <a16:creationId xmlns:a16="http://schemas.microsoft.com/office/drawing/2014/main" id="{0B007867-EFA5-DA38-4D5B-CA64FC6C30BA}"/>
              </a:ext>
            </a:extLst>
          </p:cNvPr>
          <p:cNvSpPr>
            <a:spLocks noGrp="1"/>
          </p:cNvSpPr>
          <p:nvPr>
            <p:ph type="ftr" sz="quarter" idx="11"/>
          </p:nvPr>
        </p:nvSpPr>
        <p:spPr/>
        <p:txBody>
          <a:bodyPr/>
          <a:lstStyle/>
          <a:p>
            <a:r>
              <a:rPr lang="en-AU"/>
              <a:t>Hepatitis C Elimination in Australia 2023</a:t>
            </a:r>
            <a:endParaRPr lang="en-AU" dirty="0"/>
          </a:p>
        </p:txBody>
      </p:sp>
    </p:spTree>
    <p:extLst>
      <p:ext uri="{BB962C8B-B14F-4D97-AF65-F5344CB8AC3E}">
        <p14:creationId xmlns:p14="http://schemas.microsoft.com/office/powerpoint/2010/main" val="3532876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4CE1C6-2120-B529-C26F-2DF080024898}"/>
              </a:ext>
            </a:extLst>
          </p:cNvPr>
          <p:cNvSpPr>
            <a:spLocks noGrp="1"/>
          </p:cNvSpPr>
          <p:nvPr>
            <p:ph idx="1"/>
          </p:nvPr>
        </p:nvSpPr>
        <p:spPr>
          <a:xfrm>
            <a:off x="983432" y="1052736"/>
            <a:ext cx="10370367" cy="5184576"/>
          </a:xfrm>
        </p:spPr>
        <p:txBody>
          <a:bodyPr>
            <a:normAutofit fontScale="92500" lnSpcReduction="20000"/>
          </a:bodyPr>
          <a:lstStyle/>
          <a:p>
            <a:r>
              <a:rPr lang="en-AU" sz="1200" dirty="0"/>
              <a:t>Monitoring hepatitis C treatment uptake in Australia: Behzad </a:t>
            </a:r>
            <a:r>
              <a:rPr lang="en-AU" sz="1200" dirty="0" err="1"/>
              <a:t>Hajarizadeh</a:t>
            </a:r>
            <a:r>
              <a:rPr lang="en-AU" sz="1200" dirty="0"/>
              <a:t> and Gregory Dore </a:t>
            </a:r>
          </a:p>
          <a:p>
            <a:pPr marL="0" indent="0">
              <a:buNone/>
            </a:pPr>
            <a:r>
              <a:rPr lang="en-AU" sz="1200" dirty="0"/>
              <a:t>(Kirby Institute).</a:t>
            </a:r>
          </a:p>
          <a:p>
            <a:pPr marL="0" indent="0">
              <a:buNone/>
            </a:pPr>
            <a:r>
              <a:rPr lang="en-AU" sz="1200" dirty="0"/>
              <a:t> National Retreatment Project: Joanne Carson, Gail Matthews, Gregory Dore, and Behzad </a:t>
            </a:r>
            <a:r>
              <a:rPr lang="en-AU" sz="1200" dirty="0" err="1"/>
              <a:t>Hajarizadeh</a:t>
            </a:r>
            <a:r>
              <a:rPr lang="en-AU" sz="1200" dirty="0"/>
              <a:t> </a:t>
            </a:r>
          </a:p>
          <a:p>
            <a:pPr marL="0" indent="0">
              <a:buNone/>
            </a:pPr>
            <a:r>
              <a:rPr lang="en-AU" sz="1200" dirty="0"/>
              <a:t>(Kirby Institute); Sebastiano Barbieri (Centre for Big Data Research in Health, University of New </a:t>
            </a:r>
          </a:p>
          <a:p>
            <a:pPr marL="0" indent="0">
              <a:buNone/>
            </a:pPr>
            <a:r>
              <a:rPr lang="en-AU" sz="1200" dirty="0"/>
              <a:t>South Wales).</a:t>
            </a:r>
          </a:p>
          <a:p>
            <a:pPr marL="0" indent="0">
              <a:buNone/>
            </a:pPr>
            <a:endParaRPr lang="en-AU" sz="1200" dirty="0"/>
          </a:p>
          <a:p>
            <a:r>
              <a:rPr lang="en-AU" sz="1200" dirty="0"/>
              <a:t>National Prisons Hepatitis Network: Yumi Sheehan, Andrew Lloyd, and Behzad </a:t>
            </a:r>
            <a:r>
              <a:rPr lang="en-AU" sz="1200" dirty="0" err="1"/>
              <a:t>Hajarizadeh</a:t>
            </a:r>
            <a:r>
              <a:rPr lang="en-AU" sz="1200" dirty="0"/>
              <a:t> </a:t>
            </a:r>
          </a:p>
          <a:p>
            <a:pPr marL="0" indent="0">
              <a:buNone/>
            </a:pPr>
            <a:r>
              <a:rPr lang="en-AU" sz="1200" dirty="0"/>
              <a:t>(Kirby Institute); Alexander Thompson (St Vincent’s Hospital Melbourne); Rebecca Winter and </a:t>
            </a:r>
          </a:p>
          <a:p>
            <a:pPr marL="0" indent="0">
              <a:buNone/>
            </a:pPr>
            <a:r>
              <a:rPr lang="en-AU" sz="1200" dirty="0"/>
              <a:t>Mark Stoové (Burnet Institute).</a:t>
            </a:r>
          </a:p>
          <a:p>
            <a:pPr marL="0" indent="0">
              <a:buNone/>
            </a:pPr>
            <a:endParaRPr lang="en-AU" sz="1200" dirty="0"/>
          </a:p>
          <a:p>
            <a:r>
              <a:rPr lang="en-AU" sz="1200" dirty="0"/>
              <a:t>National hepatitis C diagnosis and care cascade: </a:t>
            </a:r>
            <a:r>
              <a:rPr lang="en-AU" sz="1200" dirty="0" err="1"/>
              <a:t>Jisoo</a:t>
            </a:r>
            <a:r>
              <a:rPr lang="en-AU" sz="1200" dirty="0"/>
              <a:t> Amy Kwon, Gregory Dore, Behzad </a:t>
            </a:r>
            <a:r>
              <a:rPr lang="en-AU" sz="1200" dirty="0" err="1"/>
              <a:t>Hajarizadeh</a:t>
            </a:r>
            <a:r>
              <a:rPr lang="en-AU" sz="1200" dirty="0"/>
              <a:t>, </a:t>
            </a:r>
          </a:p>
          <a:p>
            <a:pPr marL="0" indent="0">
              <a:buNone/>
            </a:pPr>
            <a:r>
              <a:rPr lang="en-AU" sz="1200" dirty="0"/>
              <a:t>Maryam </a:t>
            </a:r>
            <a:r>
              <a:rPr lang="en-AU" sz="1200" dirty="0" err="1"/>
              <a:t>Alavi</a:t>
            </a:r>
            <a:r>
              <a:rPr lang="en-AU" sz="1200" dirty="0"/>
              <a:t>, Heather Valerio, Jason </a:t>
            </a:r>
            <a:r>
              <a:rPr lang="en-AU" sz="1200" dirty="0" err="1"/>
              <a:t>Grebely</a:t>
            </a:r>
            <a:r>
              <a:rPr lang="en-AU" sz="1200" dirty="0"/>
              <a:t>, Rebecca Guy, Richard Gray, Jenny Iversen, Lisa Maher, </a:t>
            </a:r>
          </a:p>
          <a:p>
            <a:pPr marL="0" indent="0">
              <a:buNone/>
            </a:pPr>
            <a:r>
              <a:rPr lang="en-AU" sz="1200" dirty="0"/>
              <a:t>Jonathan King, and Skye McGregor (Kirby Institute); members of the Australian HCV Diagnosis and </a:t>
            </a:r>
          </a:p>
          <a:p>
            <a:pPr marL="0" indent="0">
              <a:buNone/>
            </a:pPr>
            <a:r>
              <a:rPr lang="en-AU" sz="1200" dirty="0"/>
              <a:t>Care Reference Group.</a:t>
            </a:r>
          </a:p>
          <a:p>
            <a:pPr marL="0" indent="0">
              <a:buNone/>
            </a:pPr>
            <a:endParaRPr lang="en-AU" sz="1200" dirty="0"/>
          </a:p>
          <a:p>
            <a:r>
              <a:rPr lang="en-AU" sz="1200" dirty="0"/>
              <a:t>Australia and New Zealand Liver and Intestinal Transplant Registry: Michael Fink and Mandy Byrne </a:t>
            </a:r>
          </a:p>
          <a:p>
            <a:pPr marL="0" indent="0">
              <a:buNone/>
            </a:pPr>
            <a:r>
              <a:rPr lang="en-AU" sz="1200" dirty="0"/>
              <a:t>(Victorian Liver Transplant Unit, Austin Health); Geoff McCaughan (Australian National Liver </a:t>
            </a:r>
          </a:p>
          <a:p>
            <a:pPr marL="0" indent="0">
              <a:buNone/>
            </a:pPr>
            <a:r>
              <a:rPr lang="en-AU" sz="1200" dirty="0"/>
              <a:t>Transplant Unit, Royal Prince Alfred Hospital); Peter Hodgkinson (Queensland Liver Transplant </a:t>
            </a:r>
          </a:p>
          <a:p>
            <a:pPr marL="0" indent="0">
              <a:buNone/>
            </a:pPr>
            <a:r>
              <a:rPr lang="en-AU" sz="1200" dirty="0"/>
              <a:t>Service, Princess Alexandra Hospital); John Chen (South Australian Liver Transplant Unit, Flinders </a:t>
            </a:r>
          </a:p>
          <a:p>
            <a:pPr marL="0" indent="0">
              <a:buNone/>
            </a:pPr>
            <a:r>
              <a:rPr lang="en-AU" sz="1200" dirty="0"/>
              <a:t>Medical Centre); Robert Jones (Victorian Liver Transplant Unit, Austin Health); Bryon </a:t>
            </a:r>
            <a:r>
              <a:rPr lang="en-AU" sz="1200" dirty="0" err="1"/>
              <a:t>Jaques</a:t>
            </a:r>
            <a:r>
              <a:rPr lang="en-AU" sz="1200" dirty="0"/>
              <a:t> </a:t>
            </a:r>
          </a:p>
          <a:p>
            <a:pPr marL="0" indent="0">
              <a:buNone/>
            </a:pPr>
            <a:r>
              <a:rPr lang="en-AU" sz="1200" dirty="0"/>
              <a:t>(Western Australian Liver Transplantation Service, Sir Charles Gairdner Hospital).</a:t>
            </a:r>
          </a:p>
          <a:p>
            <a:pPr marL="0" indent="0">
              <a:buNone/>
            </a:pPr>
            <a:endParaRPr lang="en-AU" sz="1100" dirty="0"/>
          </a:p>
        </p:txBody>
      </p:sp>
      <p:sp>
        <p:nvSpPr>
          <p:cNvPr id="4" name="Footer Placeholder 3">
            <a:extLst>
              <a:ext uri="{FF2B5EF4-FFF2-40B4-BE49-F238E27FC236}">
                <a16:creationId xmlns:a16="http://schemas.microsoft.com/office/drawing/2014/main" id="{74811167-97A9-BF66-5ED2-FB12AE365B96}"/>
              </a:ext>
            </a:extLst>
          </p:cNvPr>
          <p:cNvSpPr>
            <a:spLocks noGrp="1"/>
          </p:cNvSpPr>
          <p:nvPr>
            <p:ph type="ftr" sz="quarter" idx="11"/>
          </p:nvPr>
        </p:nvSpPr>
        <p:spPr/>
        <p:txBody>
          <a:bodyPr/>
          <a:lstStyle/>
          <a:p>
            <a:r>
              <a:rPr lang="en-AU"/>
              <a:t>Hepatitis C Elimination in Australia 2023</a:t>
            </a:r>
            <a:endParaRPr lang="en-AU" dirty="0"/>
          </a:p>
        </p:txBody>
      </p:sp>
    </p:spTree>
    <p:extLst>
      <p:ext uri="{BB962C8B-B14F-4D97-AF65-F5344CB8AC3E}">
        <p14:creationId xmlns:p14="http://schemas.microsoft.com/office/powerpoint/2010/main" val="5427264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C66D-8A02-9FDE-9A6D-637436711D4B}"/>
              </a:ext>
            </a:extLst>
          </p:cNvPr>
          <p:cNvSpPr>
            <a:spLocks noGrp="1"/>
          </p:cNvSpPr>
          <p:nvPr>
            <p:ph type="title"/>
          </p:nvPr>
        </p:nvSpPr>
        <p:spPr/>
        <p:txBody>
          <a:bodyPr/>
          <a:lstStyle/>
          <a:p>
            <a:r>
              <a:rPr lang="en-US" dirty="0"/>
              <a:t>Acknowledgements</a:t>
            </a:r>
            <a:endParaRPr lang="en-AU" dirty="0"/>
          </a:p>
        </p:txBody>
      </p:sp>
      <p:sp>
        <p:nvSpPr>
          <p:cNvPr id="3" name="Content Placeholder 2">
            <a:extLst>
              <a:ext uri="{FF2B5EF4-FFF2-40B4-BE49-F238E27FC236}">
                <a16:creationId xmlns:a16="http://schemas.microsoft.com/office/drawing/2014/main" id="{2C979912-8FD8-5D4B-AC6E-B0F4D112BC15}"/>
              </a:ext>
            </a:extLst>
          </p:cNvPr>
          <p:cNvSpPr>
            <a:spLocks noGrp="1"/>
          </p:cNvSpPr>
          <p:nvPr>
            <p:ph idx="1"/>
          </p:nvPr>
        </p:nvSpPr>
        <p:spPr/>
        <p:txBody>
          <a:bodyPr>
            <a:normAutofit fontScale="47500" lnSpcReduction="20000"/>
          </a:bodyPr>
          <a:lstStyle/>
          <a:p>
            <a:pPr marL="0" indent="0">
              <a:buNone/>
            </a:pPr>
            <a:r>
              <a:rPr lang="en-US" dirty="0"/>
              <a:t>Full Methods and Acknowledgements at: </a:t>
            </a:r>
            <a:r>
              <a:rPr lang="en-AU" b="0" i="0" dirty="0">
                <a:solidFill>
                  <a:srgbClr val="000000"/>
                </a:solidFill>
                <a:effectLst/>
                <a:latin typeface="Aptos" panose="020B0004020202020204" pitchFamily="34" charset="0"/>
                <a:hlinkClick r:id="rId3" tooltip="Original URL: https://burnet.edu.au/aushepC. Click or tap if you trust this link."/>
              </a:rPr>
              <a:t>https://burnet.edu.au/aushepC</a:t>
            </a:r>
            <a:endParaRPr lang="en-US" dirty="0"/>
          </a:p>
          <a:p>
            <a:pPr marL="0" indent="0">
              <a:buNone/>
            </a:pPr>
            <a:endParaRPr lang="en-US" dirty="0"/>
          </a:p>
          <a:p>
            <a:pPr marL="0" indent="0">
              <a:buNone/>
            </a:pPr>
            <a:r>
              <a:rPr lang="en-US" dirty="0"/>
              <a:t>This report was funded by the EC Australia Partnership with support from the Burnet Institute Strategic Investment Scheme.</a:t>
            </a:r>
          </a:p>
          <a:p>
            <a:pPr marL="0" indent="0">
              <a:buNone/>
            </a:pPr>
            <a:endParaRPr lang="en-US" dirty="0"/>
          </a:p>
          <a:p>
            <a:pPr marL="0" indent="0">
              <a:buNone/>
            </a:pPr>
            <a:r>
              <a:rPr lang="en-US" dirty="0"/>
              <a:t>Consultation with community</a:t>
            </a:r>
          </a:p>
          <a:p>
            <a:pPr marL="0" indent="0">
              <a:buNone/>
            </a:pPr>
            <a:endParaRPr lang="en-US" dirty="0"/>
          </a:p>
          <a:p>
            <a:pPr marL="0" indent="0">
              <a:buNone/>
            </a:pPr>
            <a:r>
              <a:rPr lang="en-US" dirty="0"/>
              <a:t>The following </a:t>
            </a:r>
            <a:r>
              <a:rPr lang="en-US" dirty="0" err="1"/>
              <a:t>organisations</a:t>
            </a:r>
            <a:r>
              <a:rPr lang="en-US" dirty="0"/>
              <a:t> are thanked for their generous contributions during consultation processes:</a:t>
            </a:r>
          </a:p>
          <a:p>
            <a:pPr marL="0" indent="0">
              <a:buNone/>
            </a:pPr>
            <a:endParaRPr lang="en-US" dirty="0"/>
          </a:p>
          <a:p>
            <a:pPr marL="0" indent="0">
              <a:buNone/>
            </a:pPr>
            <a:r>
              <a:rPr lang="en-US" dirty="0"/>
              <a:t>ASHM</a:t>
            </a:r>
          </a:p>
          <a:p>
            <a:pPr marL="0" indent="0">
              <a:buNone/>
            </a:pPr>
            <a:r>
              <a:rPr lang="en-US" dirty="0"/>
              <a:t>Australian Injecting and Illicit Drug Users League (AIVL)</a:t>
            </a:r>
          </a:p>
          <a:p>
            <a:pPr marL="0" indent="0">
              <a:buNone/>
            </a:pPr>
            <a:r>
              <a:rPr lang="en-US" dirty="0"/>
              <a:t>Health Equity Matters</a:t>
            </a:r>
          </a:p>
          <a:p>
            <a:pPr marL="0" indent="0">
              <a:buNone/>
            </a:pPr>
            <a:r>
              <a:rPr lang="en-US" dirty="0"/>
              <a:t>Hepatitis Australia</a:t>
            </a:r>
          </a:p>
          <a:p>
            <a:pPr marL="0" indent="0">
              <a:buNone/>
            </a:pPr>
            <a:r>
              <a:rPr lang="en-US" dirty="0"/>
              <a:t>National Aboriginal Community Controlled Health </a:t>
            </a:r>
            <a:r>
              <a:rPr lang="en-US" dirty="0" err="1"/>
              <a:t>Organisation</a:t>
            </a:r>
            <a:r>
              <a:rPr lang="en-US" dirty="0"/>
              <a:t> (NACCHO)</a:t>
            </a:r>
          </a:p>
          <a:p>
            <a:pPr marL="0" indent="0">
              <a:buNone/>
            </a:pPr>
            <a:r>
              <a:rPr lang="en-US" dirty="0"/>
              <a:t>National Association of People with HIV Australia (NAPWHA)</a:t>
            </a:r>
          </a:p>
          <a:p>
            <a:pPr marL="0" indent="0">
              <a:buNone/>
            </a:pPr>
            <a:r>
              <a:rPr lang="en-US" dirty="0"/>
              <a:t>NSW Community Restorative Centre (CRC)</a:t>
            </a:r>
            <a:endParaRPr lang="en-AU" dirty="0"/>
          </a:p>
        </p:txBody>
      </p:sp>
      <p:sp>
        <p:nvSpPr>
          <p:cNvPr id="4" name="Footer Placeholder 3">
            <a:extLst>
              <a:ext uri="{FF2B5EF4-FFF2-40B4-BE49-F238E27FC236}">
                <a16:creationId xmlns:a16="http://schemas.microsoft.com/office/drawing/2014/main" id="{EEC1166B-D29C-4375-BBFA-0416D3E5E553}"/>
              </a:ext>
            </a:extLst>
          </p:cNvPr>
          <p:cNvSpPr>
            <a:spLocks noGrp="1"/>
          </p:cNvSpPr>
          <p:nvPr>
            <p:ph type="ftr" sz="quarter" idx="11"/>
          </p:nvPr>
        </p:nvSpPr>
        <p:spPr/>
        <p:txBody>
          <a:bodyPr/>
          <a:lstStyle/>
          <a:p>
            <a:r>
              <a:rPr lang="en-AU"/>
              <a:t>Hepatitis C Elimination in Australia 2023</a:t>
            </a:r>
            <a:endParaRPr lang="en-AU" dirty="0"/>
          </a:p>
        </p:txBody>
      </p:sp>
    </p:spTree>
    <p:extLst>
      <p:ext uri="{BB962C8B-B14F-4D97-AF65-F5344CB8AC3E}">
        <p14:creationId xmlns:p14="http://schemas.microsoft.com/office/powerpoint/2010/main" val="2141420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42D154-4FDE-001D-7A1B-7E51C375FEFD}"/>
              </a:ext>
            </a:extLst>
          </p:cNvPr>
          <p:cNvSpPr>
            <a:spLocks noGrp="1"/>
          </p:cNvSpPr>
          <p:nvPr>
            <p:ph type="ftr" sz="quarter" idx="11"/>
          </p:nvPr>
        </p:nvSpPr>
        <p:spPr/>
        <p:txBody>
          <a:bodyPr/>
          <a:lstStyle/>
          <a:p>
            <a:r>
              <a:rPr lang="en-AU"/>
              <a:t>Hepatitis C Elimination in Australia 2023</a:t>
            </a:r>
            <a:endParaRPr lang="en-AU" dirty="0"/>
          </a:p>
        </p:txBody>
      </p:sp>
      <p:sp>
        <p:nvSpPr>
          <p:cNvPr id="3" name="Title 2">
            <a:extLst>
              <a:ext uri="{FF2B5EF4-FFF2-40B4-BE49-F238E27FC236}">
                <a16:creationId xmlns:a16="http://schemas.microsoft.com/office/drawing/2014/main" id="{C150AD76-8207-4993-7C95-386EB7536BA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2820673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65FFEB-DA8D-F57A-7754-E4AC6AF091EF}"/>
              </a:ext>
            </a:extLst>
          </p:cNvPr>
          <p:cNvSpPr>
            <a:spLocks noGrp="1"/>
          </p:cNvSpPr>
          <p:nvPr>
            <p:ph type="ftr" sz="quarter" idx="11"/>
          </p:nvPr>
        </p:nvSpPr>
        <p:spPr/>
        <p:txBody>
          <a:bodyPr/>
          <a:lstStyle/>
          <a:p>
            <a:r>
              <a:rPr lang="en-AU"/>
              <a:t>Hepatitis C Elimination in Australia 2023</a:t>
            </a:r>
            <a:endParaRPr lang="en-AU" dirty="0"/>
          </a:p>
        </p:txBody>
      </p:sp>
      <p:sp>
        <p:nvSpPr>
          <p:cNvPr id="3" name="Title 2">
            <a:extLst>
              <a:ext uri="{FF2B5EF4-FFF2-40B4-BE49-F238E27FC236}">
                <a16:creationId xmlns:a16="http://schemas.microsoft.com/office/drawing/2014/main" id="{354B192A-C5B1-0FF7-4016-1690529262A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6095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BC034B-3B93-C62A-1E98-E737F83DE27A}"/>
              </a:ext>
            </a:extLst>
          </p:cNvPr>
          <p:cNvSpPr>
            <a:spLocks noGrp="1"/>
          </p:cNvSpPr>
          <p:nvPr>
            <p:ph idx="1"/>
          </p:nvPr>
        </p:nvSpPr>
        <p:spPr>
          <a:xfrm>
            <a:off x="983432" y="980728"/>
            <a:ext cx="10370367" cy="5375622"/>
          </a:xfrm>
        </p:spPr>
        <p:txBody>
          <a:bodyPr>
            <a:noAutofit/>
          </a:bodyPr>
          <a:lstStyle/>
          <a:p>
            <a:r>
              <a:rPr lang="en-AU" sz="1100" dirty="0"/>
              <a:t> Stigma Indicators Monitoring Project: Timothy </a:t>
            </a:r>
            <a:r>
              <a:rPr lang="en-AU" sz="1100" dirty="0" err="1"/>
              <a:t>Broady</a:t>
            </a:r>
            <a:r>
              <a:rPr lang="en-AU" sz="1100" dirty="0"/>
              <a:t>, Loren </a:t>
            </a:r>
            <a:r>
              <a:rPr lang="en-AU" sz="1100" dirty="0" err="1"/>
              <a:t>Brener</a:t>
            </a:r>
            <a:r>
              <a:rPr lang="en-AU" sz="1100" dirty="0"/>
              <a:t>, Elena Cama, and Carla Treloar </a:t>
            </a:r>
          </a:p>
          <a:p>
            <a:pPr marL="0" indent="0">
              <a:buNone/>
            </a:pPr>
            <a:r>
              <a:rPr lang="en-AU" sz="1100" dirty="0"/>
              <a:t>(Centre for Social Research in Health, University of New South Wales).</a:t>
            </a:r>
          </a:p>
          <a:p>
            <a:pPr marL="0" indent="0">
              <a:buNone/>
            </a:pPr>
            <a:endParaRPr lang="en-AU" sz="1100" dirty="0"/>
          </a:p>
          <a:p>
            <a:r>
              <a:rPr lang="en-AU" sz="1100" dirty="0"/>
              <a:t>Illicit Drug Reporting System: Rachel Sutherland and Amy Peacock (National Drug and Alcohol </a:t>
            </a:r>
          </a:p>
          <a:p>
            <a:pPr marL="0" indent="0">
              <a:buNone/>
            </a:pPr>
            <a:r>
              <a:rPr lang="en-AU" sz="1100" dirty="0"/>
              <a:t>Research Centre, University of New South Wales); Paul </a:t>
            </a:r>
            <a:r>
              <a:rPr lang="en-AU" sz="1100" dirty="0" err="1"/>
              <a:t>Dietze</a:t>
            </a:r>
            <a:r>
              <a:rPr lang="en-AU" sz="1100" dirty="0"/>
              <a:t> (Burnet Institute); Raimondo Bruno </a:t>
            </a:r>
          </a:p>
          <a:p>
            <a:pPr marL="0" indent="0">
              <a:buNone/>
            </a:pPr>
            <a:r>
              <a:rPr lang="en-AU" sz="1100" dirty="0"/>
              <a:t>(University of Tasmania).</a:t>
            </a:r>
          </a:p>
          <a:p>
            <a:pPr marL="0" indent="0">
              <a:buNone/>
            </a:pPr>
            <a:endParaRPr lang="en-AU" sz="1100" dirty="0"/>
          </a:p>
          <a:p>
            <a:r>
              <a:rPr lang="en-AU" sz="1100" dirty="0"/>
              <a:t>Needle Syringe Program National Minimum Data Collection: Sue Heard, Jenny Iversen, and Lisa Maher </a:t>
            </a:r>
          </a:p>
          <a:p>
            <a:pPr marL="0" indent="0">
              <a:buNone/>
            </a:pPr>
            <a:r>
              <a:rPr lang="en-AU" sz="1100" dirty="0"/>
              <a:t>(Kirby Institute).</a:t>
            </a:r>
          </a:p>
          <a:p>
            <a:pPr marL="0" indent="0">
              <a:buNone/>
            </a:pPr>
            <a:endParaRPr lang="en-AU" sz="1100" dirty="0"/>
          </a:p>
          <a:p>
            <a:r>
              <a:rPr lang="en-AU" sz="1100" dirty="0"/>
              <a:t>Gay Community Periodic Survey: Timothy </a:t>
            </a:r>
            <a:r>
              <a:rPr lang="en-AU" sz="1100" dirty="0" err="1"/>
              <a:t>Broady</a:t>
            </a:r>
            <a:r>
              <a:rPr lang="en-AU" sz="1100" dirty="0"/>
              <a:t>, James MacGibbon, Anthony Smith, </a:t>
            </a:r>
            <a:r>
              <a:rPr lang="en-AU" sz="1100" dirty="0" err="1"/>
              <a:t>Limin</a:t>
            </a:r>
            <a:r>
              <a:rPr lang="en-AU" sz="1100" dirty="0"/>
              <a:t> Mao, and </a:t>
            </a:r>
          </a:p>
          <a:p>
            <a:pPr marL="0" indent="0">
              <a:buNone/>
            </a:pPr>
            <a:r>
              <a:rPr lang="en-AU" sz="1100" dirty="0"/>
              <a:t>Martin Holt (Centre for Social Research in Health, University of New South Wales); Benjamin </a:t>
            </a:r>
            <a:r>
              <a:rPr lang="en-AU" sz="1100" dirty="0" err="1"/>
              <a:t>Bavinton</a:t>
            </a:r>
            <a:r>
              <a:rPr lang="en-AU" sz="1100" dirty="0"/>
              <a:t> </a:t>
            </a:r>
          </a:p>
          <a:p>
            <a:pPr marL="0" indent="0">
              <a:buNone/>
            </a:pPr>
            <a:r>
              <a:rPr lang="en-AU" sz="1100" dirty="0"/>
              <a:t>and Curtis Chan (Kirby Institute).</a:t>
            </a:r>
          </a:p>
          <a:p>
            <a:pPr marL="0" indent="0">
              <a:buNone/>
            </a:pPr>
            <a:endParaRPr lang="en-AU" sz="1100" dirty="0"/>
          </a:p>
          <a:p>
            <a:r>
              <a:rPr lang="en-AU" sz="1100" dirty="0"/>
              <a:t> Mathematical modelling: </a:t>
            </a:r>
            <a:r>
              <a:rPr lang="en-AU" sz="1100" dirty="0" err="1"/>
              <a:t>Jisoo</a:t>
            </a:r>
            <a:r>
              <a:rPr lang="en-AU" sz="1100" dirty="0"/>
              <a:t> Amy Kwon, Gregory Dore, Jason </a:t>
            </a:r>
            <a:r>
              <a:rPr lang="en-AU" sz="1100" dirty="0" err="1"/>
              <a:t>Grebely</a:t>
            </a:r>
            <a:r>
              <a:rPr lang="en-AU" sz="1100" dirty="0"/>
              <a:t>, Behzad </a:t>
            </a:r>
            <a:r>
              <a:rPr lang="en-AU" sz="1100" dirty="0" err="1"/>
              <a:t>Hajarizadeh</a:t>
            </a:r>
            <a:r>
              <a:rPr lang="en-AU" sz="1100" dirty="0"/>
              <a:t>, </a:t>
            </a:r>
          </a:p>
          <a:p>
            <a:pPr marL="0" indent="0">
              <a:buNone/>
            </a:pPr>
            <a:r>
              <a:rPr lang="en-AU" sz="1100" dirty="0"/>
              <a:t>Rebecca Guy, and Richard Gray (Kirby Institute); Chris Estes and </a:t>
            </a:r>
            <a:r>
              <a:rPr lang="en-AU" sz="1100" dirty="0" err="1"/>
              <a:t>Homie</a:t>
            </a:r>
            <a:r>
              <a:rPr lang="en-AU" sz="1100" dirty="0"/>
              <a:t> </a:t>
            </a:r>
            <a:r>
              <a:rPr lang="en-AU" sz="1100" dirty="0" err="1"/>
              <a:t>Razavi</a:t>
            </a:r>
            <a:r>
              <a:rPr lang="en-AU" sz="1100" dirty="0"/>
              <a:t> (Centre for </a:t>
            </a:r>
          </a:p>
          <a:p>
            <a:pPr marL="0" indent="0">
              <a:buNone/>
            </a:pPr>
            <a:r>
              <a:rPr lang="en-AU" sz="1100" dirty="0"/>
              <a:t>Disease Analysis).</a:t>
            </a:r>
          </a:p>
          <a:p>
            <a:pPr marL="0" indent="0">
              <a:buNone/>
            </a:pPr>
            <a:endParaRPr lang="en-AU" sz="1100" dirty="0"/>
          </a:p>
          <a:p>
            <a:r>
              <a:rPr lang="en-AU" sz="1100" dirty="0"/>
              <a:t>Mathematical modelling: Jacob Cumming, Nick Scott, Jessica Howell, Damian </a:t>
            </a:r>
            <a:r>
              <a:rPr lang="en-AU" sz="1100" dirty="0" err="1"/>
              <a:t>Pavlyshyn</a:t>
            </a:r>
            <a:r>
              <a:rPr lang="en-AU" sz="1100" dirty="0"/>
              <a:t>, </a:t>
            </a:r>
          </a:p>
          <a:p>
            <a:pPr marL="0" indent="0">
              <a:buNone/>
            </a:pPr>
            <a:r>
              <a:rPr lang="en-AU" sz="1100" dirty="0"/>
              <a:t>Margaret Hellard, Joseph Doyle, and Rachel Sacks‑Davis (Burnet Institute); Joan Flores, </a:t>
            </a:r>
            <a:r>
              <a:rPr lang="en-AU" sz="1100" dirty="0" err="1"/>
              <a:t>Marno</a:t>
            </a:r>
            <a:r>
              <a:rPr lang="en-AU" sz="1100" dirty="0"/>
              <a:t> Ryan, </a:t>
            </a:r>
          </a:p>
          <a:p>
            <a:pPr marL="0" indent="0">
              <a:buNone/>
            </a:pPr>
            <a:r>
              <a:rPr lang="en-AU" sz="1100" dirty="0"/>
              <a:t>Alexander Thompson, Tom Sutherland, and Leon Winata (St Vincent’s Hospital Melbourne).</a:t>
            </a:r>
          </a:p>
        </p:txBody>
      </p:sp>
      <p:sp>
        <p:nvSpPr>
          <p:cNvPr id="4" name="Footer Placeholder 3">
            <a:extLst>
              <a:ext uri="{FF2B5EF4-FFF2-40B4-BE49-F238E27FC236}">
                <a16:creationId xmlns:a16="http://schemas.microsoft.com/office/drawing/2014/main" id="{7438ACFB-DD8F-B103-E496-F6569FB2D8F9}"/>
              </a:ext>
            </a:extLst>
          </p:cNvPr>
          <p:cNvSpPr>
            <a:spLocks noGrp="1"/>
          </p:cNvSpPr>
          <p:nvPr>
            <p:ph type="ftr" sz="quarter" idx="11"/>
          </p:nvPr>
        </p:nvSpPr>
        <p:spPr/>
        <p:txBody>
          <a:bodyPr/>
          <a:lstStyle/>
          <a:p>
            <a:r>
              <a:rPr lang="en-AU"/>
              <a:t>Hepatitis C Elimination in Australia 2023</a:t>
            </a:r>
            <a:endParaRPr lang="en-AU" dirty="0"/>
          </a:p>
        </p:txBody>
      </p:sp>
    </p:spTree>
    <p:extLst>
      <p:ext uri="{BB962C8B-B14F-4D97-AF65-F5344CB8AC3E}">
        <p14:creationId xmlns:p14="http://schemas.microsoft.com/office/powerpoint/2010/main" val="384342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C305-3C27-0B44-9C7D-09797234E78C}"/>
              </a:ext>
            </a:extLst>
          </p:cNvPr>
          <p:cNvSpPr>
            <a:spLocks noGrp="1"/>
          </p:cNvSpPr>
          <p:nvPr>
            <p:ph type="title"/>
          </p:nvPr>
        </p:nvSpPr>
        <p:spPr/>
        <p:txBody>
          <a:bodyPr/>
          <a:lstStyle/>
          <a:p>
            <a:r>
              <a:rPr lang="en-GB" dirty="0"/>
              <a:t>Figure 1. Number of hepatitis C (unspecified and newly acquired) notifications by age group and gender, 2013–2022</a:t>
            </a:r>
            <a:endParaRPr lang="en-US" dirty="0"/>
          </a:p>
        </p:txBody>
      </p:sp>
      <p:sp>
        <p:nvSpPr>
          <p:cNvPr id="3" name="Footer Placeholder 2">
            <a:extLst>
              <a:ext uri="{FF2B5EF4-FFF2-40B4-BE49-F238E27FC236}">
                <a16:creationId xmlns:a16="http://schemas.microsoft.com/office/drawing/2014/main" id="{FD228D28-F2A3-6741-9422-11D874BDB522}"/>
              </a:ext>
            </a:extLst>
          </p:cNvPr>
          <p:cNvSpPr>
            <a:spLocks noGrp="1"/>
          </p:cNvSpPr>
          <p:nvPr>
            <p:ph type="ftr" sz="quarter" idx="11"/>
          </p:nvPr>
        </p:nvSpPr>
        <p:spPr/>
        <p:txBody>
          <a:bodyPr/>
          <a:lstStyle/>
          <a:p>
            <a:r>
              <a:rPr lang="en-AU" dirty="0"/>
              <a:t>Hepatitis C Elimination in Australia 2023</a:t>
            </a:r>
          </a:p>
        </p:txBody>
      </p:sp>
      <p:sp>
        <p:nvSpPr>
          <p:cNvPr id="4" name="Text Placeholder 3">
            <a:extLst>
              <a:ext uri="{FF2B5EF4-FFF2-40B4-BE49-F238E27FC236}">
                <a16:creationId xmlns:a16="http://schemas.microsoft.com/office/drawing/2014/main" id="{589AC510-FB22-524C-BFAC-A904534F0685}"/>
              </a:ext>
            </a:extLst>
          </p:cNvPr>
          <p:cNvSpPr>
            <a:spLocks noGrp="1"/>
          </p:cNvSpPr>
          <p:nvPr>
            <p:ph type="body" sz="quarter" idx="14"/>
          </p:nvPr>
        </p:nvSpPr>
        <p:spPr/>
        <p:txBody>
          <a:bodyPr/>
          <a:lstStyle/>
          <a:p>
            <a:r>
              <a:rPr lang="en-GB" dirty="0"/>
              <a:t>New infections</a:t>
            </a:r>
            <a:r>
              <a:rPr lang="en-AU" dirty="0"/>
              <a:t> </a:t>
            </a:r>
            <a:endParaRPr lang="en-US" dirty="0"/>
          </a:p>
        </p:txBody>
      </p:sp>
      <p:sp>
        <p:nvSpPr>
          <p:cNvPr id="5" name="Text Placeholder 4">
            <a:extLst>
              <a:ext uri="{FF2B5EF4-FFF2-40B4-BE49-F238E27FC236}">
                <a16:creationId xmlns:a16="http://schemas.microsoft.com/office/drawing/2014/main" id="{E22D3093-6B31-CA42-B457-C5E33430925E}"/>
              </a:ext>
            </a:extLst>
          </p:cNvPr>
          <p:cNvSpPr>
            <a:spLocks noGrp="1"/>
          </p:cNvSpPr>
          <p:nvPr>
            <p:ph type="body" sz="quarter" idx="15"/>
          </p:nvPr>
        </p:nvSpPr>
        <p:spPr/>
        <p:txBody>
          <a:bodyPr/>
          <a:lstStyle/>
          <a:p>
            <a:r>
              <a:rPr lang="en-GB" dirty="0"/>
              <a:t>Source: Australian National Notifiable Diseases Surveillance System.</a:t>
            </a:r>
            <a:r>
              <a:rPr lang="en-GB" baseline="30000" dirty="0"/>
              <a:t>(4,9,10)</a:t>
            </a:r>
            <a:endParaRPr lang="en-AU" baseline="30000" dirty="0"/>
          </a:p>
        </p:txBody>
      </p:sp>
      <p:pic>
        <p:nvPicPr>
          <p:cNvPr id="8" name="Picture Placeholder 7">
            <a:extLst>
              <a:ext uri="{FF2B5EF4-FFF2-40B4-BE49-F238E27FC236}">
                <a16:creationId xmlns:a16="http://schemas.microsoft.com/office/drawing/2014/main" id="{E8B02CD5-C68A-E14C-9D88-B73F7D545FB8}"/>
              </a:ext>
            </a:extLst>
          </p:cNvPr>
          <p:cNvPicPr>
            <a:picLocks noGrp="1" noChangeAspect="1"/>
          </p:cNvPicPr>
          <p:nvPr>
            <p:ph type="pic" sz="quarter" idx="13"/>
          </p:nvPr>
        </p:nvPicPr>
        <p:blipFill>
          <a:blip r:embed="rId3"/>
          <a:srcRect t="436" b="436"/>
          <a:stretch/>
        </p:blipFill>
        <p:spPr>
          <a:xfrm>
            <a:off x="914284" y="1989159"/>
            <a:ext cx="10365152" cy="3833364"/>
          </a:xfrm>
        </p:spPr>
      </p:pic>
    </p:spTree>
    <p:extLst>
      <p:ext uri="{BB962C8B-B14F-4D97-AF65-F5344CB8AC3E}">
        <p14:creationId xmlns:p14="http://schemas.microsoft.com/office/powerpoint/2010/main" val="2836350281"/>
      </p:ext>
    </p:extLst>
  </p:cSld>
  <p:clrMapOvr>
    <a:masterClrMapping/>
  </p:clrMapOvr>
</p:sld>
</file>

<file path=ppt/theme/theme1.xml><?xml version="1.0" encoding="utf-8"?>
<a:theme xmlns:a="http://schemas.openxmlformats.org/drawingml/2006/main" name="Office Theme">
  <a:themeElements>
    <a:clrScheme name="HCVElim">
      <a:dk1>
        <a:srgbClr val="333333"/>
      </a:dk1>
      <a:lt1>
        <a:srgbClr val="FFFFFF"/>
      </a:lt1>
      <a:dk2>
        <a:srgbClr val="8D1F24"/>
      </a:dk2>
      <a:lt2>
        <a:srgbClr val="ECEAE6"/>
      </a:lt2>
      <a:accent1>
        <a:srgbClr val="8D1F24"/>
      </a:accent1>
      <a:accent2>
        <a:srgbClr val="669999"/>
      </a:accent2>
      <a:accent3>
        <a:srgbClr val="666666"/>
      </a:accent3>
      <a:accent4>
        <a:srgbClr val="CD9D93"/>
      </a:accent4>
      <a:accent5>
        <a:srgbClr val="AC5953"/>
      </a:accent5>
      <a:accent6>
        <a:srgbClr val="999999"/>
      </a:accent6>
      <a:hlink>
        <a:srgbClr val="0563C1"/>
      </a:hlink>
      <a:folHlink>
        <a:srgbClr val="999999"/>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_BurnetHEPCElim_20211012_01" id="{C91282AF-DCE5-EF4F-8D39-E58C812AF331}" vid="{6E9D1FCC-5487-6548-95E2-3BD20FB4EE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1285</TotalTime>
  <Words>12016</Words>
  <Application>Microsoft Office PowerPoint</Application>
  <PresentationFormat>Widescreen</PresentationFormat>
  <Paragraphs>634</Paragraphs>
  <Slides>72</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Aptos</vt:lpstr>
      <vt:lpstr>Arial</vt:lpstr>
      <vt:lpstr>Calibri</vt:lpstr>
      <vt:lpstr>Trebuchet MS</vt:lpstr>
      <vt:lpstr>Office Theme</vt:lpstr>
      <vt:lpstr>PowerPoint Presentation</vt:lpstr>
      <vt:lpstr>PowerPoint Presentation</vt:lpstr>
      <vt:lpstr>PowerPoint Presentation</vt:lpstr>
      <vt:lpstr>Citation </vt:lpstr>
      <vt:lpstr>PowerPoint Presentation</vt:lpstr>
      <vt:lpstr>Data Contributors (in order of data presented)</vt:lpstr>
      <vt:lpstr>PowerPoint Presentation</vt:lpstr>
      <vt:lpstr>PowerPoint Presentation</vt:lpstr>
      <vt:lpstr>Figure 1. Number of hepatitis C (unspecified and newly acquired) notifications by age group and gender, 2013–2022</vt:lpstr>
      <vt:lpstr>Figure 2. Incidence of primary hepatitis C infection among individuals tested at ACCESS primary care clinics, ACCESS, 2013–2022</vt:lpstr>
      <vt:lpstr>Figure 3. Incidence of primary hepatitis C infection among HIV‑positive GBM tested at ACCESS GBM or sexual health clinics, ACCESS, 2013–2022</vt:lpstr>
      <vt:lpstr>Figure 4. Number of individuals attending ACCESS primary care clinics and proportion tested for HCV (HCV antibody only or HCV antibody and RNA or HCV RNA only), ACCESS, 2013–2022</vt:lpstr>
      <vt:lpstr>Figure 5. Number of HIV‑positive GBM attending ACCESS GBM or sexual health clinics and proportion tested for HCV (HCV antibody only or HCV antibody and RNA or HCV RNA only), ACCESS, 2013–2022</vt:lpstr>
      <vt:lpstr>Figure 6. Number of individuals ever prescribed opioid agonist therapy attending ACCESS primary care clinics and proportion tested for HCV (HCV antibody only or HCV antibody and RNA or HCV RNA only), ACCESS, 2013–2022</vt:lpstr>
      <vt:lpstr>Figure 7. Number of Aboriginal and Torres Strait Islander people attending ACCESS sexual health clinics and proportion tested for HCV (HCV antibody only or HCV antibody and RNA or HCV RNA only), ACCESS, 2013–2022</vt:lpstr>
      <vt:lpstr>Figure 8. Number of individuals tested for HCV antibody at ACCESS primary care clinics and proportion of HCV antibody tests positive by gender, ACCESS, 2013–2022</vt:lpstr>
      <vt:lpstr>Figure 9. Number of HIV‑positive GBM tested for HCV antibody at ACCESS GBM or sexual health clinics and proportion of HCV antibody tests positive, ACCESS, 2013–2022</vt:lpstr>
      <vt:lpstr>Figure 10. Number of individuals ever prescribed opioid agonist therapy tested for HCV antibody at ACCESS primary care clinics and proportion of HCV antibody tests positive by gender, ACCESS, 2013–2022</vt:lpstr>
      <vt:lpstr>Figure 11. Number of Aboriginal and Torres Strait Islander people tested for HCV antibody at ACCESS sexual health clinics and proportion of HCV antibody tests positive, ACCESS, 2013–2022</vt:lpstr>
      <vt:lpstr>Figure 12. Number of individuals attending ACCHS and proportion tested for HCV (HCV antibody only or HCV antibody and RNA or HCV RNA only), ATLAS network, 2016–2022</vt:lpstr>
      <vt:lpstr>Figure 13. Number of individuals attending ACCHS tested for HCV antibody and proportion positive by gender, ATLAS network, 2016–2022</vt:lpstr>
      <vt:lpstr>Figure 14. Hepatitis C testing cascade: number and proportion of individuals attending ACCHS tested for HCV antibody or RNA and among those tested, the number and proportion testing positive, ATLAS network, aggregated for years 2016–2022</vt:lpstr>
      <vt:lpstr>Figure 15. Proportion of Australian Needle Syringe Program Survey respondents self‑reporting recent (past 12 months) hepatitis C testing by jurisdiction, 2013–2022</vt:lpstr>
      <vt:lpstr>Figure 16. Proportion of Australian Needle Syringe Program Survey respondents reporting recent (past 12 months) hepatitis C testing by gender, 2013–2022</vt:lpstr>
      <vt:lpstr>Figure 17. Proportion of Australian Needle Syringe Program Survey respondents reporting recent (past 12 months) hepatitis C testing by Indigenous status, 2013–2022</vt:lpstr>
      <vt:lpstr>Figure 18. Number of Australian Needle Syringe Program Survey respondents tested for HCV RNA and proportion positive by gender, 2015–2022</vt:lpstr>
      <vt:lpstr>Figure 19. Number of claims to Medicare for items 69499 and 69500 (detection of HCV RNA, new infections only), 2013–2022</vt:lpstr>
      <vt:lpstr>Figure 20. Awareness and knowledge of hepatitis C among people from culturally and linguistically diverse backgrounds, Migrant Blood‑borne Virus and Sexual Health Survey, national, 2020–2021 N=538*</vt:lpstr>
      <vt:lpstr>Figure 21. Estimated number of individuals initiating DAA treatment by jurisdiction, PBS database, March 2016–December 2022</vt:lpstr>
      <vt:lpstr>Figure 22. Estimated number of individuals initiating DAA treatment by jurisdiction, PBS database, 2018–2022</vt:lpstr>
      <vt:lpstr>Figure 22. Estimated number of individuals initiating DAA treatment by jurisdiction, PBS database, 2018–2022</vt:lpstr>
      <vt:lpstr>Figure 23. Estimated number of individuals initiating DAA treatment by prescriber type, PBS database, 2018– 2022</vt:lpstr>
      <vt:lpstr>Figure 24. Proportion of Australian Needle Syringe Program Survey respondents who tested HCV antibody positive, self‑reporting lifetime history of hepatitis C treatment by gender, 2013–2022</vt:lpstr>
      <vt:lpstr>Figure 25. Number and proportion* of DAA treatment initiations in prison versus in the community nationally, National Prisons Hepatitis Network and PBS database, 2019, 2020, 2021, and 2022</vt:lpstr>
      <vt:lpstr>Figure 26. Number of DAA treatment initiations in prison versus in the community by jurisdiction (A, B, C, and D), National Prisons Hepatitis Network and PBS database, 2019, 2020, 2021, and 2022</vt:lpstr>
      <vt:lpstr>Figure 26. Number of DAA treatment initiations in prison versus in the community by jurisdiction (A, B, C, and D), National Prisons Hepatitis Network and PBS database, 2019, 2020, 2021, and 2022</vt:lpstr>
      <vt:lpstr>Figure 26. Number of DAA treatment initiations in prison versus in the community by jurisdiction (A, B, C, and D), National Prisons Hepatitis Network and PBS database, 2019, 2020, 2021, and 2022</vt:lpstr>
      <vt:lpstr>Figure 26. Number of DAA treatment initiations in prison versus in the community by jurisdiction (A, B, C, and D), National Prisons Hepatitis Network and PBS database, 2019, 2020, 2021, and 2022</vt:lpstr>
      <vt:lpstr>Table 1. Number of DAA treatment initiations in prison versus in the community, nationally and by jurisdiction, National Prisons Hepatitis Network and PBS database, 2019, 2020, 2021, and 2022</vt:lpstr>
      <vt:lpstr>Figure 27. Estimated number of individuals retreated for hepatitis C reinfection (A) or treatment failure (B), National Retreatment Project, 2018–2022</vt:lpstr>
      <vt:lpstr>Figure 27. Estimated number of individuals retreated for hepatitis C reinfection (A) or treatment failure (B), National Retreatment Project, 2018–2022</vt:lpstr>
      <vt:lpstr>Figure 28. Estimated number of individuals retreated for hepatitis C reinfection by jurisdiction, National Retreatment Project, 2018–2022</vt:lpstr>
      <vt:lpstr>Figure 28. Estimated number of individuals retreated for hepatitis C reinfection by jurisdiction, National Retreatment Project, 2018–2022</vt:lpstr>
      <vt:lpstr>Figure 29. Estimated number of individuals retreated for hepatitis C treatment failure by jurisdiction, National Retreatment Project, 2018–2022</vt:lpstr>
      <vt:lpstr>Figure 29. Estimated number of individuals retreated for hepatitis C treatment failure by jurisdiction, National Retreatment Project, 2018–2022</vt:lpstr>
      <vt:lpstr>Figure 30. Total estimated number of individuals receiving DAA treatment (including retreatment), PBS database, March 2016–December 2022</vt:lpstr>
      <vt:lpstr>Figure 31. Estimated number of DAA treatment discontinuations, National Retreatment Project, 2016–June 2022</vt:lpstr>
      <vt:lpstr>Figure 32. Hepatitis C treatment cascade at ACCESS primary care clinics: number of individuals hepatitis C diagnosed, number and proportion of individuals who initiated treatment, and tested for HCV RNA post‑treatment initiation, 2016–2022</vt:lpstr>
      <vt:lpstr>Figure 33. Hepatitis C treatment cascade: number and proportion of individuals attending ACCHS tested for HCV RNA and prescribed DAAs, and among those treated, the number and proportion who appeared to achieve an undetectable HCV viral load, ATLAS network, aggregated for years 2016–2022</vt:lpstr>
      <vt:lpstr>Figure 34. The hepatitis C diagnosis and care cascade, HIV, viral hepatitis and sexually transmissible infections in Australia, Annual Surveillance Report</vt:lpstr>
      <vt:lpstr>Figure 35. Number of Australian adult liver transplant recipients by primary diagnosis and year of first transplant, Australia and New Zealand Liver and Intestinal Transplant Registry, 2018–2022</vt:lpstr>
      <vt:lpstr>Figure 36. Reports of negative behaviour towards people because of their hepatitis C status by the Australian public, 2017–2021</vt:lpstr>
      <vt:lpstr>Figure 37. Reports of negative behaviour towards people because of their injecting drug use by the Australian public, 2017–2021</vt:lpstr>
      <vt:lpstr>Figure 38. Reports of negative behaviour towards people because of their hepatitis C status by healthcare workers, 2018–2022</vt:lpstr>
      <vt:lpstr>Figure 39. Reports of negative behaviour towards people because of their injecting drug use by healthcare workers, 2018–2022</vt:lpstr>
      <vt:lpstr>Figure 40. Reports of experiencing stigma when visiting healthcare services, Illicit Drug Reporting System, 2022</vt:lpstr>
      <vt:lpstr>Figure 41. Number of needle and syringe units distributed by sector, Needle Syringe Program National Minimum Data Collection, 2013–June 2022</vt:lpstr>
      <vt:lpstr>Figure 42. Proportion of Australian Needle Syringe Program Survey respondents reporting re‑use of someone else’s needles and syringes in the past month, 2013–2022</vt:lpstr>
      <vt:lpstr>Figure 43. Proportion of respondents reporting borrowing and lending of needles, sharing of injecting equipment, and re‑use of needles in the past month, national, Illicit Drug Reporting System, 2013–2022</vt:lpstr>
      <vt:lpstr>Figure 44. Proportion of GBM who reported any drug injection in the six months prior to the survey by HIV status, national, Gay Community Periodic Survey, 2013–2022</vt:lpstr>
      <vt:lpstr>Figure 45. Annual change in people living with chronic hepatitis C, hepatitis C incidence (all), treatment coverage, and liver‑related deaths (viraemic and cured) in Australia 2030 (2010–2030) with World Health Organization HCV elimination targets  (dotted lines: Panel B:       80% and        90% reductions in incidence, Panel C:        80% eligible treated, and Panel D:        65% reduction in deaths)</vt:lpstr>
      <vt:lpstr>Table 2. Scenarios for the annual number of people in Australia receiving DAA</vt:lpstr>
      <vt:lpstr>Figure 46. Adherence to scheduled ultrasounds among people with cirrhosis and cured of hepatitis C, attending a Victorian hospital liver clinic, between 2003 and 2022, (N=108)</vt:lpstr>
      <vt:lpstr>Figure 47. Average additional simulated life years gained per 100 simulated people over a 10‑year simulated period by the public health intervention</vt:lpstr>
      <vt:lpstr>Table 3. Public health intervention scenarios modelled, with the approximate change in model inputs for each scenario</vt:lpstr>
      <vt:lpstr>Reference List</vt:lpstr>
      <vt:lpstr>PowerPoint Presentation</vt:lpstr>
      <vt:lpstr>PowerPoint Presentation</vt:lpstr>
      <vt:lpstr>PowerPoint Presentation</vt:lpstr>
      <vt:lpstr>Acknowledgements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Peta Thurling</dc:creator>
  <cp:keywords/>
  <dc:description/>
  <cp:lastModifiedBy>Samara Griffin</cp:lastModifiedBy>
  <cp:revision>71</cp:revision>
  <dcterms:created xsi:type="dcterms:W3CDTF">2022-08-15T04:34:22Z</dcterms:created>
  <dcterms:modified xsi:type="dcterms:W3CDTF">2023-12-04T23:05:07Z</dcterms:modified>
  <cp:category/>
</cp:coreProperties>
</file>